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Lst>
  <p:sldSz cx="9144000" cy="6858000" type="screen4x3"/>
  <p:notesSz cx="6858000" cy="9144000"/>
  <p:defaultTextStyle>
    <a:lvl1pPr>
      <a:defRPr>
        <a:solidFill>
          <a:srgbClr val="FFFB00"/>
        </a:solidFill>
        <a:latin typeface="Arial"/>
        <a:ea typeface="Arial"/>
        <a:cs typeface="Arial"/>
        <a:sym typeface="Arial"/>
      </a:defRPr>
    </a:lvl1pPr>
    <a:lvl2pPr indent="457200">
      <a:defRPr>
        <a:solidFill>
          <a:srgbClr val="FFFB00"/>
        </a:solidFill>
        <a:latin typeface="Arial"/>
        <a:ea typeface="Arial"/>
        <a:cs typeface="Arial"/>
        <a:sym typeface="Arial"/>
      </a:defRPr>
    </a:lvl2pPr>
    <a:lvl3pPr indent="914400">
      <a:defRPr>
        <a:solidFill>
          <a:srgbClr val="FFFB00"/>
        </a:solidFill>
        <a:latin typeface="Arial"/>
        <a:ea typeface="Arial"/>
        <a:cs typeface="Arial"/>
        <a:sym typeface="Arial"/>
      </a:defRPr>
    </a:lvl3pPr>
    <a:lvl4pPr indent="1371600">
      <a:defRPr>
        <a:solidFill>
          <a:srgbClr val="FFFB00"/>
        </a:solidFill>
        <a:latin typeface="Arial"/>
        <a:ea typeface="Arial"/>
        <a:cs typeface="Arial"/>
        <a:sym typeface="Arial"/>
      </a:defRPr>
    </a:lvl4pPr>
    <a:lvl5pPr indent="1828800">
      <a:defRPr>
        <a:solidFill>
          <a:srgbClr val="FFFB00"/>
        </a:solidFill>
        <a:latin typeface="Arial"/>
        <a:ea typeface="Arial"/>
        <a:cs typeface="Arial"/>
        <a:sym typeface="Arial"/>
      </a:defRPr>
    </a:lvl5pPr>
    <a:lvl6pPr indent="2286000">
      <a:defRPr>
        <a:solidFill>
          <a:srgbClr val="FFFB00"/>
        </a:solidFill>
        <a:latin typeface="Arial"/>
        <a:ea typeface="Arial"/>
        <a:cs typeface="Arial"/>
        <a:sym typeface="Arial"/>
      </a:defRPr>
    </a:lvl6pPr>
    <a:lvl7pPr indent="2743200">
      <a:defRPr>
        <a:solidFill>
          <a:srgbClr val="FFFB00"/>
        </a:solidFill>
        <a:latin typeface="Arial"/>
        <a:ea typeface="Arial"/>
        <a:cs typeface="Arial"/>
        <a:sym typeface="Arial"/>
      </a:defRPr>
    </a:lvl7pPr>
    <a:lvl8pPr indent="3200400">
      <a:defRPr>
        <a:solidFill>
          <a:srgbClr val="FFFB00"/>
        </a:solidFill>
        <a:latin typeface="Arial"/>
        <a:ea typeface="Arial"/>
        <a:cs typeface="Arial"/>
        <a:sym typeface="Arial"/>
      </a:defRPr>
    </a:lvl8pPr>
    <a:lvl9pPr indent="3657600">
      <a:defRPr>
        <a:solidFill>
          <a:srgbClr val="FFFB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8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D2FF"/>
          </a:solidFill>
        </a:fill>
      </a:tcStyle>
    </a:wholeTbl>
    <a:band2H>
      <a:tcTxStyle/>
      <a:tcStyle>
        <a:tcBdr/>
        <a:fill>
          <a:solidFill>
            <a:srgbClr val="E7EA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366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366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366FF"/>
          </a:solidFill>
        </a:fill>
      </a:tcStyle>
    </a:firstRow>
  </a:tblStyle>
  <a:tblStyle styleId="{C7B018BB-80A7-4F77-B60F-C8B233D01FF8}" styleName="">
    <a:tblBg/>
    <a:wholeTbl>
      <a:tcTxStyle b="on" i="on">
        <a:font>
          <a:latin typeface="Arial"/>
          <a:ea typeface="Arial"/>
          <a:cs typeface="Arial"/>
        </a:font>
        <a:srgbClr val="00008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2E2EC"/>
          </a:solidFill>
        </a:fill>
      </a:tcStyle>
    </a:wholeTbl>
    <a:band2H>
      <a:tcTxStyle/>
      <a:tcStyle>
        <a:tcBdr/>
        <a:fill>
          <a:solidFill>
            <a:srgbClr val="F1F1F5"/>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CA"/>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CA"/>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CA"/>
          </a:solidFill>
        </a:fill>
      </a:tcStyle>
    </a:firstRow>
  </a:tblStyle>
  <a:tblStyle styleId="{EEE7283C-3CF3-47DC-8721-378D4A62B228}" styleName="">
    <a:tblBg/>
    <a:wholeTbl>
      <a:tcTxStyle b="on" i="on">
        <a:font>
          <a:latin typeface="Arial"/>
          <a:ea typeface="Arial"/>
          <a:cs typeface="Arial"/>
        </a:font>
        <a:srgbClr val="00008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CDE7"/>
          </a:solidFill>
        </a:fill>
      </a:tcStyle>
    </a:wholeTbl>
    <a:band2H>
      <a:tcTxStyle/>
      <a:tcStyle>
        <a:tcBdr/>
        <a:fill>
          <a:solidFill>
            <a:srgbClr val="EBE8F3"/>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F3FBC"/>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F3FBC"/>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F3FBC"/>
          </a:solidFill>
        </a:fill>
      </a:tcStyle>
    </a:firstRow>
  </a:tblStyle>
  <a:tblStyle styleId="{CF821DB8-F4EB-4A41-A1BA-3FCAFE7338EE}" styleName="">
    <a:tblBg/>
    <a:wholeTbl>
      <a:tcTxStyle b="on" i="on">
        <a:font>
          <a:latin typeface="Arial"/>
          <a:ea typeface="Arial"/>
          <a:cs typeface="Arial"/>
        </a:font>
        <a:srgbClr val="00008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C"/>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366FF"/>
          </a:solidFill>
        </a:fill>
      </a:tcStyle>
    </a:firstCol>
    <a:lastRow>
      <a:tcTxStyle b="on" i="on">
        <a:font>
          <a:latin typeface="Arial"/>
          <a:ea typeface="Arial"/>
          <a:cs typeface="Arial"/>
        </a:font>
        <a:srgbClr val="000080"/>
      </a:tcTxStyle>
      <a:tcStyle>
        <a:tcBdr>
          <a:left>
            <a:ln w="12700" cap="flat">
              <a:noFill/>
              <a:miter lim="400000"/>
            </a:ln>
          </a:left>
          <a:right>
            <a:ln w="12700" cap="flat">
              <a:noFill/>
              <a:miter lim="400000"/>
            </a:ln>
          </a:right>
          <a:top>
            <a:ln w="50800" cap="flat">
              <a:solidFill>
                <a:srgbClr val="000080"/>
              </a:solidFill>
              <a:prstDash val="solid"/>
              <a:bevel/>
            </a:ln>
          </a:top>
          <a:bottom>
            <a:ln w="25400" cap="flat">
              <a:solidFill>
                <a:srgbClr val="00008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80"/>
              </a:solidFill>
              <a:prstDash val="solid"/>
              <a:bevel/>
            </a:ln>
          </a:top>
          <a:bottom>
            <a:ln w="25400" cap="flat">
              <a:solidFill>
                <a:srgbClr val="000080"/>
              </a:solidFill>
              <a:prstDash val="solid"/>
              <a:bevel/>
            </a:ln>
          </a:bottom>
          <a:insideH>
            <a:ln w="12700" cap="flat">
              <a:noFill/>
              <a:miter lim="400000"/>
            </a:ln>
          </a:insideH>
          <a:insideV>
            <a:ln w="12700" cap="flat">
              <a:noFill/>
              <a:miter lim="400000"/>
            </a:ln>
          </a:insideV>
        </a:tcBdr>
        <a:fill>
          <a:solidFill>
            <a:srgbClr val="3366FF"/>
          </a:solidFill>
        </a:fill>
      </a:tcStyle>
    </a:firstRow>
  </a:tblStyle>
  <a:tblStyle styleId="{33BA23B1-9221-436E-865A-0063620EA4FD}" styleName="">
    <a:tblBg/>
    <a:wholeTbl>
      <a:tcTxStyle b="on" i="on">
        <a:font>
          <a:latin typeface="Arial"/>
          <a:ea typeface="Arial"/>
          <a:cs typeface="Arial"/>
        </a:font>
        <a:srgbClr val="00008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D7"/>
          </a:solidFill>
        </a:fill>
      </a:tcStyle>
    </a:wholeTbl>
    <a:band2H>
      <a:tcTxStyle/>
      <a:tcStyle>
        <a:tcBdr/>
        <a:fill>
          <a:solidFill>
            <a:srgbClr val="E6E6EC"/>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8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8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80"/>
          </a:solidFill>
        </a:fill>
      </a:tcStyle>
    </a:firstRow>
  </a:tblStyle>
  <a:tblStyle styleId="{2708684C-4D16-4618-839F-0558EEFCDFE6}" styleName="">
    <a:tblBg/>
    <a:wholeTb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5" d="100"/>
          <a:sy n="125" d="100"/>
        </p:scale>
        <p:origin x="-120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35" name="Shape 53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71278354"/>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pPr lvl="0"/>
            <a:endParaRPr/>
          </a:p>
        </p:txBody>
      </p:sp>
      <p:sp>
        <p:nvSpPr>
          <p:cNvPr id="575" name="Shape 575"/>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Charakter:</a:t>
            </a:r>
          </a:p>
          <a:p>
            <a:pPr lvl="0" defTabSz="914400">
              <a:lnSpc>
                <a:spcPct val="100000"/>
              </a:lnSpc>
              <a:defRPr sz="1800"/>
            </a:pPr>
            <a:r>
              <a:rPr sz="1200">
                <a:latin typeface="Calibri"/>
                <a:ea typeface="Calibri"/>
                <a:cs typeface="Calibri"/>
                <a:sym typeface="Calibri"/>
              </a:rPr>
              <a:t>- absolute Herrschaft - Bsp. Daniel 2 und 3</a:t>
            </a:r>
          </a:p>
          <a:p>
            <a:pPr lvl="0" defTabSz="914400">
              <a:lnSpc>
                <a:spcPct val="100000"/>
              </a:lnSpc>
              <a:defRPr sz="1800"/>
            </a:pPr>
            <a:r>
              <a:rPr sz="1200">
                <a:latin typeface="Calibri"/>
                <a:ea typeface="Calibri"/>
                <a:cs typeface="Calibri"/>
                <a:sym typeface="Calibri"/>
              </a:rPr>
              <a:t>- völlig überlegenes Reich:</a:t>
            </a:r>
          </a:p>
          <a:p>
            <a:pPr lvl="0" defTabSz="914400">
              <a:lnSpc>
                <a:spcPct val="100000"/>
              </a:lnSpc>
              <a:defRPr sz="1800"/>
            </a:pPr>
            <a:r>
              <a:rPr sz="1200">
                <a:latin typeface="Calibri"/>
                <a:ea typeface="Calibri"/>
                <a:cs typeface="Calibri"/>
                <a:sym typeface="Calibri"/>
              </a:rPr>
              <a:t>	- Gold</a:t>
            </a:r>
          </a:p>
          <a:p>
            <a:pPr lvl="0" defTabSz="914400">
              <a:lnSpc>
                <a:spcPct val="100000"/>
              </a:lnSpc>
              <a:defRPr sz="1800"/>
            </a:pPr>
            <a:r>
              <a:rPr sz="1200">
                <a:latin typeface="Calibri"/>
                <a:ea typeface="Calibri"/>
                <a:cs typeface="Calibri"/>
                <a:sym typeface="Calibri"/>
              </a:rPr>
              <a:t>	- Haupt</a:t>
            </a:r>
          </a:p>
          <a:p>
            <a:pPr lvl="0" defTabSz="914400">
              <a:lnSpc>
                <a:spcPct val="100000"/>
              </a:lnSpc>
              <a:defRPr sz="1800"/>
            </a:pPr>
            <a:r>
              <a:rPr sz="1200">
                <a:latin typeface="Calibri"/>
                <a:ea typeface="Calibri"/>
                <a:cs typeface="Calibri"/>
                <a:sym typeface="Calibri"/>
              </a:rPr>
              <a:t>	- Löwe</a:t>
            </a:r>
          </a:p>
          <a:p>
            <a:pPr lvl="0" defTabSz="914400">
              <a:lnSpc>
                <a:spcPct val="100000"/>
              </a:lnSpc>
              <a:defRPr sz="1800"/>
            </a:pPr>
            <a:r>
              <a:rPr sz="1200">
                <a:latin typeface="Calibri"/>
                <a:ea typeface="Calibri"/>
                <a:cs typeface="Calibri"/>
                <a:sym typeface="Calibri"/>
              </a:rPr>
              <a:t>	- Adlerflügel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pPr lvl="0"/>
            <a:endParaRPr/>
          </a:p>
        </p:txBody>
      </p:sp>
      <p:sp>
        <p:nvSpPr>
          <p:cNvPr id="665" name="Shape 665"/>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Enger Zusammenhang zwischen:</a:t>
            </a:r>
          </a:p>
          <a:p>
            <a:pPr lvl="0" defTabSz="914400">
              <a:lnSpc>
                <a:spcPct val="100000"/>
              </a:lnSpc>
              <a:defRPr sz="1800"/>
            </a:pPr>
            <a:r>
              <a:rPr sz="1200">
                <a:latin typeface="Calibri"/>
                <a:ea typeface="Calibri"/>
                <a:cs typeface="Calibri"/>
                <a:sym typeface="Calibri"/>
              </a:rPr>
              <a:t>- Traum Nebukadnezar von der Statue</a:t>
            </a:r>
          </a:p>
          <a:p>
            <a:pPr lvl="0" defTabSz="914400">
              <a:lnSpc>
                <a:spcPct val="100000"/>
              </a:lnSpc>
              <a:defRPr sz="1800"/>
            </a:pPr>
            <a:r>
              <a:rPr sz="1200">
                <a:latin typeface="Calibri"/>
                <a:ea typeface="Calibri"/>
                <a:cs typeface="Calibri"/>
                <a:sym typeface="Calibri"/>
              </a:rPr>
              <a:t>und</a:t>
            </a:r>
          </a:p>
          <a:p>
            <a:pPr lvl="0" defTabSz="914400">
              <a:lnSpc>
                <a:spcPct val="100000"/>
              </a:lnSpc>
              <a:defRPr sz="1800"/>
            </a:pPr>
            <a:r>
              <a:rPr sz="1200">
                <a:latin typeface="Calibri"/>
                <a:ea typeface="Calibri"/>
                <a:cs typeface="Calibri"/>
                <a:sym typeface="Calibri"/>
              </a:rPr>
              <a:t>- den beiden Visionen im Kapitel 7 und 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pPr lvl="0"/>
            <a:endParaRPr/>
          </a:p>
        </p:txBody>
      </p:sp>
      <p:sp>
        <p:nvSpPr>
          <p:cNvPr id="677" name="Shape 677"/>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Enger Zusammenhang zwischen:</a:t>
            </a:r>
          </a:p>
          <a:p>
            <a:pPr lvl="0" defTabSz="914400">
              <a:lnSpc>
                <a:spcPct val="100000"/>
              </a:lnSpc>
              <a:defRPr sz="1800"/>
            </a:pPr>
            <a:r>
              <a:rPr sz="1200">
                <a:latin typeface="Calibri"/>
                <a:ea typeface="Calibri"/>
                <a:cs typeface="Calibri"/>
                <a:sym typeface="Calibri"/>
              </a:rPr>
              <a:t>- Traum Nebukadnezar von der Statue</a:t>
            </a:r>
          </a:p>
          <a:p>
            <a:pPr lvl="0" defTabSz="914400">
              <a:lnSpc>
                <a:spcPct val="100000"/>
              </a:lnSpc>
              <a:defRPr sz="1800"/>
            </a:pPr>
            <a:r>
              <a:rPr sz="1200">
                <a:latin typeface="Calibri"/>
                <a:ea typeface="Calibri"/>
                <a:cs typeface="Calibri"/>
                <a:sym typeface="Calibri"/>
              </a:rPr>
              <a:t>und</a:t>
            </a:r>
          </a:p>
          <a:p>
            <a:pPr lvl="0" defTabSz="914400">
              <a:lnSpc>
                <a:spcPct val="100000"/>
              </a:lnSpc>
              <a:defRPr sz="1800"/>
            </a:pPr>
            <a:r>
              <a:rPr sz="1200">
                <a:latin typeface="Calibri"/>
                <a:ea typeface="Calibri"/>
                <a:cs typeface="Calibri"/>
                <a:sym typeface="Calibri"/>
              </a:rPr>
              <a:t>- den beiden Visionen im Kapitel 7 und 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pPr lvl="0"/>
            <a:endParaRPr/>
          </a:p>
        </p:txBody>
      </p:sp>
      <p:sp>
        <p:nvSpPr>
          <p:cNvPr id="685" name="Shape 685"/>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Enger Zusammenhang zwischen:</a:t>
            </a:r>
          </a:p>
          <a:p>
            <a:pPr lvl="0" defTabSz="914400">
              <a:lnSpc>
                <a:spcPct val="100000"/>
              </a:lnSpc>
              <a:defRPr sz="1800"/>
            </a:pPr>
            <a:r>
              <a:rPr sz="1200">
                <a:latin typeface="Calibri"/>
                <a:ea typeface="Calibri"/>
                <a:cs typeface="Calibri"/>
                <a:sym typeface="Calibri"/>
              </a:rPr>
              <a:t>- Traum Nebukadnezar von der Statue</a:t>
            </a:r>
          </a:p>
          <a:p>
            <a:pPr lvl="0" defTabSz="914400">
              <a:lnSpc>
                <a:spcPct val="100000"/>
              </a:lnSpc>
              <a:defRPr sz="1800"/>
            </a:pPr>
            <a:r>
              <a:rPr sz="1200">
                <a:latin typeface="Calibri"/>
                <a:ea typeface="Calibri"/>
                <a:cs typeface="Calibri"/>
                <a:sym typeface="Calibri"/>
              </a:rPr>
              <a:t>und</a:t>
            </a:r>
          </a:p>
          <a:p>
            <a:pPr lvl="0" defTabSz="914400">
              <a:lnSpc>
                <a:spcPct val="100000"/>
              </a:lnSpc>
              <a:defRPr sz="1800"/>
            </a:pPr>
            <a:r>
              <a:rPr sz="1200">
                <a:latin typeface="Calibri"/>
                <a:ea typeface="Calibri"/>
                <a:cs typeface="Calibri"/>
                <a:sym typeface="Calibri"/>
              </a:rPr>
              <a:t>- den beiden Visionen im Kapitel 7 und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Shape 1239"/>
          <p:cNvSpPr>
            <a:spLocks noGrp="1" noRot="1" noChangeAspect="1"/>
          </p:cNvSpPr>
          <p:nvPr>
            <p:ph type="sldImg"/>
          </p:nvPr>
        </p:nvSpPr>
        <p:spPr>
          <a:prstGeom prst="rect">
            <a:avLst/>
          </a:prstGeom>
        </p:spPr>
        <p:txBody>
          <a:bodyPr/>
          <a:lstStyle/>
          <a:p>
            <a:pPr lvl="0"/>
            <a:endParaRPr/>
          </a:p>
        </p:txBody>
      </p:sp>
      <p:sp>
        <p:nvSpPr>
          <p:cNvPr id="1240" name="Shape 1240"/>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In Vers 9 erfahren wir, dass Johannes auf die Insel Patmos verbannt wurde, </a:t>
            </a:r>
          </a:p>
          <a:p>
            <a:pPr lvl="0" defTabSz="914400">
              <a:lnSpc>
                <a:spcPct val="100000"/>
              </a:lnSpc>
              <a:defRPr sz="1800"/>
            </a:pPr>
            <a:r>
              <a:rPr sz="1200">
                <a:latin typeface="Calibri"/>
                <a:ea typeface="Calibri"/>
                <a:cs typeface="Calibri"/>
                <a:sym typeface="Calibri"/>
              </a:rPr>
              <a:t>eine kleine griechische Insel, 16 Kilometer lang und an der breitesten Stelle 10 Kilometer breit. </a:t>
            </a:r>
          </a:p>
          <a:p>
            <a:pPr lvl="0" defTabSz="914400">
              <a:lnSpc>
                <a:spcPct val="100000"/>
              </a:lnSpc>
              <a:defRPr sz="1800"/>
            </a:pPr>
            <a:r>
              <a:rPr sz="1200">
                <a:latin typeface="Calibri"/>
                <a:ea typeface="Calibri"/>
                <a:cs typeface="Calibri"/>
                <a:sym typeface="Calibri"/>
              </a:rPr>
              <a:t>Zur damaligen Zeit ein ödes Eiland und wenig besiedelt. </a:t>
            </a:r>
          </a:p>
          <a:p>
            <a:pPr lvl="0" defTabSz="914400">
              <a:lnSpc>
                <a:spcPct val="100000"/>
              </a:lnSpc>
              <a:defRPr sz="1800"/>
            </a:pPr>
            <a:r>
              <a:rPr sz="1200">
                <a:latin typeface="Calibri"/>
                <a:ea typeface="Calibri"/>
                <a:cs typeface="Calibri"/>
                <a:sym typeface="Calibri"/>
              </a:rPr>
              <a:t>Es handelte sich um eine Verbannungsinsel, auf die man missliebige Bewohner des römisches Reiches schickte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 name="Shape 1440"/>
          <p:cNvSpPr>
            <a:spLocks noGrp="1" noRot="1" noChangeAspect="1"/>
          </p:cNvSpPr>
          <p:nvPr>
            <p:ph type="sldImg"/>
          </p:nvPr>
        </p:nvSpPr>
        <p:spPr>
          <a:prstGeom prst="rect">
            <a:avLst/>
          </a:prstGeom>
        </p:spPr>
        <p:txBody>
          <a:bodyPr/>
          <a:lstStyle/>
          <a:p>
            <a:pPr lvl="0"/>
            <a:endParaRPr/>
          </a:p>
        </p:txBody>
      </p:sp>
      <p:sp>
        <p:nvSpPr>
          <p:cNvPr id="1441" name="Shape 1441"/>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Enger Zusammenhang zwischen:</a:t>
            </a:r>
          </a:p>
          <a:p>
            <a:pPr lvl="0" defTabSz="914400">
              <a:lnSpc>
                <a:spcPct val="100000"/>
              </a:lnSpc>
              <a:defRPr sz="1800"/>
            </a:pPr>
            <a:r>
              <a:rPr sz="1200">
                <a:latin typeface="Calibri"/>
                <a:ea typeface="Calibri"/>
                <a:cs typeface="Calibri"/>
                <a:sym typeface="Calibri"/>
              </a:rPr>
              <a:t>- Traum Nebukadnezar von der Statue</a:t>
            </a:r>
          </a:p>
          <a:p>
            <a:pPr lvl="0" defTabSz="914400">
              <a:lnSpc>
                <a:spcPct val="100000"/>
              </a:lnSpc>
              <a:defRPr sz="1800"/>
            </a:pPr>
            <a:r>
              <a:rPr sz="1200">
                <a:latin typeface="Calibri"/>
                <a:ea typeface="Calibri"/>
                <a:cs typeface="Calibri"/>
                <a:sym typeface="Calibri"/>
              </a:rPr>
              <a:t>und</a:t>
            </a:r>
          </a:p>
          <a:p>
            <a:pPr lvl="0" defTabSz="914400">
              <a:lnSpc>
                <a:spcPct val="100000"/>
              </a:lnSpc>
              <a:defRPr sz="1800"/>
            </a:pPr>
            <a:r>
              <a:rPr sz="1200">
                <a:latin typeface="Calibri"/>
                <a:ea typeface="Calibri"/>
                <a:cs typeface="Calibri"/>
                <a:sym typeface="Calibri"/>
              </a:rPr>
              <a:t>- den beiden Visionen im Kapitel 7 und 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pPr lvl="0"/>
            <a:endParaRPr/>
          </a:p>
        </p:txBody>
      </p:sp>
      <p:sp>
        <p:nvSpPr>
          <p:cNvPr id="581" name="Shape 581"/>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Charakter:</a:t>
            </a:r>
          </a:p>
          <a:p>
            <a:pPr lvl="0" defTabSz="914400">
              <a:lnSpc>
                <a:spcPct val="100000"/>
              </a:lnSpc>
              <a:defRPr sz="1800"/>
            </a:pPr>
            <a:r>
              <a:rPr sz="1200">
                <a:latin typeface="Calibri"/>
                <a:ea typeface="Calibri"/>
                <a:cs typeface="Calibri"/>
                <a:sym typeface="Calibri"/>
              </a:rPr>
              <a:t>- der Glanz war weniger - Silber</a:t>
            </a:r>
          </a:p>
          <a:p>
            <a:pPr lvl="0" defTabSz="914400">
              <a:lnSpc>
                <a:spcPct val="100000"/>
              </a:lnSpc>
              <a:defRPr sz="1800"/>
            </a:pPr>
            <a:r>
              <a:rPr sz="1200">
                <a:latin typeface="Calibri"/>
                <a:ea typeface="Calibri"/>
                <a:cs typeface="Calibri"/>
                <a:sym typeface="Calibri"/>
              </a:rPr>
              <a:t>- zweigeteiltes Reich (2 Arme, auf der einen Seite aufgerichteter Bär, Widder mit zwei ungleichen Hörner)</a:t>
            </a:r>
          </a:p>
          <a:p>
            <a:pPr lvl="0" defTabSz="914400">
              <a:lnSpc>
                <a:spcPct val="100000"/>
              </a:lnSpc>
              <a:defRPr sz="1800"/>
            </a:pPr>
            <a:r>
              <a:rPr sz="1200">
                <a:latin typeface="Calibri"/>
                <a:ea typeface="Calibri"/>
                <a:cs typeface="Calibri"/>
                <a:sym typeface="Calibri"/>
              </a:rPr>
              <a:t>	- Meder - weniger stark</a:t>
            </a:r>
          </a:p>
          <a:p>
            <a:pPr lvl="0" defTabSz="914400">
              <a:lnSpc>
                <a:spcPct val="100000"/>
              </a:lnSpc>
              <a:defRPr sz="1800"/>
            </a:pPr>
            <a:r>
              <a:rPr sz="1200">
                <a:latin typeface="Calibri"/>
                <a:ea typeface="Calibri"/>
                <a:cs typeface="Calibri"/>
                <a:sym typeface="Calibri"/>
              </a:rPr>
              <a:t>	- Perser - der stärkere Teil</a:t>
            </a:r>
          </a:p>
          <a:p>
            <a:pPr lvl="0" defTabSz="914400">
              <a:lnSpc>
                <a:spcPct val="100000"/>
              </a:lnSpc>
              <a:defRPr sz="1800"/>
            </a:pPr>
            <a:r>
              <a:rPr sz="1200">
                <a:latin typeface="Calibri"/>
                <a:ea typeface="Calibri"/>
                <a:cs typeface="Calibri"/>
                <a:sym typeface="Calibri"/>
              </a:rPr>
              <a:t>- die Herrscher konnten nicht mit der Willkür eines babilonischen Königs regieren. Einmal vergebene Gesetze konnten nicht rückgängig gemacht werden:	- Daniel 6 - medische König Darius</a:t>
            </a:r>
          </a:p>
          <a:p>
            <a:pPr lvl="0" defTabSz="914400">
              <a:lnSpc>
                <a:spcPct val="100000"/>
              </a:lnSpc>
              <a:defRPr sz="1800"/>
            </a:pPr>
            <a:r>
              <a:rPr sz="1200">
                <a:latin typeface="Calibri"/>
                <a:ea typeface="Calibri"/>
                <a:cs typeface="Calibri"/>
                <a:sym typeface="Calibri"/>
              </a:rPr>
              <a:t>	- Esther - König Ahasveros</a:t>
            </a:r>
          </a:p>
          <a:p>
            <a:pPr lvl="0" defTabSz="914400">
              <a:lnSpc>
                <a:spcPct val="100000"/>
              </a:lnSpc>
              <a:defRPr sz="1800"/>
            </a:pPr>
            <a:r>
              <a:rPr sz="1200">
                <a:latin typeface="Calibri"/>
                <a:ea typeface="Calibri"/>
                <a:cs typeface="Calibri"/>
                <a:sym typeface="Calibri"/>
              </a:rPr>
              <a:t>- schwerfälliges, jedoch kräftiges Reich: Bär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pPr lvl="0"/>
            <a:endParaRPr/>
          </a:p>
        </p:txBody>
      </p:sp>
      <p:sp>
        <p:nvSpPr>
          <p:cNvPr id="588" name="Shape 588"/>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 der Glanz war nur von kurzer Zeit: Bronce</a:t>
            </a:r>
          </a:p>
          <a:p>
            <a:pPr lvl="0" defTabSz="914400">
              <a:lnSpc>
                <a:spcPct val="100000"/>
              </a:lnSpc>
              <a:defRPr sz="1800"/>
            </a:pPr>
            <a:r>
              <a:rPr sz="1200">
                <a:latin typeface="Calibri"/>
                <a:ea typeface="Calibri"/>
                <a:cs typeface="Calibri"/>
                <a:sym typeface="Calibri"/>
              </a:rPr>
              <a:t>- Unter Alexander dem Grossen innerhalb ca. 10 Jahren die gesamte bekannte Erde erobert</a:t>
            </a:r>
          </a:p>
          <a:p>
            <a:pPr lvl="0" defTabSz="914400">
              <a:lnSpc>
                <a:spcPct val="100000"/>
              </a:lnSpc>
              <a:defRPr sz="1800"/>
            </a:pPr>
            <a:r>
              <a:rPr sz="1200">
                <a:latin typeface="Calibri"/>
                <a:ea typeface="Calibri"/>
                <a:cs typeface="Calibri"/>
                <a:sym typeface="Calibri"/>
              </a:rPr>
              <a:t>- abrupter Tod Alexanders mit ca. 33 Jahren</a:t>
            </a:r>
          </a:p>
          <a:p>
            <a:pPr lvl="0" defTabSz="914400">
              <a:lnSpc>
                <a:spcPct val="100000"/>
              </a:lnSpc>
              <a:defRPr sz="1800"/>
            </a:pPr>
            <a:r>
              <a:rPr sz="1200">
                <a:latin typeface="Calibri"/>
                <a:ea typeface="Calibri"/>
                <a:cs typeface="Calibri"/>
                <a:sym typeface="Calibri"/>
              </a:rPr>
              <a:t>- Charakter:</a:t>
            </a:r>
          </a:p>
          <a:p>
            <a:pPr lvl="0" defTabSz="914400">
              <a:lnSpc>
                <a:spcPct val="100000"/>
              </a:lnSpc>
              <a:defRPr sz="1800"/>
            </a:pPr>
            <a:r>
              <a:rPr sz="1200">
                <a:latin typeface="Calibri"/>
                <a:ea typeface="Calibri"/>
                <a:cs typeface="Calibri"/>
                <a:sym typeface="Calibri"/>
              </a:rPr>
              <a:t>- sehr schnell und behende (Lenden, Sitz der Sprungkraft; Leopard als schnellstes Raubtier, mit Flügeln wobei diese schon auf die 4-teilung hindeuten)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pPr lvl="0"/>
            <a:endParaRPr/>
          </a:p>
        </p:txBody>
      </p:sp>
      <p:sp>
        <p:nvSpPr>
          <p:cNvPr id="593" name="Shape 593"/>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Charakter:</a:t>
            </a:r>
          </a:p>
          <a:p>
            <a:pPr lvl="0" defTabSz="914400">
              <a:lnSpc>
                <a:spcPct val="100000"/>
              </a:lnSpc>
              <a:defRPr sz="1800"/>
            </a:pPr>
            <a:r>
              <a:rPr sz="1200">
                <a:latin typeface="Calibri"/>
                <a:ea typeface="Calibri"/>
                <a:cs typeface="Calibri"/>
                <a:sym typeface="Calibri"/>
              </a:rPr>
              <a:t>- Eisen als härtestes (damals bekanntes) Metall: unbarmherzig in den Eroberungen und Unterjochung</a:t>
            </a:r>
          </a:p>
          <a:p>
            <a:pPr lvl="0" defTabSz="914400">
              <a:lnSpc>
                <a:spcPct val="100000"/>
              </a:lnSpc>
              <a:defRPr sz="1800"/>
            </a:pPr>
            <a:r>
              <a:rPr sz="1200">
                <a:latin typeface="Calibri"/>
                <a:ea typeface="Calibri"/>
                <a:cs typeface="Calibri"/>
                <a:sym typeface="Calibri"/>
              </a:rPr>
              <a:t>- Schenkel: kraftvoll</a:t>
            </a:r>
          </a:p>
          <a:p>
            <a:pPr lvl="0" defTabSz="914400">
              <a:lnSpc>
                <a:spcPct val="100000"/>
              </a:lnSpc>
              <a:defRPr sz="1800"/>
            </a:pPr>
            <a:r>
              <a:rPr sz="1200">
                <a:latin typeface="Calibri"/>
                <a:ea typeface="Calibri"/>
                <a:cs typeface="Calibri"/>
                <a:sym typeface="Calibri"/>
              </a:rPr>
              <a:t>- ohne Versinnbildlichung wird das Reich als furchtbar und schreckenerregend geschildert (7.7)</a:t>
            </a:r>
          </a:p>
          <a:p>
            <a:pPr lvl="0" defTabSz="914400">
              <a:lnSpc>
                <a:spcPct val="100000"/>
              </a:lnSpc>
              <a:defRPr sz="1800"/>
            </a:pPr>
            <a:r>
              <a:rPr sz="1200">
                <a:latin typeface="Calibri"/>
                <a:ea typeface="Calibri"/>
                <a:cs typeface="Calibri"/>
                <a:sym typeface="Calibri"/>
              </a:rPr>
              <a:t>- Pompejus unterjochte 63 v. Chr. Israel der römischen Herrschaft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pPr lvl="0"/>
            <a:endParaRPr/>
          </a:p>
        </p:txBody>
      </p:sp>
      <p:sp>
        <p:nvSpPr>
          <p:cNvPr id="598" name="Shape 598"/>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Charakter:</a:t>
            </a:r>
          </a:p>
          <a:p>
            <a:pPr lvl="0" defTabSz="914400">
              <a:lnSpc>
                <a:spcPct val="100000"/>
              </a:lnSpc>
              <a:defRPr sz="1800"/>
            </a:pPr>
            <a:r>
              <a:rPr sz="1200">
                <a:latin typeface="Calibri"/>
                <a:ea typeface="Calibri"/>
                <a:cs typeface="Calibri"/>
                <a:sym typeface="Calibri"/>
              </a:rPr>
              <a:t>- Eisen als härtestes (damals bekanntes) Metall: unbarmherzig in den Eroberungen und Unterjochung</a:t>
            </a:r>
          </a:p>
          <a:p>
            <a:pPr lvl="0" defTabSz="914400">
              <a:lnSpc>
                <a:spcPct val="100000"/>
              </a:lnSpc>
              <a:defRPr sz="1800"/>
            </a:pPr>
            <a:r>
              <a:rPr sz="1200">
                <a:latin typeface="Calibri"/>
                <a:ea typeface="Calibri"/>
                <a:cs typeface="Calibri"/>
                <a:sym typeface="Calibri"/>
              </a:rPr>
              <a:t>- Schenkel: kraftvoll</a:t>
            </a:r>
          </a:p>
          <a:p>
            <a:pPr lvl="0" defTabSz="914400">
              <a:lnSpc>
                <a:spcPct val="100000"/>
              </a:lnSpc>
              <a:defRPr sz="1800"/>
            </a:pPr>
            <a:r>
              <a:rPr sz="1200">
                <a:latin typeface="Calibri"/>
                <a:ea typeface="Calibri"/>
                <a:cs typeface="Calibri"/>
                <a:sym typeface="Calibri"/>
              </a:rPr>
              <a:t>- ohne Versinnbildlichung wird das Reich als furchtbar und schreckenerregend geschildert (7.7)</a:t>
            </a:r>
          </a:p>
          <a:p>
            <a:pPr lvl="0" defTabSz="914400">
              <a:lnSpc>
                <a:spcPct val="100000"/>
              </a:lnSpc>
              <a:defRPr sz="1800"/>
            </a:pPr>
            <a:r>
              <a:rPr sz="1200">
                <a:latin typeface="Calibri"/>
                <a:ea typeface="Calibri"/>
                <a:cs typeface="Calibri"/>
                <a:sym typeface="Calibri"/>
              </a:rPr>
              <a:t>- Pompejus unterjochte 63 v. Chr. Israel der römischen Herrschaft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prstGeom prst="rect">
            <a:avLst/>
          </a:prstGeom>
        </p:spPr>
        <p:txBody>
          <a:bodyPr/>
          <a:lstStyle/>
          <a:p>
            <a:pPr lvl="0"/>
            <a:endParaRPr/>
          </a:p>
        </p:txBody>
      </p:sp>
      <p:sp>
        <p:nvSpPr>
          <p:cNvPr id="609" name="Shape 609"/>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Charakter:</a:t>
            </a:r>
          </a:p>
          <a:p>
            <a:pPr lvl="0" defTabSz="914400">
              <a:lnSpc>
                <a:spcPct val="100000"/>
              </a:lnSpc>
              <a:defRPr sz="1800"/>
            </a:pPr>
            <a:r>
              <a:rPr sz="1200">
                <a:latin typeface="Calibri"/>
                <a:ea typeface="Calibri"/>
                <a:cs typeface="Calibri"/>
                <a:sym typeface="Calibri"/>
              </a:rPr>
              <a:t>- Eisen als härtestes (damals bekanntes) Metall: unbarmherzig in den Eroberungen und Unterjochung</a:t>
            </a:r>
          </a:p>
          <a:p>
            <a:pPr lvl="0" defTabSz="914400">
              <a:lnSpc>
                <a:spcPct val="100000"/>
              </a:lnSpc>
              <a:defRPr sz="1800"/>
            </a:pPr>
            <a:r>
              <a:rPr sz="1200">
                <a:latin typeface="Calibri"/>
                <a:ea typeface="Calibri"/>
                <a:cs typeface="Calibri"/>
                <a:sym typeface="Calibri"/>
              </a:rPr>
              <a:t>- Schenkel: kraftvoll</a:t>
            </a:r>
          </a:p>
          <a:p>
            <a:pPr lvl="0" defTabSz="914400">
              <a:lnSpc>
                <a:spcPct val="100000"/>
              </a:lnSpc>
              <a:defRPr sz="1800"/>
            </a:pPr>
            <a:r>
              <a:rPr sz="1200">
                <a:latin typeface="Calibri"/>
                <a:ea typeface="Calibri"/>
                <a:cs typeface="Calibri"/>
                <a:sym typeface="Calibri"/>
              </a:rPr>
              <a:t>- ohne Versinnbildlichung wird das Reich als furchtbar und schreckenerregend geschildert (7.7)</a:t>
            </a:r>
          </a:p>
          <a:p>
            <a:pPr lvl="0" defTabSz="914400">
              <a:lnSpc>
                <a:spcPct val="100000"/>
              </a:lnSpc>
              <a:defRPr sz="1800"/>
            </a:pPr>
            <a:r>
              <a:rPr sz="1200">
                <a:latin typeface="Calibri"/>
                <a:ea typeface="Calibri"/>
                <a:cs typeface="Calibri"/>
                <a:sym typeface="Calibri"/>
              </a:rPr>
              <a:t>- Pompejus unterjochte 63 v. Chr. Israel der römischen Herrschaft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pPr lvl="0"/>
            <a:endParaRPr/>
          </a:p>
        </p:txBody>
      </p:sp>
      <p:sp>
        <p:nvSpPr>
          <p:cNvPr id="614" name="Shape 614"/>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Charakter:</a:t>
            </a:r>
          </a:p>
          <a:p>
            <a:pPr lvl="0" defTabSz="914400">
              <a:lnSpc>
                <a:spcPct val="100000"/>
              </a:lnSpc>
              <a:defRPr sz="1800"/>
            </a:pPr>
            <a:r>
              <a:rPr sz="1200">
                <a:latin typeface="Calibri"/>
                <a:ea typeface="Calibri"/>
                <a:cs typeface="Calibri"/>
                <a:sym typeface="Calibri"/>
              </a:rPr>
              <a:t>- Eisen als härtestes (damals bekanntes) Metall: unbarmherzig in den Eroberungen und Unterjochung</a:t>
            </a:r>
          </a:p>
          <a:p>
            <a:pPr lvl="0" defTabSz="914400">
              <a:lnSpc>
                <a:spcPct val="100000"/>
              </a:lnSpc>
              <a:defRPr sz="1800"/>
            </a:pPr>
            <a:r>
              <a:rPr sz="1200">
                <a:latin typeface="Calibri"/>
                <a:ea typeface="Calibri"/>
                <a:cs typeface="Calibri"/>
                <a:sym typeface="Calibri"/>
              </a:rPr>
              <a:t>- Schenkel: kraftvoll</a:t>
            </a:r>
          </a:p>
          <a:p>
            <a:pPr lvl="0" defTabSz="914400">
              <a:lnSpc>
                <a:spcPct val="100000"/>
              </a:lnSpc>
              <a:defRPr sz="1800"/>
            </a:pPr>
            <a:r>
              <a:rPr sz="1200">
                <a:latin typeface="Calibri"/>
                <a:ea typeface="Calibri"/>
                <a:cs typeface="Calibri"/>
                <a:sym typeface="Calibri"/>
              </a:rPr>
              <a:t>- ohne Versinnbildlichung wird das Reich als furchtbar und schreckenerregend geschildert (7.7)</a:t>
            </a:r>
          </a:p>
          <a:p>
            <a:pPr lvl="0" defTabSz="914400">
              <a:lnSpc>
                <a:spcPct val="100000"/>
              </a:lnSpc>
              <a:defRPr sz="1800"/>
            </a:pPr>
            <a:r>
              <a:rPr sz="1200">
                <a:latin typeface="Calibri"/>
                <a:ea typeface="Calibri"/>
                <a:cs typeface="Calibri"/>
                <a:sym typeface="Calibri"/>
              </a:rPr>
              <a:t>- Pompejus unterjochte 63 v. Chr. Israel der römischen Herrschaft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pPr lvl="0"/>
            <a:endParaRPr/>
          </a:p>
        </p:txBody>
      </p:sp>
      <p:sp>
        <p:nvSpPr>
          <p:cNvPr id="647" name="Shape 647"/>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Enger Zusammenhang zwischen:</a:t>
            </a:r>
          </a:p>
          <a:p>
            <a:pPr lvl="0" defTabSz="914400">
              <a:lnSpc>
                <a:spcPct val="100000"/>
              </a:lnSpc>
              <a:defRPr sz="1800"/>
            </a:pPr>
            <a:r>
              <a:rPr sz="1200">
                <a:latin typeface="Calibri"/>
                <a:ea typeface="Calibri"/>
                <a:cs typeface="Calibri"/>
                <a:sym typeface="Calibri"/>
              </a:rPr>
              <a:t>- Traum Nebukadnezar von der Statue</a:t>
            </a:r>
          </a:p>
          <a:p>
            <a:pPr lvl="0" defTabSz="914400">
              <a:lnSpc>
                <a:spcPct val="100000"/>
              </a:lnSpc>
              <a:defRPr sz="1800"/>
            </a:pPr>
            <a:r>
              <a:rPr sz="1200">
                <a:latin typeface="Calibri"/>
                <a:ea typeface="Calibri"/>
                <a:cs typeface="Calibri"/>
                <a:sym typeface="Calibri"/>
              </a:rPr>
              <a:t>und</a:t>
            </a:r>
          </a:p>
          <a:p>
            <a:pPr lvl="0" defTabSz="914400">
              <a:lnSpc>
                <a:spcPct val="100000"/>
              </a:lnSpc>
              <a:defRPr sz="1800"/>
            </a:pPr>
            <a:r>
              <a:rPr sz="1200">
                <a:latin typeface="Calibri"/>
                <a:ea typeface="Calibri"/>
                <a:cs typeface="Calibri"/>
                <a:sym typeface="Calibri"/>
              </a:rPr>
              <a:t>- den beiden Visionen im Kapitel 7 und 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prstGeom prst="rect">
            <a:avLst/>
          </a:prstGeom>
        </p:spPr>
        <p:txBody>
          <a:bodyPr/>
          <a:lstStyle/>
          <a:p>
            <a:pPr lvl="0"/>
            <a:endParaRPr/>
          </a:p>
        </p:txBody>
      </p:sp>
      <p:sp>
        <p:nvSpPr>
          <p:cNvPr id="656" name="Shape 656"/>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Enger Zusammenhang zwischen:</a:t>
            </a:r>
          </a:p>
          <a:p>
            <a:pPr lvl="0" defTabSz="914400">
              <a:lnSpc>
                <a:spcPct val="100000"/>
              </a:lnSpc>
              <a:defRPr sz="1800"/>
            </a:pPr>
            <a:r>
              <a:rPr sz="1200">
                <a:latin typeface="Calibri"/>
                <a:ea typeface="Calibri"/>
                <a:cs typeface="Calibri"/>
                <a:sym typeface="Calibri"/>
              </a:rPr>
              <a:t>- Traum Nebukadnezar von der Statue</a:t>
            </a:r>
          </a:p>
          <a:p>
            <a:pPr lvl="0" defTabSz="914400">
              <a:lnSpc>
                <a:spcPct val="100000"/>
              </a:lnSpc>
              <a:defRPr sz="1800"/>
            </a:pPr>
            <a:r>
              <a:rPr sz="1200">
                <a:latin typeface="Calibri"/>
                <a:ea typeface="Calibri"/>
                <a:cs typeface="Calibri"/>
                <a:sym typeface="Calibri"/>
              </a:rPr>
              <a:t>und</a:t>
            </a:r>
          </a:p>
          <a:p>
            <a:pPr lvl="0" defTabSz="914400">
              <a:lnSpc>
                <a:spcPct val="100000"/>
              </a:lnSpc>
              <a:defRPr sz="1800"/>
            </a:pPr>
            <a:r>
              <a:rPr sz="1200">
                <a:latin typeface="Calibri"/>
                <a:ea typeface="Calibri"/>
                <a:cs typeface="Calibri"/>
                <a:sym typeface="Calibri"/>
              </a:rPr>
              <a:t>- den beiden Visionen im Kapitel 7 und 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foli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 name="Group 54"/>
          <p:cNvGrpSpPr/>
          <p:nvPr/>
        </p:nvGrpSpPr>
        <p:grpSpPr>
          <a:xfrm>
            <a:off x="-1" y="-1"/>
            <a:ext cx="9144001" cy="6856415"/>
            <a:chOff x="0" y="0"/>
            <a:chExt cx="9144000" cy="6856413"/>
          </a:xfrm>
        </p:grpSpPr>
        <p:sp>
          <p:nvSpPr>
            <p:cNvPr id="15" name="Shape 15"/>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 name="Shape 16"/>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 name="Shape 17"/>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8" name="Shape 18"/>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 name="Shape 19"/>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 name="Shape 20"/>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 name="Shape 21"/>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 name="Shape 22"/>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3" name="Shape 23"/>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 name="Shape 24"/>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 name="Shape 25"/>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 name="Shape 26"/>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7" name="Shape 27"/>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 name="Shape 28"/>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 name="Shape 29"/>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 name="Shape 30"/>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1" name="Shape 31"/>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 name="Shape 32"/>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 name="Shape 33"/>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 name="Shape 34"/>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 name="Shape 35"/>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6" name="Shape 36"/>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 name="Shape 37"/>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 name="Shape 38"/>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 name="Shape 39"/>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0" name="Shape 40"/>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 name="Shape 41"/>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 name="Shape 42"/>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 name="Shape 43"/>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4" name="Shape 44"/>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 name="Shape 45"/>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 name="Shape 46"/>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 name="Shape 47"/>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 name="Shape 48"/>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9" name="Shape 49"/>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50" name="Shape 50"/>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53" name="Group 53"/>
            <p:cNvGrpSpPr/>
            <p:nvPr/>
          </p:nvGrpSpPr>
          <p:grpSpPr>
            <a:xfrm>
              <a:off x="-1" y="2590800"/>
              <a:ext cx="9140826" cy="2949576"/>
              <a:chOff x="0" y="0"/>
              <a:chExt cx="9140825" cy="2949575"/>
            </a:xfrm>
          </p:grpSpPr>
          <p:sp>
            <p:nvSpPr>
              <p:cNvPr id="51" name="Shape 51"/>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52" name="Shape 52"/>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55" name="Shape 55"/>
          <p:cNvSpPr>
            <a:spLocks noGrp="1"/>
          </p:cNvSpPr>
          <p:nvPr>
            <p:ph type="title"/>
          </p:nvPr>
        </p:nvSpPr>
        <p:spPr>
          <a:xfrm>
            <a:off x="457200" y="1143000"/>
            <a:ext cx="8229600" cy="2743200"/>
          </a:xfrm>
          <a:prstGeom prst="rect">
            <a:avLst/>
          </a:prstGeom>
        </p:spPr>
        <p:txBody>
          <a:bodyPr lIns="45719" tIns="45719" rIns="45719" bIns="45719"/>
          <a:lstStyle>
            <a:lvl1pPr>
              <a:defRPr sz="48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800">
                <a:solidFill>
                  <a:srgbClr val="FFFFFF"/>
                </a:solidFill>
                <a:effectLst>
                  <a:outerShdw blurRad="38100" dist="38100" dir="2700000" rotWithShape="0">
                    <a:srgbClr val="000000"/>
                  </a:outerShdw>
                </a:effectLst>
              </a:rPr>
              <a:t>Titeltext</a:t>
            </a:r>
          </a:p>
        </p:txBody>
      </p:sp>
      <p:sp>
        <p:nvSpPr>
          <p:cNvPr id="56" name="Shape 56"/>
          <p:cNvSpPr>
            <a:spLocks noGrp="1"/>
          </p:cNvSpPr>
          <p:nvPr>
            <p:ph type="body" idx="1"/>
          </p:nvPr>
        </p:nvSpPr>
        <p:spPr>
          <a:xfrm>
            <a:off x="1371600" y="3886200"/>
            <a:ext cx="6400800" cy="2971800"/>
          </a:xfrm>
          <a:prstGeom prst="rect">
            <a:avLst/>
          </a:prstGeom>
        </p:spPr>
        <p:txBody>
          <a:bodyPr lIns="45719" tIns="45719" rIns="45719" bIns="45719"/>
          <a:lstStyle>
            <a:lvl1pPr marL="0" indent="0" algn="ctr">
              <a:lnSpc>
                <a:spcPct val="100000"/>
              </a:lnSpc>
              <a:spcBef>
                <a:spcPts val="800"/>
              </a:spcBef>
              <a:buClrTx/>
              <a:buSzTx/>
              <a:buFontTx/>
              <a:buNone/>
              <a:defRPr sz="3600" b="0">
                <a:solidFill>
                  <a:srgbClr val="FFFFFF"/>
                </a:solidFill>
                <a:effectLst>
                  <a:outerShdw blurRad="38100" dist="38100" dir="2700000" rotWithShape="0">
                    <a:srgbClr val="000000"/>
                  </a:outerShdw>
                </a:effectLst>
                <a:latin typeface="Arial"/>
                <a:ea typeface="Arial"/>
                <a:cs typeface="Arial"/>
                <a:sym typeface="Arial"/>
              </a:defRPr>
            </a:lvl1pPr>
            <a:lvl2pPr marL="824592" indent="-367392" algn="ctr">
              <a:lnSpc>
                <a:spcPct val="100000"/>
              </a:lnSpc>
              <a:spcBef>
                <a:spcPts val="800"/>
              </a:spcBef>
              <a:buClrTx/>
              <a:buSzPct val="100000"/>
              <a:buFontTx/>
              <a:buChar char="–"/>
              <a:defRPr sz="3600" b="0">
                <a:solidFill>
                  <a:srgbClr val="FFFFFF"/>
                </a:solidFill>
                <a:effectLst>
                  <a:outerShdw blurRad="38100" dist="38100" dir="2700000" rotWithShape="0">
                    <a:srgbClr val="000000"/>
                  </a:outerShdw>
                </a:effectLst>
                <a:latin typeface="Arial"/>
                <a:ea typeface="Arial"/>
                <a:cs typeface="Arial"/>
                <a:sym typeface="Arial"/>
              </a:defRPr>
            </a:lvl2pPr>
            <a:lvl3pPr marL="1257300" indent="-342900" algn="ctr">
              <a:lnSpc>
                <a:spcPct val="100000"/>
              </a:lnSpc>
              <a:spcBef>
                <a:spcPts val="800"/>
              </a:spcBef>
              <a:buClrTx/>
              <a:buSzPct val="90000"/>
              <a:buFontTx/>
              <a:buBlip>
                <a:blip r:embed="rId2"/>
              </a:buBlip>
              <a:defRPr sz="3600" b="0">
                <a:solidFill>
                  <a:srgbClr val="FFFFFF"/>
                </a:solidFill>
                <a:effectLst>
                  <a:outerShdw blurRad="38100" dist="38100" dir="2700000" rotWithShape="0">
                    <a:srgbClr val="000000"/>
                  </a:outerShdw>
                </a:effectLst>
                <a:latin typeface="Arial"/>
                <a:ea typeface="Arial"/>
                <a:cs typeface="Arial"/>
                <a:sym typeface="Arial"/>
              </a:defRPr>
            </a:lvl3pPr>
            <a:lvl4pPr marL="1783079" indent="-411479" algn="ctr">
              <a:lnSpc>
                <a:spcPct val="100000"/>
              </a:lnSpc>
              <a:spcBef>
                <a:spcPts val="800"/>
              </a:spcBef>
              <a:buClrTx/>
              <a:buSzPct val="100000"/>
              <a:buFontTx/>
              <a:buChar char="–"/>
              <a:defRPr sz="3600" b="0">
                <a:solidFill>
                  <a:srgbClr val="FFFFFF"/>
                </a:solidFill>
                <a:effectLst>
                  <a:outerShdw blurRad="38100" dist="38100" dir="2700000" rotWithShape="0">
                    <a:srgbClr val="000000"/>
                  </a:outerShdw>
                </a:effectLst>
                <a:latin typeface="Arial"/>
                <a:ea typeface="Arial"/>
                <a:cs typeface="Arial"/>
                <a:sym typeface="Arial"/>
              </a:defRPr>
            </a:lvl4pPr>
            <a:lvl5pPr marL="2240279" indent="-411479" algn="ctr">
              <a:lnSpc>
                <a:spcPct val="100000"/>
              </a:lnSpc>
              <a:spcBef>
                <a:spcPts val="800"/>
              </a:spcBef>
              <a:buClrTx/>
              <a:buSzPct val="90000"/>
              <a:buFontTx/>
              <a:buBlip>
                <a:blip r:embed="rId3"/>
              </a:buBlip>
              <a:defRPr sz="3600" b="0">
                <a:solidFill>
                  <a:srgbClr val="FFFFFF"/>
                </a:solidFill>
                <a:effectLst>
                  <a:outerShdw blurRad="38100" dist="38100" dir="2700000" rotWithShape="0">
                    <a:srgbClr val="000000"/>
                  </a:outerShdw>
                </a:effectLst>
                <a:latin typeface="Arial"/>
                <a:ea typeface="Arial"/>
                <a:cs typeface="Arial"/>
                <a:sym typeface="Arial"/>
              </a:defRPr>
            </a:lvl5pPr>
          </a:lstStyle>
          <a:p>
            <a:pPr lvl="0">
              <a:defRPr sz="1800">
                <a:solidFill>
                  <a:srgbClr val="000000"/>
                </a:solidFill>
                <a:effectLst/>
              </a:defRPr>
            </a:pPr>
            <a:r>
              <a:rPr sz="3600">
                <a:solidFill>
                  <a:srgbClr val="FFFFFF"/>
                </a:solidFill>
                <a:effectLst>
                  <a:outerShdw blurRad="38100" dist="38100" dir="2700000" rotWithShape="0">
                    <a:srgbClr val="000000"/>
                  </a:outerShdw>
                </a:effectLst>
              </a:rPr>
              <a:t>Textebene 1</a:t>
            </a:r>
          </a:p>
          <a:p>
            <a:pPr lvl="1">
              <a:defRPr sz="1800">
                <a:solidFill>
                  <a:srgbClr val="000000"/>
                </a:solidFill>
                <a:effectLst/>
              </a:defRPr>
            </a:pPr>
            <a:r>
              <a:rPr sz="3600">
                <a:solidFill>
                  <a:srgbClr val="FFFFFF"/>
                </a:solidFill>
                <a:effectLst>
                  <a:outerShdw blurRad="38100" dist="38100" dir="2700000" rotWithShape="0">
                    <a:srgbClr val="000000"/>
                  </a:outerShdw>
                </a:effectLst>
              </a:rPr>
              <a:t>Textebene 2</a:t>
            </a:r>
          </a:p>
          <a:p>
            <a:pPr lvl="2">
              <a:defRPr sz="1800">
                <a:solidFill>
                  <a:srgbClr val="000000"/>
                </a:solidFill>
                <a:effectLst/>
              </a:defRPr>
            </a:pPr>
            <a:r>
              <a:rPr sz="3600">
                <a:solidFill>
                  <a:srgbClr val="FFFFFF"/>
                </a:solidFill>
                <a:effectLst>
                  <a:outerShdw blurRad="38100" dist="38100" dir="2700000" rotWithShape="0">
                    <a:srgbClr val="000000"/>
                  </a:outerShdw>
                </a:effectLst>
              </a:rPr>
              <a:t>Textebene 3</a:t>
            </a:r>
          </a:p>
          <a:p>
            <a:pPr lvl="3">
              <a:defRPr sz="1800">
                <a:solidFill>
                  <a:srgbClr val="000000"/>
                </a:solidFill>
                <a:effectLst/>
              </a:defRPr>
            </a:pPr>
            <a:r>
              <a:rPr sz="3600">
                <a:solidFill>
                  <a:srgbClr val="FFFFFF"/>
                </a:solidFill>
                <a:effectLst>
                  <a:outerShdw blurRad="38100" dist="38100" dir="2700000" rotWithShape="0">
                    <a:srgbClr val="000000"/>
                  </a:outerShdw>
                </a:effectLst>
              </a:rPr>
              <a:t>Textebene 4</a:t>
            </a:r>
          </a:p>
          <a:p>
            <a:pPr lvl="4">
              <a:defRPr sz="1800">
                <a:solidFill>
                  <a:srgbClr val="000000"/>
                </a:solidFill>
                <a:effectLst/>
              </a:defRPr>
            </a:pPr>
            <a:r>
              <a:rPr sz="3600">
                <a:solidFill>
                  <a:srgbClr val="FFFFFF"/>
                </a:solidFill>
                <a:effectLst>
                  <a:outerShdw blurRad="38100" dist="38100" dir="2700000" rotWithShape="0">
                    <a:srgbClr val="000000"/>
                  </a:outerShdw>
                </a:effectLst>
              </a:rPr>
              <a:t>Textebene 5</a:t>
            </a:r>
          </a:p>
        </p:txBody>
      </p:sp>
      <p:sp>
        <p:nvSpPr>
          <p:cNvPr id="57" name="Shape 57"/>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 und vertikaler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7" name="Group 447"/>
          <p:cNvGrpSpPr/>
          <p:nvPr/>
        </p:nvGrpSpPr>
        <p:grpSpPr>
          <a:xfrm>
            <a:off x="-1" y="-1"/>
            <a:ext cx="9144001" cy="6856415"/>
            <a:chOff x="0" y="0"/>
            <a:chExt cx="9144000" cy="6856413"/>
          </a:xfrm>
        </p:grpSpPr>
        <p:sp>
          <p:nvSpPr>
            <p:cNvPr id="408" name="Shape 40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09" name="Shape 40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0" name="Shape 41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1" name="Shape 41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2" name="Shape 41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3" name="Shape 41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4" name="Shape 414"/>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5" name="Shape 41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6" name="Shape 41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7" name="Shape 417"/>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8" name="Shape 418"/>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19" name="Shape 41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0" name="Shape 420"/>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1" name="Shape 42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2" name="Shape 42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3" name="Shape 423"/>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4" name="Shape 424"/>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5" name="Shape 425"/>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6" name="Shape 426"/>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7" name="Shape 427"/>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8" name="Shape 428"/>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29" name="Shape 429"/>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0" name="Shape 430"/>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1" name="Shape 431"/>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2" name="Shape 432"/>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3" name="Shape 433"/>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4" name="Shape 43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5" name="Shape 435"/>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6" name="Shape 43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7" name="Shape 437"/>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8" name="Shape 438"/>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39" name="Shape 439"/>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40" name="Shape 44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41" name="Shape 44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42" name="Shape 442"/>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43" name="Shape 443"/>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446" name="Group 446"/>
            <p:cNvGrpSpPr/>
            <p:nvPr/>
          </p:nvGrpSpPr>
          <p:grpSpPr>
            <a:xfrm>
              <a:off x="-1" y="2590800"/>
              <a:ext cx="9140826" cy="2949576"/>
              <a:chOff x="0" y="0"/>
              <a:chExt cx="9140825" cy="2949575"/>
            </a:xfrm>
          </p:grpSpPr>
          <p:sp>
            <p:nvSpPr>
              <p:cNvPr id="444" name="Shape 44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45" name="Shape 445"/>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448" name="Shape 448"/>
          <p:cNvSpPr>
            <a:spLocks noGrp="1"/>
          </p:cNvSpPr>
          <p:nvPr>
            <p:ph type="title"/>
          </p:nvPr>
        </p:nvSpPr>
        <p:spPr>
          <a:xfrm>
            <a:off x="457200" y="98425"/>
            <a:ext cx="8229600" cy="1501776"/>
          </a:xfrm>
          <a:prstGeom prst="rect">
            <a:avLst/>
          </a:prstGeom>
        </p:spPr>
        <p:txBody>
          <a:bodyPr lIns="45719" tIns="45719" rIns="45719" bIns="45719"/>
          <a:lstStyle>
            <a:lvl1pPr>
              <a:defRPr sz="44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Titeltext</a:t>
            </a:r>
          </a:p>
        </p:txBody>
      </p:sp>
      <p:sp>
        <p:nvSpPr>
          <p:cNvPr id="449" name="Shape 449"/>
          <p:cNvSpPr>
            <a:spLocks noGrp="1"/>
          </p:cNvSpPr>
          <p:nvPr>
            <p:ph type="body" idx="1"/>
          </p:nvPr>
        </p:nvSpPr>
        <p:spPr>
          <a:xfrm>
            <a:off x="457200" y="1600200"/>
            <a:ext cx="8229600" cy="5257800"/>
          </a:xfrm>
          <a:prstGeom prst="rect">
            <a:avLst/>
          </a:prstGeom>
        </p:spPr>
        <p:txBody>
          <a:bodyPr lIns="45719" tIns="45719" rIns="45719" bIns="45719"/>
          <a:lstStyle>
            <a:lvl1pPr marL="310753" indent="-310753">
              <a:lnSpc>
                <a:spcPct val="100000"/>
              </a:lnSpc>
              <a:buClrTx/>
              <a:buSzPct val="100000"/>
              <a:buFont typeface="Arial"/>
              <a:buChar char="•"/>
              <a:defRPr sz="2900" b="0">
                <a:solidFill>
                  <a:srgbClr val="0433FF"/>
                </a:solidFill>
                <a:latin typeface="Calibri"/>
                <a:ea typeface="Calibri"/>
                <a:cs typeface="Calibri"/>
                <a:sym typeface="Calibri"/>
              </a:defRPr>
            </a:lvl1pPr>
            <a:lvl2pPr marL="753155" indent="-295955">
              <a:lnSpc>
                <a:spcPct val="100000"/>
              </a:lnSpc>
              <a:buClrTx/>
              <a:buSzPct val="100000"/>
              <a:buFont typeface="Arial"/>
              <a:buChar char="–"/>
              <a:defRPr sz="2900" b="0">
                <a:solidFill>
                  <a:srgbClr val="0433FF"/>
                </a:solidFill>
                <a:latin typeface="Calibri"/>
                <a:ea typeface="Calibri"/>
                <a:cs typeface="Calibri"/>
                <a:sym typeface="Calibri"/>
              </a:defRPr>
            </a:lvl2pPr>
            <a:lvl3pPr marL="1190625" indent="-276225">
              <a:lnSpc>
                <a:spcPct val="100000"/>
              </a:lnSpc>
              <a:buClrTx/>
              <a:buSzPct val="100000"/>
              <a:buFont typeface="Arial"/>
              <a:buChar char="•"/>
              <a:defRPr sz="2900" b="0">
                <a:solidFill>
                  <a:srgbClr val="0433FF"/>
                </a:solidFill>
                <a:latin typeface="Calibri"/>
                <a:ea typeface="Calibri"/>
                <a:cs typeface="Calibri"/>
                <a:sym typeface="Calibri"/>
              </a:defRPr>
            </a:lvl3pPr>
            <a:lvl4pPr marL="1703070" indent="-331470">
              <a:lnSpc>
                <a:spcPct val="100000"/>
              </a:lnSpc>
              <a:buClrTx/>
              <a:buSzPct val="100000"/>
              <a:buFont typeface="Arial"/>
              <a:buChar char="–"/>
              <a:defRPr sz="2900" b="0">
                <a:solidFill>
                  <a:srgbClr val="0433FF"/>
                </a:solidFill>
                <a:latin typeface="Calibri"/>
                <a:ea typeface="Calibri"/>
                <a:cs typeface="Calibri"/>
                <a:sym typeface="Calibri"/>
              </a:defRPr>
            </a:lvl4pPr>
            <a:lvl5pPr marL="2160270" indent="-331470">
              <a:lnSpc>
                <a:spcPct val="100000"/>
              </a:lnSpc>
              <a:buClrTx/>
              <a:buSzPct val="100000"/>
              <a:buFont typeface="Arial"/>
              <a:buChar char="»"/>
              <a:defRPr sz="2900" b="0">
                <a:solidFill>
                  <a:srgbClr val="0433FF"/>
                </a:solidFill>
                <a:latin typeface="Calibri"/>
                <a:ea typeface="Calibri"/>
                <a:cs typeface="Calibri"/>
                <a:sym typeface="Calibri"/>
              </a:defRPr>
            </a:lvl5pPr>
          </a:lstStyle>
          <a:p>
            <a:pPr lvl="0">
              <a:defRPr sz="1800">
                <a:solidFill>
                  <a:srgbClr val="000000"/>
                </a:solidFill>
              </a:defRPr>
            </a:pPr>
            <a:r>
              <a:rPr sz="2900">
                <a:solidFill>
                  <a:srgbClr val="0433FF"/>
                </a:solidFill>
              </a:rPr>
              <a:t>Textebene 1</a:t>
            </a:r>
          </a:p>
          <a:p>
            <a:pPr lvl="1">
              <a:defRPr sz="1800">
                <a:solidFill>
                  <a:srgbClr val="000000"/>
                </a:solidFill>
              </a:defRPr>
            </a:pPr>
            <a:r>
              <a:rPr sz="2900">
                <a:solidFill>
                  <a:srgbClr val="0433FF"/>
                </a:solidFill>
              </a:rPr>
              <a:t>Textebene 2</a:t>
            </a:r>
          </a:p>
          <a:p>
            <a:pPr lvl="2">
              <a:defRPr sz="1800">
                <a:solidFill>
                  <a:srgbClr val="000000"/>
                </a:solidFill>
              </a:defRPr>
            </a:pPr>
            <a:r>
              <a:rPr sz="2900">
                <a:solidFill>
                  <a:srgbClr val="0433FF"/>
                </a:solidFill>
              </a:rPr>
              <a:t>Textebene 3</a:t>
            </a:r>
          </a:p>
          <a:p>
            <a:pPr lvl="3">
              <a:defRPr sz="1800">
                <a:solidFill>
                  <a:srgbClr val="000000"/>
                </a:solidFill>
              </a:defRPr>
            </a:pPr>
            <a:r>
              <a:rPr sz="2900">
                <a:solidFill>
                  <a:srgbClr val="0433FF"/>
                </a:solidFill>
              </a:rPr>
              <a:t>Textebene 4</a:t>
            </a:r>
          </a:p>
          <a:p>
            <a:pPr lvl="4">
              <a:defRPr sz="1800">
                <a:solidFill>
                  <a:srgbClr val="000000"/>
                </a:solidFill>
              </a:defRPr>
            </a:pPr>
            <a:r>
              <a:rPr sz="2900">
                <a:solidFill>
                  <a:srgbClr val="0433FF"/>
                </a:solidFill>
              </a:rPr>
              <a:t>Textebene 5</a:t>
            </a:r>
          </a:p>
        </p:txBody>
      </p:sp>
      <p:sp>
        <p:nvSpPr>
          <p:cNvPr id="450" name="Shape 450"/>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kaler Titel und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91" name="Group 491"/>
          <p:cNvGrpSpPr/>
          <p:nvPr/>
        </p:nvGrpSpPr>
        <p:grpSpPr>
          <a:xfrm>
            <a:off x="-1" y="-1"/>
            <a:ext cx="9144001" cy="6856415"/>
            <a:chOff x="0" y="0"/>
            <a:chExt cx="9144000" cy="6856413"/>
          </a:xfrm>
        </p:grpSpPr>
        <p:sp>
          <p:nvSpPr>
            <p:cNvPr id="452" name="Shape 452"/>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3" name="Shape 453"/>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4" name="Shape 454"/>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5" name="Shape 455"/>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6" name="Shape 456"/>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7" name="Shape 457"/>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8" name="Shape 458"/>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59" name="Shape 459"/>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0" name="Shape 460"/>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1" name="Shape 461"/>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2" name="Shape 462"/>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3" name="Shape 463"/>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4" name="Shape 464"/>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5" name="Shape 465"/>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6" name="Shape 466"/>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7" name="Shape 467"/>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8" name="Shape 468"/>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69" name="Shape 469"/>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0" name="Shape 470"/>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1" name="Shape 471"/>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2" name="Shape 472"/>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3" name="Shape 473"/>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4" name="Shape 474"/>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5" name="Shape 475"/>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6" name="Shape 476"/>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7" name="Shape 477"/>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8" name="Shape 478"/>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79" name="Shape 479"/>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0" name="Shape 480"/>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1" name="Shape 481"/>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2" name="Shape 482"/>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3" name="Shape 483"/>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4" name="Shape 484"/>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5" name="Shape 485"/>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6" name="Shape 486"/>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7" name="Shape 487"/>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490" name="Group 490"/>
            <p:cNvGrpSpPr/>
            <p:nvPr/>
          </p:nvGrpSpPr>
          <p:grpSpPr>
            <a:xfrm>
              <a:off x="-1" y="2590800"/>
              <a:ext cx="9140826" cy="2949576"/>
              <a:chOff x="0" y="0"/>
              <a:chExt cx="9140825" cy="2949575"/>
            </a:xfrm>
          </p:grpSpPr>
          <p:sp>
            <p:nvSpPr>
              <p:cNvPr id="488" name="Shape 488"/>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89" name="Shape 489"/>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492" name="Shape 492"/>
          <p:cNvSpPr>
            <a:spLocks noGrp="1"/>
          </p:cNvSpPr>
          <p:nvPr>
            <p:ph type="title"/>
          </p:nvPr>
        </p:nvSpPr>
        <p:spPr>
          <a:xfrm>
            <a:off x="6629400" y="0"/>
            <a:ext cx="2057400" cy="6408739"/>
          </a:xfrm>
          <a:prstGeom prst="rect">
            <a:avLst/>
          </a:prstGeom>
        </p:spPr>
        <p:txBody>
          <a:bodyPr lIns="45719" tIns="45719" rIns="45719" bIns="45719"/>
          <a:lstStyle>
            <a:lvl1pPr>
              <a:defRPr sz="44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Titeltext</a:t>
            </a:r>
          </a:p>
        </p:txBody>
      </p:sp>
      <p:sp>
        <p:nvSpPr>
          <p:cNvPr id="493" name="Shape 493"/>
          <p:cNvSpPr>
            <a:spLocks noGrp="1"/>
          </p:cNvSpPr>
          <p:nvPr>
            <p:ph type="body" idx="1"/>
          </p:nvPr>
        </p:nvSpPr>
        <p:spPr>
          <a:xfrm>
            <a:off x="457200" y="277813"/>
            <a:ext cx="6019800" cy="6580188"/>
          </a:xfrm>
          <a:prstGeom prst="rect">
            <a:avLst/>
          </a:prstGeom>
        </p:spPr>
        <p:txBody>
          <a:bodyPr lIns="45719" tIns="45719" rIns="45719" bIns="45719"/>
          <a:lstStyle>
            <a:lvl1pPr marL="310753" indent="-310753">
              <a:lnSpc>
                <a:spcPct val="100000"/>
              </a:lnSpc>
              <a:buClrTx/>
              <a:buSzPct val="100000"/>
              <a:buFont typeface="Arial"/>
              <a:buChar char="•"/>
              <a:defRPr sz="2900" b="0">
                <a:solidFill>
                  <a:srgbClr val="0433FF"/>
                </a:solidFill>
                <a:latin typeface="Calibri"/>
                <a:ea typeface="Calibri"/>
                <a:cs typeface="Calibri"/>
                <a:sym typeface="Calibri"/>
              </a:defRPr>
            </a:lvl1pPr>
            <a:lvl2pPr marL="753155" indent="-295955">
              <a:lnSpc>
                <a:spcPct val="100000"/>
              </a:lnSpc>
              <a:buClrTx/>
              <a:buSzPct val="100000"/>
              <a:buFont typeface="Arial"/>
              <a:buChar char="–"/>
              <a:defRPr sz="2900" b="0">
                <a:solidFill>
                  <a:srgbClr val="0433FF"/>
                </a:solidFill>
                <a:latin typeface="Calibri"/>
                <a:ea typeface="Calibri"/>
                <a:cs typeface="Calibri"/>
                <a:sym typeface="Calibri"/>
              </a:defRPr>
            </a:lvl2pPr>
            <a:lvl3pPr marL="1190625" indent="-276225">
              <a:lnSpc>
                <a:spcPct val="100000"/>
              </a:lnSpc>
              <a:buClrTx/>
              <a:buSzPct val="100000"/>
              <a:buFont typeface="Arial"/>
              <a:buChar char="•"/>
              <a:defRPr sz="2900" b="0">
                <a:solidFill>
                  <a:srgbClr val="0433FF"/>
                </a:solidFill>
                <a:latin typeface="Calibri"/>
                <a:ea typeface="Calibri"/>
                <a:cs typeface="Calibri"/>
                <a:sym typeface="Calibri"/>
              </a:defRPr>
            </a:lvl3pPr>
            <a:lvl4pPr marL="1703070" indent="-331470">
              <a:lnSpc>
                <a:spcPct val="100000"/>
              </a:lnSpc>
              <a:buClrTx/>
              <a:buSzPct val="100000"/>
              <a:buFont typeface="Arial"/>
              <a:buChar char="–"/>
              <a:defRPr sz="2900" b="0">
                <a:solidFill>
                  <a:srgbClr val="0433FF"/>
                </a:solidFill>
                <a:latin typeface="Calibri"/>
                <a:ea typeface="Calibri"/>
                <a:cs typeface="Calibri"/>
                <a:sym typeface="Calibri"/>
              </a:defRPr>
            </a:lvl4pPr>
            <a:lvl5pPr marL="2160270" indent="-331470">
              <a:lnSpc>
                <a:spcPct val="100000"/>
              </a:lnSpc>
              <a:buClrTx/>
              <a:buSzPct val="100000"/>
              <a:buFont typeface="Arial"/>
              <a:buChar char="»"/>
              <a:defRPr sz="2900" b="0">
                <a:solidFill>
                  <a:srgbClr val="0433FF"/>
                </a:solidFill>
                <a:latin typeface="Calibri"/>
                <a:ea typeface="Calibri"/>
                <a:cs typeface="Calibri"/>
                <a:sym typeface="Calibri"/>
              </a:defRPr>
            </a:lvl5pPr>
          </a:lstStyle>
          <a:p>
            <a:pPr lvl="0">
              <a:defRPr sz="1800">
                <a:solidFill>
                  <a:srgbClr val="000000"/>
                </a:solidFill>
              </a:defRPr>
            </a:pPr>
            <a:r>
              <a:rPr sz="2900">
                <a:solidFill>
                  <a:srgbClr val="0433FF"/>
                </a:solidFill>
              </a:rPr>
              <a:t>Textebene 1</a:t>
            </a:r>
          </a:p>
          <a:p>
            <a:pPr lvl="1">
              <a:defRPr sz="1800">
                <a:solidFill>
                  <a:srgbClr val="000000"/>
                </a:solidFill>
              </a:defRPr>
            </a:pPr>
            <a:r>
              <a:rPr sz="2900">
                <a:solidFill>
                  <a:srgbClr val="0433FF"/>
                </a:solidFill>
              </a:rPr>
              <a:t>Textebene 2</a:t>
            </a:r>
          </a:p>
          <a:p>
            <a:pPr lvl="2">
              <a:defRPr sz="1800">
                <a:solidFill>
                  <a:srgbClr val="000000"/>
                </a:solidFill>
              </a:defRPr>
            </a:pPr>
            <a:r>
              <a:rPr sz="2900">
                <a:solidFill>
                  <a:srgbClr val="0433FF"/>
                </a:solidFill>
              </a:rPr>
              <a:t>Textebene 3</a:t>
            </a:r>
          </a:p>
          <a:p>
            <a:pPr lvl="3">
              <a:defRPr sz="1800">
                <a:solidFill>
                  <a:srgbClr val="000000"/>
                </a:solidFill>
              </a:defRPr>
            </a:pPr>
            <a:r>
              <a:rPr sz="2900">
                <a:solidFill>
                  <a:srgbClr val="0433FF"/>
                </a:solidFill>
              </a:rPr>
              <a:t>Textebene 4</a:t>
            </a:r>
          </a:p>
          <a:p>
            <a:pPr lvl="4">
              <a:defRPr sz="1800">
                <a:solidFill>
                  <a:srgbClr val="000000"/>
                </a:solidFill>
              </a:defRPr>
            </a:pPr>
            <a:r>
              <a:rPr sz="2900">
                <a:solidFill>
                  <a:srgbClr val="0433FF"/>
                </a:solidFill>
              </a:rPr>
              <a:t>Textebene 5</a:t>
            </a:r>
          </a:p>
        </p:txBody>
      </p:sp>
      <p:sp>
        <p:nvSpPr>
          <p:cNvPr id="494" name="Shape 494"/>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496" name="Shape 496"/>
          <p:cNvSpPr>
            <a:spLocks noGrp="1"/>
          </p:cNvSpPr>
          <p:nvPr>
            <p:ph type="title"/>
          </p:nvPr>
        </p:nvSpPr>
        <p:spPr>
          <a:xfrm>
            <a:off x="457200" y="92076"/>
            <a:ext cx="8229600" cy="1508125"/>
          </a:xfrm>
          <a:prstGeom prst="rect">
            <a:avLst/>
          </a:prstGeom>
        </p:spPr>
        <p:txBody>
          <a:bodyPr>
            <a:normAutofit/>
          </a:bodyPr>
          <a:lstStyle>
            <a:lvl1pPr>
              <a:defRPr sz="4400" b="0">
                <a:solidFill>
                  <a:srgbClr val="000000"/>
                </a:solidFill>
                <a:latin typeface="Calibri"/>
                <a:ea typeface="Calibri"/>
                <a:cs typeface="Calibri"/>
                <a:sym typeface="Calibri"/>
              </a:defRPr>
            </a:lvl1pPr>
          </a:lstStyle>
          <a:p>
            <a:pPr lvl="0">
              <a:defRPr sz="1800"/>
            </a:pPr>
            <a:r>
              <a:rPr sz="4400"/>
              <a:t>Titeltext</a:t>
            </a:r>
          </a:p>
        </p:txBody>
      </p:sp>
      <p:sp>
        <p:nvSpPr>
          <p:cNvPr id="497" name="Shape 497"/>
          <p:cNvSpPr>
            <a:spLocks noGrp="1"/>
          </p:cNvSpPr>
          <p:nvPr>
            <p:ph type="body" idx="1"/>
          </p:nvPr>
        </p:nvSpPr>
        <p:spPr>
          <a:xfrm>
            <a:off x="457200" y="1600200"/>
            <a:ext cx="8229600" cy="5257800"/>
          </a:xfrm>
          <a:prstGeom prst="rect">
            <a:avLst/>
          </a:prstGeom>
        </p:spPr>
        <p:txBody>
          <a:bodyPr>
            <a:normAutofit/>
          </a:bodyPr>
          <a:lstStyle>
            <a:lvl1pPr marL="310753" indent="-310753">
              <a:lnSpc>
                <a:spcPct val="100000"/>
              </a:lnSpc>
              <a:buClrTx/>
              <a:buSzPct val="100000"/>
              <a:buFont typeface="Arial"/>
              <a:buChar char="•"/>
              <a:defRPr sz="2900" b="0">
                <a:solidFill>
                  <a:srgbClr val="000000"/>
                </a:solidFill>
                <a:latin typeface="Calibri"/>
                <a:ea typeface="Calibri"/>
                <a:cs typeface="Calibri"/>
                <a:sym typeface="Calibri"/>
              </a:defRPr>
            </a:lvl1pPr>
            <a:lvl2pPr marL="753155" indent="-295955">
              <a:lnSpc>
                <a:spcPct val="100000"/>
              </a:lnSpc>
              <a:buClrTx/>
              <a:buSzPct val="100000"/>
              <a:buFont typeface="Arial"/>
              <a:buChar char="–"/>
              <a:defRPr sz="2900" b="0">
                <a:solidFill>
                  <a:srgbClr val="000000"/>
                </a:solidFill>
                <a:latin typeface="Calibri"/>
                <a:ea typeface="Calibri"/>
                <a:cs typeface="Calibri"/>
                <a:sym typeface="Calibri"/>
              </a:defRPr>
            </a:lvl2pPr>
            <a:lvl3pPr marL="1190625" indent="-276225">
              <a:lnSpc>
                <a:spcPct val="100000"/>
              </a:lnSpc>
              <a:buClrTx/>
              <a:buSzPct val="100000"/>
              <a:buFont typeface="Arial"/>
              <a:buChar char="•"/>
              <a:defRPr sz="2900" b="0">
                <a:solidFill>
                  <a:srgbClr val="000000"/>
                </a:solidFill>
                <a:latin typeface="Calibri"/>
                <a:ea typeface="Calibri"/>
                <a:cs typeface="Calibri"/>
                <a:sym typeface="Calibri"/>
              </a:defRPr>
            </a:lvl3pPr>
            <a:lvl4pPr marL="1703070" indent="-331470">
              <a:lnSpc>
                <a:spcPct val="100000"/>
              </a:lnSpc>
              <a:buClrTx/>
              <a:buSzPct val="100000"/>
              <a:buFont typeface="Arial"/>
              <a:buChar char="–"/>
              <a:defRPr sz="2900" b="0">
                <a:solidFill>
                  <a:srgbClr val="000000"/>
                </a:solidFill>
                <a:latin typeface="Calibri"/>
                <a:ea typeface="Calibri"/>
                <a:cs typeface="Calibri"/>
                <a:sym typeface="Calibri"/>
              </a:defRPr>
            </a:lvl4pPr>
            <a:lvl5pPr marL="2160270" indent="-331470">
              <a:lnSpc>
                <a:spcPct val="100000"/>
              </a:lnSpc>
              <a:buClrTx/>
              <a:buSzPct val="100000"/>
              <a:buFont typeface="Arial"/>
              <a:buChar char="»"/>
              <a:defRPr sz="2900" b="0">
                <a:solidFill>
                  <a:srgbClr val="000000"/>
                </a:solidFill>
                <a:latin typeface="Calibri"/>
                <a:ea typeface="Calibri"/>
                <a:cs typeface="Calibri"/>
                <a:sym typeface="Calibri"/>
              </a:defRPr>
            </a:lvl5pPr>
          </a:lstStyle>
          <a:p>
            <a:pPr lvl="0">
              <a:defRPr sz="1800"/>
            </a:pPr>
            <a:r>
              <a:rPr sz="2900"/>
              <a:t>Textebene 1</a:t>
            </a:r>
          </a:p>
          <a:p>
            <a:pPr lvl="1">
              <a:defRPr sz="1800"/>
            </a:pPr>
            <a:r>
              <a:rPr sz="2900"/>
              <a:t>Textebene 2</a:t>
            </a:r>
          </a:p>
          <a:p>
            <a:pPr lvl="2">
              <a:defRPr sz="1800"/>
            </a:pPr>
            <a:r>
              <a:rPr sz="2900"/>
              <a:t>Textebene 3</a:t>
            </a:r>
          </a:p>
          <a:p>
            <a:pPr lvl="3">
              <a:defRPr sz="1800"/>
            </a:pPr>
            <a:r>
              <a:rPr sz="2900"/>
              <a:t>Textebene 4</a:t>
            </a:r>
          </a:p>
          <a:p>
            <a:pPr lvl="4">
              <a:defRPr sz="1800"/>
            </a:pPr>
            <a:r>
              <a:rPr sz="2900"/>
              <a:t>Textebene 5</a:t>
            </a:r>
          </a:p>
        </p:txBody>
      </p:sp>
      <p:sp>
        <p:nvSpPr>
          <p:cNvPr id="498" name="Shape 498"/>
          <p:cNvSpPr>
            <a:spLocks noGrp="1"/>
          </p:cNvSpPr>
          <p:nvPr>
            <p:ph type="sldNum" sz="quarter" idx="2"/>
          </p:nvPr>
        </p:nvSpPr>
        <p:spPr>
          <a:xfrm>
            <a:off x="6553200" y="6404292"/>
            <a:ext cx="2133600" cy="269241"/>
          </a:xfrm>
          <a:prstGeom prst="rect">
            <a:avLst/>
          </a:prstGeom>
        </p:spPr>
        <p:txBody>
          <a:bodyPr anchor="ctr"/>
          <a:lstStyle>
            <a:lvl1pPr>
              <a:defRPr>
                <a:solidFill>
                  <a:srgbClr val="888888"/>
                </a:solidFill>
                <a:latin typeface="Calibri"/>
                <a:ea typeface="Calibri"/>
                <a:cs typeface="Calibri"/>
                <a:sym typeface="Calibri"/>
              </a:defRPr>
            </a:lvl1pPr>
          </a:lstStyle>
          <a:p>
            <a:pPr lvl="0"/>
            <a:fld id="{86CB4B4D-7CA3-9044-876B-883B54F8677D}" type="slidenum">
              <a:rPr/>
              <a:pPr lvl="0"/>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00" name="Shape 500"/>
          <p:cNvSpPr>
            <a:spLocks noGrp="1"/>
          </p:cNvSpPr>
          <p:nvPr>
            <p:ph type="title"/>
          </p:nvPr>
        </p:nvSpPr>
        <p:spPr>
          <a:xfrm>
            <a:off x="457200" y="92076"/>
            <a:ext cx="8229600" cy="1508125"/>
          </a:xfrm>
          <a:prstGeom prst="rect">
            <a:avLst/>
          </a:prstGeom>
        </p:spPr>
        <p:txBody>
          <a:bodyPr>
            <a:normAutofit/>
          </a:bodyPr>
          <a:lstStyle>
            <a:lvl1pPr>
              <a:defRPr sz="4400" b="0">
                <a:solidFill>
                  <a:srgbClr val="000000"/>
                </a:solidFill>
                <a:latin typeface="Calibri"/>
                <a:ea typeface="Calibri"/>
                <a:cs typeface="Calibri"/>
                <a:sym typeface="Calibri"/>
              </a:defRPr>
            </a:lvl1pPr>
          </a:lstStyle>
          <a:p>
            <a:pPr lvl="0">
              <a:defRPr sz="1800"/>
            </a:pPr>
            <a:r>
              <a:rPr sz="4400"/>
              <a:t>Titeltext</a:t>
            </a:r>
          </a:p>
        </p:txBody>
      </p:sp>
      <p:sp>
        <p:nvSpPr>
          <p:cNvPr id="501" name="Shape 501"/>
          <p:cNvSpPr>
            <a:spLocks noGrp="1"/>
          </p:cNvSpPr>
          <p:nvPr>
            <p:ph type="body" idx="1"/>
          </p:nvPr>
        </p:nvSpPr>
        <p:spPr>
          <a:xfrm>
            <a:off x="457200" y="1600200"/>
            <a:ext cx="8229600" cy="5257800"/>
          </a:xfrm>
          <a:prstGeom prst="rect">
            <a:avLst/>
          </a:prstGeom>
        </p:spPr>
        <p:txBody>
          <a:bodyPr>
            <a:normAutofit/>
          </a:bodyPr>
          <a:lstStyle>
            <a:lvl1pPr marL="321468" indent="-321468">
              <a:lnSpc>
                <a:spcPct val="100000"/>
              </a:lnSpc>
              <a:buClrTx/>
              <a:buSzPct val="100000"/>
              <a:buFont typeface="Arial"/>
              <a:buChar char="•"/>
              <a:defRPr b="0">
                <a:solidFill>
                  <a:srgbClr val="000000"/>
                </a:solidFill>
                <a:latin typeface="Calibri"/>
                <a:ea typeface="Calibri"/>
                <a:cs typeface="Calibri"/>
                <a:sym typeface="Calibri"/>
              </a:defRPr>
            </a:lvl1pPr>
            <a:lvl2pPr marL="763360" indent="-306160">
              <a:lnSpc>
                <a:spcPct val="100000"/>
              </a:lnSpc>
              <a:buClrTx/>
              <a:buSzPct val="100000"/>
              <a:buFont typeface="Arial"/>
              <a:buChar char="–"/>
              <a:defRPr b="0">
                <a:solidFill>
                  <a:srgbClr val="000000"/>
                </a:solidFill>
                <a:latin typeface="Calibri"/>
                <a:ea typeface="Calibri"/>
                <a:cs typeface="Calibri"/>
                <a:sym typeface="Calibri"/>
              </a:defRPr>
            </a:lvl2pPr>
            <a:lvl3pPr>
              <a:lnSpc>
                <a:spcPct val="100000"/>
              </a:lnSpc>
              <a:buClrTx/>
              <a:buSzPct val="100000"/>
              <a:buFont typeface="Arial"/>
              <a:buChar char="•"/>
              <a:defRPr b="0">
                <a:solidFill>
                  <a:srgbClr val="000000"/>
                </a:solidFill>
                <a:latin typeface="Calibri"/>
                <a:ea typeface="Calibri"/>
                <a:cs typeface="Calibri"/>
                <a:sym typeface="Calibri"/>
              </a:defRPr>
            </a:lvl3pPr>
            <a:lvl4pPr marL="1714500" indent="-342900">
              <a:lnSpc>
                <a:spcPct val="100000"/>
              </a:lnSpc>
              <a:buClrTx/>
              <a:buSzPct val="100000"/>
              <a:buFont typeface="Arial"/>
              <a:buChar char="–"/>
              <a:defRPr b="0">
                <a:solidFill>
                  <a:srgbClr val="000000"/>
                </a:solidFill>
                <a:latin typeface="Calibri"/>
                <a:ea typeface="Calibri"/>
                <a:cs typeface="Calibri"/>
                <a:sym typeface="Calibri"/>
              </a:defRPr>
            </a:lvl4pPr>
            <a:lvl5pPr>
              <a:lnSpc>
                <a:spcPct val="100000"/>
              </a:lnSpc>
              <a:buClrTx/>
              <a:buSzPct val="100000"/>
              <a:buFont typeface="Arial"/>
              <a:buChar char="»"/>
              <a:defRPr b="0">
                <a:solidFill>
                  <a:srgbClr val="000000"/>
                </a:solidFill>
                <a:latin typeface="Calibri"/>
                <a:ea typeface="Calibri"/>
                <a:cs typeface="Calibri"/>
                <a:sym typeface="Calibri"/>
              </a:defRPr>
            </a:lvl5pPr>
          </a:lstStyle>
          <a:p>
            <a:pPr lvl="0">
              <a:defRPr sz="1800"/>
            </a:pPr>
            <a:r>
              <a:rPr sz="3000"/>
              <a:t>Textebene 1</a:t>
            </a:r>
          </a:p>
          <a:p>
            <a:pPr lvl="1">
              <a:defRPr sz="1800"/>
            </a:pPr>
            <a:r>
              <a:rPr sz="3000"/>
              <a:t>Textebene 2</a:t>
            </a:r>
          </a:p>
          <a:p>
            <a:pPr lvl="2">
              <a:defRPr sz="1800"/>
            </a:pPr>
            <a:r>
              <a:rPr sz="3000"/>
              <a:t>Textebene 3</a:t>
            </a:r>
          </a:p>
          <a:p>
            <a:pPr lvl="3">
              <a:defRPr sz="1800"/>
            </a:pPr>
            <a:r>
              <a:rPr sz="3000"/>
              <a:t>Textebene 4</a:t>
            </a:r>
          </a:p>
          <a:p>
            <a:pPr lvl="4">
              <a:defRPr sz="1800"/>
            </a:pPr>
            <a:r>
              <a:rPr sz="3000"/>
              <a:t>Textebene 5</a:t>
            </a:r>
          </a:p>
        </p:txBody>
      </p:sp>
      <p:sp>
        <p:nvSpPr>
          <p:cNvPr id="502" name="Shape 502"/>
          <p:cNvSpPr>
            <a:spLocks noGrp="1"/>
          </p:cNvSpPr>
          <p:nvPr>
            <p:ph type="sldNum" sz="quarter" idx="2"/>
          </p:nvPr>
        </p:nvSpPr>
        <p:spPr>
          <a:xfrm>
            <a:off x="6553200" y="6404292"/>
            <a:ext cx="2133600" cy="269241"/>
          </a:xfrm>
          <a:prstGeom prst="rect">
            <a:avLst/>
          </a:prstGeom>
        </p:spPr>
        <p:txBody>
          <a:bodyPr anchor="ctr"/>
          <a:lstStyle>
            <a:lvl1pPr>
              <a:defRPr>
                <a:solidFill>
                  <a:srgbClr val="888888"/>
                </a:solidFill>
                <a:latin typeface="Calibri"/>
                <a:ea typeface="Calibri"/>
                <a:cs typeface="Calibri"/>
                <a:sym typeface="Calibri"/>
              </a:defRPr>
            </a:lvl1pPr>
          </a:lstStyle>
          <a:p>
            <a:pPr lvl="0"/>
            <a:fld id="{86CB4B4D-7CA3-9044-876B-883B54F8677D}" type="slidenum">
              <a:rPr/>
              <a:pPr lvl="0"/>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504" name="Shape 504"/>
          <p:cNvSpPr>
            <a:spLocks noGrp="1"/>
          </p:cNvSpPr>
          <p:nvPr>
            <p:ph type="title"/>
          </p:nvPr>
        </p:nvSpPr>
        <p:spPr>
          <a:prstGeom prst="rect">
            <a:avLst/>
          </a:prstGeom>
        </p:spPr>
        <p:txBody>
          <a:bodyPr/>
          <a:lstStyle/>
          <a:p>
            <a:pPr lvl="0">
              <a:defRPr sz="1800" b="0">
                <a:solidFill>
                  <a:srgbClr val="000000"/>
                </a:solidFill>
              </a:defRPr>
            </a:pPr>
            <a:r>
              <a:rPr sz="4000" b="1">
                <a:solidFill>
                  <a:srgbClr val="002060"/>
                </a:solidFill>
              </a:rPr>
              <a:t>Titeltext</a:t>
            </a:r>
          </a:p>
        </p:txBody>
      </p:sp>
      <p:sp>
        <p:nvSpPr>
          <p:cNvPr id="505" name="Shape 505"/>
          <p:cNvSpPr>
            <a:spLocks noGrp="1"/>
          </p:cNvSpPr>
          <p:nvPr>
            <p:ph type="body" idx="1"/>
          </p:nvPr>
        </p:nvSpPr>
        <p:spPr>
          <a:prstGeom prst="rect">
            <a:avLst/>
          </a:prstGeom>
        </p:spPr>
        <p:txBody>
          <a:bodyPr/>
          <a:lstStyle/>
          <a:p>
            <a:pPr lvl="0">
              <a:defRPr sz="1800" b="0">
                <a:solidFill>
                  <a:srgbClr val="000000"/>
                </a:solidFill>
              </a:defRPr>
            </a:pPr>
            <a:r>
              <a:rPr sz="3000" b="1">
                <a:solidFill>
                  <a:srgbClr val="002060"/>
                </a:solidFill>
              </a:rPr>
              <a:t>Textebene 1</a:t>
            </a:r>
          </a:p>
          <a:p>
            <a:pPr lvl="1">
              <a:defRPr sz="1800" b="0">
                <a:solidFill>
                  <a:srgbClr val="000000"/>
                </a:solidFill>
              </a:defRPr>
            </a:pPr>
            <a:r>
              <a:rPr sz="3000" b="1">
                <a:solidFill>
                  <a:srgbClr val="002060"/>
                </a:solidFill>
              </a:rPr>
              <a:t>Textebene 2</a:t>
            </a:r>
          </a:p>
          <a:p>
            <a:pPr lvl="2">
              <a:defRPr sz="1800" b="0">
                <a:solidFill>
                  <a:srgbClr val="000000"/>
                </a:solidFill>
              </a:defRPr>
            </a:pPr>
            <a:r>
              <a:rPr sz="3000" b="1">
                <a:solidFill>
                  <a:srgbClr val="002060"/>
                </a:solidFill>
              </a:rPr>
              <a:t>Textebene 3</a:t>
            </a:r>
          </a:p>
          <a:p>
            <a:pPr lvl="3">
              <a:defRPr sz="1800" b="0">
                <a:solidFill>
                  <a:srgbClr val="000000"/>
                </a:solidFill>
              </a:defRPr>
            </a:pPr>
            <a:r>
              <a:rPr sz="3000" b="1">
                <a:solidFill>
                  <a:srgbClr val="002060"/>
                </a:solidFill>
              </a:rPr>
              <a:t>Textebene 4</a:t>
            </a:r>
          </a:p>
          <a:p>
            <a:pPr lvl="4">
              <a:defRPr sz="1800" b="0">
                <a:solidFill>
                  <a:srgbClr val="000000"/>
                </a:solidFill>
              </a:defRPr>
            </a:pPr>
            <a:r>
              <a:rPr sz="3000" b="1">
                <a:solidFill>
                  <a:srgbClr val="002060"/>
                </a:solidFill>
              </a:rPr>
              <a:t>Textebene 5</a:t>
            </a:r>
          </a:p>
        </p:txBody>
      </p:sp>
      <p:sp>
        <p:nvSpPr>
          <p:cNvPr id="506" name="Shape 506"/>
          <p:cNvSpPr>
            <a:spLocks noGrp="1"/>
          </p:cNvSpPr>
          <p:nvPr>
            <p:ph type="sldNum" sz="quarter" idx="2"/>
          </p:nvPr>
        </p:nvSpPr>
        <p:spPr>
          <a:prstGeom prst="rect">
            <a:avLst/>
          </a:prstGeom>
        </p:spPr>
        <p:txBody>
          <a:bodyPr/>
          <a:lstStyle/>
          <a:p>
            <a:pPr lvl="0"/>
            <a:fld id="{86CB4B4D-7CA3-9044-876B-883B54F8677D}" type="slidenum">
              <a:rPr/>
              <a:pPr lvl="0"/>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08" name="Shape 508"/>
          <p:cNvSpPr>
            <a:spLocks noGrp="1"/>
          </p:cNvSpPr>
          <p:nvPr>
            <p:ph type="title"/>
          </p:nvPr>
        </p:nvSpPr>
        <p:spPr>
          <a:xfrm>
            <a:off x="457200" y="92076"/>
            <a:ext cx="8229600" cy="1508125"/>
          </a:xfrm>
          <a:prstGeom prst="rect">
            <a:avLst/>
          </a:prstGeom>
        </p:spPr>
        <p:txBody>
          <a:bodyPr>
            <a:normAutofit/>
          </a:bodyPr>
          <a:lstStyle>
            <a:lvl1pPr>
              <a:defRPr sz="4400" b="0">
                <a:solidFill>
                  <a:srgbClr val="000000"/>
                </a:solidFill>
                <a:latin typeface="Calibri"/>
                <a:ea typeface="Calibri"/>
                <a:cs typeface="Calibri"/>
                <a:sym typeface="Calibri"/>
              </a:defRPr>
            </a:lvl1pPr>
          </a:lstStyle>
          <a:p>
            <a:pPr lvl="0">
              <a:defRPr sz="1800"/>
            </a:pPr>
            <a:r>
              <a:rPr sz="4400"/>
              <a:t>Titeltext</a:t>
            </a:r>
          </a:p>
        </p:txBody>
      </p:sp>
      <p:sp>
        <p:nvSpPr>
          <p:cNvPr id="509" name="Shape 509"/>
          <p:cNvSpPr>
            <a:spLocks noGrp="1"/>
          </p:cNvSpPr>
          <p:nvPr>
            <p:ph type="body" idx="1"/>
          </p:nvPr>
        </p:nvSpPr>
        <p:spPr>
          <a:xfrm>
            <a:off x="457200" y="1600200"/>
            <a:ext cx="8229600" cy="5257800"/>
          </a:xfrm>
          <a:prstGeom prst="rect">
            <a:avLst/>
          </a:prstGeom>
        </p:spPr>
        <p:txBody>
          <a:bodyPr>
            <a:normAutofit/>
          </a:bodyPr>
          <a:lstStyle>
            <a:lvl1pPr>
              <a:buClrTx/>
              <a:buSzPct val="100000"/>
              <a:buFont typeface="Arial"/>
              <a:buChar char="•"/>
              <a:defRPr sz="3200" b="0">
                <a:solidFill>
                  <a:srgbClr val="000000"/>
                </a:solidFill>
                <a:latin typeface="Calibri"/>
                <a:ea typeface="Calibri"/>
                <a:cs typeface="Calibri"/>
                <a:sym typeface="Calibri"/>
              </a:defRPr>
            </a:lvl1pPr>
            <a:lvl2pPr marL="783771" indent="-326571">
              <a:buClrTx/>
              <a:buSzPct val="100000"/>
              <a:buFont typeface="Arial"/>
              <a:buChar char="–"/>
              <a:defRPr sz="3200" b="0">
                <a:solidFill>
                  <a:srgbClr val="000000"/>
                </a:solidFill>
                <a:latin typeface="Calibri"/>
                <a:ea typeface="Calibri"/>
                <a:cs typeface="Calibri"/>
                <a:sym typeface="Calibri"/>
              </a:defRPr>
            </a:lvl2pPr>
            <a:lvl3pPr marL="1219200" indent="-304800">
              <a:buClrTx/>
              <a:buSzPct val="100000"/>
              <a:buFont typeface="Arial"/>
              <a:buChar char="•"/>
              <a:defRPr sz="3200" b="0">
                <a:solidFill>
                  <a:srgbClr val="000000"/>
                </a:solidFill>
                <a:latin typeface="Calibri"/>
                <a:ea typeface="Calibri"/>
                <a:cs typeface="Calibri"/>
                <a:sym typeface="Calibri"/>
              </a:defRPr>
            </a:lvl3pPr>
            <a:lvl4pPr marL="1737360" indent="-365760">
              <a:buClrTx/>
              <a:buSzPct val="100000"/>
              <a:buFont typeface="Arial"/>
              <a:buChar char="–"/>
              <a:defRPr sz="3200" b="0">
                <a:solidFill>
                  <a:srgbClr val="000000"/>
                </a:solidFill>
                <a:latin typeface="Calibri"/>
                <a:ea typeface="Calibri"/>
                <a:cs typeface="Calibri"/>
                <a:sym typeface="Calibri"/>
              </a:defRPr>
            </a:lvl4pPr>
            <a:lvl5pPr marL="2194560" indent="-365760">
              <a:buClrTx/>
              <a:buSzPct val="100000"/>
              <a:buFont typeface="Arial"/>
              <a:buChar char="»"/>
              <a:defRPr sz="3200" b="0">
                <a:solidFill>
                  <a:srgbClr val="000000"/>
                </a:solidFill>
                <a:latin typeface="Calibri"/>
                <a:ea typeface="Calibri"/>
                <a:cs typeface="Calibri"/>
                <a:sym typeface="Calibri"/>
              </a:defRPr>
            </a:lvl5pPr>
          </a:lstStyle>
          <a:p>
            <a:pPr lvl="0">
              <a:defRPr sz="1800"/>
            </a:pPr>
            <a:r>
              <a:rPr sz="3200"/>
              <a:t>Textebene 1</a:t>
            </a:r>
          </a:p>
          <a:p>
            <a:pPr lvl="1">
              <a:defRPr sz="1800"/>
            </a:pPr>
            <a:r>
              <a:rPr sz="3200"/>
              <a:t>Textebene 2</a:t>
            </a:r>
          </a:p>
          <a:p>
            <a:pPr lvl="2">
              <a:defRPr sz="1800"/>
            </a:pPr>
            <a:r>
              <a:rPr sz="3200"/>
              <a:t>Textebene 3</a:t>
            </a:r>
          </a:p>
          <a:p>
            <a:pPr lvl="3">
              <a:defRPr sz="1800"/>
            </a:pPr>
            <a:r>
              <a:rPr sz="3200"/>
              <a:t>Textebene 4</a:t>
            </a:r>
          </a:p>
          <a:p>
            <a:pPr lvl="4">
              <a:defRPr sz="1800"/>
            </a:pPr>
            <a:r>
              <a:rPr sz="3200"/>
              <a:t>Textebene 5</a:t>
            </a:r>
          </a:p>
        </p:txBody>
      </p:sp>
      <p:sp>
        <p:nvSpPr>
          <p:cNvPr id="510" name="Shape 510"/>
          <p:cNvSpPr>
            <a:spLocks noGrp="1"/>
          </p:cNvSpPr>
          <p:nvPr>
            <p:ph type="sldNum" sz="quarter" idx="2"/>
          </p:nvPr>
        </p:nvSpPr>
        <p:spPr>
          <a:xfrm>
            <a:off x="6553200" y="6404292"/>
            <a:ext cx="2133600" cy="269241"/>
          </a:xfrm>
          <a:prstGeom prst="rect">
            <a:avLst/>
          </a:prstGeom>
        </p:spPr>
        <p:txBody>
          <a:bodyPr anchor="ctr"/>
          <a:lstStyle>
            <a:lvl1pPr>
              <a:defRPr>
                <a:solidFill>
                  <a:srgbClr val="888888"/>
                </a:solidFill>
                <a:latin typeface="Calibri"/>
                <a:ea typeface="Calibri"/>
                <a:cs typeface="Calibri"/>
                <a:sym typeface="Calibri"/>
              </a:defRPr>
            </a:lvl1pPr>
          </a:lstStyle>
          <a:p>
            <a:pPr lvl="0"/>
            <a:fld id="{86CB4B4D-7CA3-9044-876B-883B54F8677D}" type="slidenum">
              <a:rPr/>
              <a:pPr lvl="0"/>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grpSp>
        <p:nvGrpSpPr>
          <p:cNvPr id="520" name="Group 520"/>
          <p:cNvGrpSpPr/>
          <p:nvPr/>
        </p:nvGrpSpPr>
        <p:grpSpPr>
          <a:xfrm>
            <a:off x="0" y="0"/>
            <a:ext cx="9140826" cy="6850064"/>
            <a:chOff x="0" y="0"/>
            <a:chExt cx="9140825" cy="6850063"/>
          </a:xfrm>
        </p:grpSpPr>
        <p:grpSp>
          <p:nvGrpSpPr>
            <p:cNvPr id="517" name="Group 517"/>
            <p:cNvGrpSpPr/>
            <p:nvPr/>
          </p:nvGrpSpPr>
          <p:grpSpPr>
            <a:xfrm>
              <a:off x="2743200" y="3540125"/>
              <a:ext cx="6392863" cy="3309939"/>
              <a:chOff x="0" y="0"/>
              <a:chExt cx="6392862" cy="3309937"/>
            </a:xfrm>
          </p:grpSpPr>
          <p:sp>
            <p:nvSpPr>
              <p:cNvPr id="512" name="Shape 512"/>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FFFFFF"/>
                  </a:gs>
                  <a:gs pos="100000">
                    <a:srgbClr val="E8E8E8"/>
                  </a:gs>
                </a:gsLst>
                <a:lin ang="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513" name="Shape 513"/>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FFFFFF"/>
                  </a:gs>
                  <a:gs pos="100000">
                    <a:srgbClr val="E8E8E8"/>
                  </a:gs>
                </a:gsLst>
                <a:lin ang="27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514" name="Shape 514"/>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D1D1D1"/>
                  </a:gs>
                  <a:gs pos="100000">
                    <a:srgbClr val="FFFFFF"/>
                  </a:gs>
                </a:gsLst>
                <a:lin ang="54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515" name="Shape 515"/>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FFFFFF"/>
              </a:soli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516" name="Shape 516"/>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E0E0E0"/>
                  </a:gs>
                  <a:gs pos="100000">
                    <a:srgbClr val="FFFFFF"/>
                  </a:gs>
                </a:gsLst>
                <a:lin ang="27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grpSp>
        <p:sp>
          <p:nvSpPr>
            <p:cNvPr id="518" name="Shape 518"/>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D8D8D8"/>
                </a:gs>
                <a:gs pos="100000">
                  <a:srgbClr val="FFFFFF"/>
                </a:gs>
              </a:gsLst>
              <a:lin ang="27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519" name="Shape 519"/>
            <p:cNvSpPr/>
            <p:nvPr/>
          </p:nvSpPr>
          <p:spPr>
            <a:xfrm>
              <a:off x="0" y="0"/>
              <a:ext cx="9140826" cy="2819401"/>
            </a:xfrm>
            <a:prstGeom prst="rect">
              <a:avLst/>
            </a:prstGeom>
            <a:gradFill flip="none" rotWithShape="1">
              <a:gsLst>
                <a:gs pos="0">
                  <a:srgbClr val="ACCBF9"/>
                </a:gs>
                <a:gs pos="100000">
                  <a:srgbClr val="FFFFFF"/>
                </a:gs>
              </a:gsLst>
              <a:lin ang="54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grpSp>
      <p:sp>
        <p:nvSpPr>
          <p:cNvPr id="521" name="Shape 521"/>
          <p:cNvSpPr>
            <a:spLocks noGrp="1"/>
          </p:cNvSpPr>
          <p:nvPr>
            <p:ph type="title"/>
          </p:nvPr>
        </p:nvSpPr>
        <p:spPr>
          <a:prstGeom prst="rect">
            <a:avLst/>
          </a:prstGeom>
        </p:spPr>
        <p:txBody>
          <a:bodyPr/>
          <a:lstStyle/>
          <a:p>
            <a:pPr lvl="0">
              <a:defRPr sz="1800" b="0">
                <a:solidFill>
                  <a:srgbClr val="000000"/>
                </a:solidFill>
              </a:defRPr>
            </a:pPr>
            <a:r>
              <a:rPr sz="4000" b="1">
                <a:solidFill>
                  <a:srgbClr val="002060"/>
                </a:solidFill>
              </a:rPr>
              <a:t>Titeltext</a:t>
            </a:r>
          </a:p>
        </p:txBody>
      </p:sp>
      <p:sp>
        <p:nvSpPr>
          <p:cNvPr id="522" name="Shape 522"/>
          <p:cNvSpPr>
            <a:spLocks noGrp="1"/>
          </p:cNvSpPr>
          <p:nvPr>
            <p:ph type="body" idx="1"/>
          </p:nvPr>
        </p:nvSpPr>
        <p:spPr>
          <a:prstGeom prst="rect">
            <a:avLst/>
          </a:prstGeom>
        </p:spPr>
        <p:txBody>
          <a:bodyPr/>
          <a:lstStyle/>
          <a:p>
            <a:pPr lvl="0">
              <a:defRPr sz="1800" b="0">
                <a:solidFill>
                  <a:srgbClr val="000000"/>
                </a:solidFill>
              </a:defRPr>
            </a:pPr>
            <a:r>
              <a:rPr sz="3000" b="1">
                <a:solidFill>
                  <a:srgbClr val="002060"/>
                </a:solidFill>
              </a:rPr>
              <a:t>Textebene 1</a:t>
            </a:r>
          </a:p>
          <a:p>
            <a:pPr lvl="1">
              <a:defRPr sz="1800" b="0">
                <a:solidFill>
                  <a:srgbClr val="000000"/>
                </a:solidFill>
              </a:defRPr>
            </a:pPr>
            <a:r>
              <a:rPr sz="3000" b="1">
                <a:solidFill>
                  <a:srgbClr val="002060"/>
                </a:solidFill>
              </a:rPr>
              <a:t>Textebene 2</a:t>
            </a:r>
          </a:p>
          <a:p>
            <a:pPr lvl="2">
              <a:defRPr sz="1800" b="0">
                <a:solidFill>
                  <a:srgbClr val="000000"/>
                </a:solidFill>
              </a:defRPr>
            </a:pPr>
            <a:r>
              <a:rPr sz="3000" b="1">
                <a:solidFill>
                  <a:srgbClr val="002060"/>
                </a:solidFill>
              </a:rPr>
              <a:t>Textebene 3</a:t>
            </a:r>
          </a:p>
          <a:p>
            <a:pPr lvl="3">
              <a:defRPr sz="1800" b="0">
                <a:solidFill>
                  <a:srgbClr val="000000"/>
                </a:solidFill>
              </a:defRPr>
            </a:pPr>
            <a:r>
              <a:rPr sz="3000" b="1">
                <a:solidFill>
                  <a:srgbClr val="002060"/>
                </a:solidFill>
              </a:rPr>
              <a:t>Textebene 4</a:t>
            </a:r>
          </a:p>
          <a:p>
            <a:pPr lvl="4">
              <a:defRPr sz="1800" b="0">
                <a:solidFill>
                  <a:srgbClr val="000000"/>
                </a:solidFill>
              </a:defRPr>
            </a:pPr>
            <a:r>
              <a:rPr sz="3000" b="1">
                <a:solidFill>
                  <a:srgbClr val="002060"/>
                </a:solidFill>
              </a:rPr>
              <a:t>Textebene 5</a:t>
            </a:r>
          </a:p>
        </p:txBody>
      </p:sp>
      <p:sp>
        <p:nvSpPr>
          <p:cNvPr id="523" name="Shape 523"/>
          <p:cNvSpPr>
            <a:spLocks noGrp="1"/>
          </p:cNvSpPr>
          <p:nvPr>
            <p:ph type="sldNum" sz="quarter" idx="2"/>
          </p:nvPr>
        </p:nvSpPr>
        <p:spPr>
          <a:prstGeom prst="rect">
            <a:avLst/>
          </a:prstGeom>
        </p:spPr>
        <p:txBody>
          <a:bodyPr/>
          <a:lstStyle/>
          <a:p>
            <a:pPr lvl="0"/>
            <a:fld id="{86CB4B4D-7CA3-9044-876B-883B54F8677D}" type="slidenum">
              <a:rPr/>
              <a:pPr lvl="0"/>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525" name="Shape 525"/>
          <p:cNvSpPr>
            <a:spLocks noGrp="1"/>
          </p:cNvSpPr>
          <p:nvPr>
            <p:ph type="title"/>
          </p:nvPr>
        </p:nvSpPr>
        <p:spPr>
          <a:xfrm>
            <a:off x="685800" y="1844675"/>
            <a:ext cx="7772400" cy="2041525"/>
          </a:xfrm>
          <a:prstGeom prst="rect">
            <a:avLst/>
          </a:prstGeom>
        </p:spPr>
        <p:txBody>
          <a:bodyPr>
            <a:normAutofit/>
          </a:bodyPr>
          <a:lstStyle>
            <a:lvl1pPr>
              <a:defRPr sz="4400" b="0">
                <a:solidFill>
                  <a:srgbClr val="000000"/>
                </a:solidFill>
                <a:latin typeface="Calibri"/>
                <a:ea typeface="Calibri"/>
                <a:cs typeface="Calibri"/>
                <a:sym typeface="Calibri"/>
              </a:defRPr>
            </a:lvl1pPr>
          </a:lstStyle>
          <a:p>
            <a:pPr lvl="0">
              <a:defRPr sz="1800"/>
            </a:pPr>
            <a:r>
              <a:rPr sz="4400"/>
              <a:t>Titeltext</a:t>
            </a:r>
          </a:p>
        </p:txBody>
      </p:sp>
      <p:sp>
        <p:nvSpPr>
          <p:cNvPr id="526" name="Shape 526"/>
          <p:cNvSpPr>
            <a:spLocks noGrp="1"/>
          </p:cNvSpPr>
          <p:nvPr>
            <p:ph type="body" idx="1"/>
          </p:nvPr>
        </p:nvSpPr>
        <p:spPr>
          <a:xfrm>
            <a:off x="1371600" y="3886200"/>
            <a:ext cx="6400800" cy="2971800"/>
          </a:xfrm>
          <a:prstGeom prst="rect">
            <a:avLst/>
          </a:prstGeom>
        </p:spPr>
        <p:txBody>
          <a:bodyPr>
            <a:normAutofit/>
          </a:bodyPr>
          <a:lstStyle>
            <a:lvl1pPr marL="0" indent="0" algn="ctr">
              <a:lnSpc>
                <a:spcPct val="100000"/>
              </a:lnSpc>
              <a:buClrTx/>
              <a:buSzTx/>
              <a:buFontTx/>
              <a:buNone/>
              <a:defRPr sz="3200" b="0">
                <a:solidFill>
                  <a:srgbClr val="888888"/>
                </a:solidFill>
                <a:latin typeface="Calibri"/>
                <a:ea typeface="Calibri"/>
                <a:cs typeface="Calibri"/>
                <a:sym typeface="Calibri"/>
              </a:defRPr>
            </a:lvl1pPr>
            <a:lvl2pPr marL="0" indent="457200" algn="ctr">
              <a:lnSpc>
                <a:spcPct val="100000"/>
              </a:lnSpc>
              <a:buClrTx/>
              <a:buSzTx/>
              <a:buFontTx/>
              <a:buNone/>
              <a:defRPr sz="3200" b="0">
                <a:solidFill>
                  <a:srgbClr val="888888"/>
                </a:solidFill>
                <a:latin typeface="Calibri"/>
                <a:ea typeface="Calibri"/>
                <a:cs typeface="Calibri"/>
                <a:sym typeface="Calibri"/>
              </a:defRPr>
            </a:lvl2pPr>
            <a:lvl3pPr marL="0" indent="914400" algn="ctr">
              <a:lnSpc>
                <a:spcPct val="100000"/>
              </a:lnSpc>
              <a:buClrTx/>
              <a:buSzTx/>
              <a:buFontTx/>
              <a:buNone/>
              <a:defRPr sz="3200" b="0">
                <a:solidFill>
                  <a:srgbClr val="888888"/>
                </a:solidFill>
                <a:latin typeface="Calibri"/>
                <a:ea typeface="Calibri"/>
                <a:cs typeface="Calibri"/>
                <a:sym typeface="Calibri"/>
              </a:defRPr>
            </a:lvl3pPr>
            <a:lvl4pPr marL="0" indent="1371600" algn="ctr">
              <a:lnSpc>
                <a:spcPct val="100000"/>
              </a:lnSpc>
              <a:buClrTx/>
              <a:buSzTx/>
              <a:buFontTx/>
              <a:buNone/>
              <a:defRPr sz="3200" b="0">
                <a:solidFill>
                  <a:srgbClr val="888888"/>
                </a:solidFill>
                <a:latin typeface="Calibri"/>
                <a:ea typeface="Calibri"/>
                <a:cs typeface="Calibri"/>
                <a:sym typeface="Calibri"/>
              </a:defRPr>
            </a:lvl4pPr>
            <a:lvl5pPr marL="0" indent="1828800" algn="ctr">
              <a:lnSpc>
                <a:spcPct val="100000"/>
              </a:lnSpc>
              <a:buClrTx/>
              <a:buSzTx/>
              <a:buFontTx/>
              <a:buNone/>
              <a:defRPr sz="3200" b="0">
                <a:solidFill>
                  <a:srgbClr val="888888"/>
                </a:solidFill>
                <a:latin typeface="Calibri"/>
                <a:ea typeface="Calibri"/>
                <a:cs typeface="Calibri"/>
                <a:sym typeface="Calibri"/>
              </a:defRPr>
            </a:lvl5pPr>
          </a:lstStyle>
          <a:p>
            <a:pPr lvl="0">
              <a:defRPr sz="1800">
                <a:solidFill>
                  <a:srgbClr val="000000"/>
                </a:solidFill>
              </a:defRPr>
            </a:pPr>
            <a:r>
              <a:rPr sz="3200">
                <a:solidFill>
                  <a:srgbClr val="888888"/>
                </a:solidFill>
              </a:rPr>
              <a:t>Textebene 1</a:t>
            </a:r>
          </a:p>
          <a:p>
            <a:pPr lvl="1">
              <a:defRPr sz="1800">
                <a:solidFill>
                  <a:srgbClr val="000000"/>
                </a:solidFill>
              </a:defRPr>
            </a:pPr>
            <a:r>
              <a:rPr sz="3200">
                <a:solidFill>
                  <a:srgbClr val="888888"/>
                </a:solidFill>
              </a:rPr>
              <a:t>Textebene 2</a:t>
            </a:r>
          </a:p>
          <a:p>
            <a:pPr lvl="2">
              <a:defRPr sz="1800">
                <a:solidFill>
                  <a:srgbClr val="000000"/>
                </a:solidFill>
              </a:defRPr>
            </a:pPr>
            <a:r>
              <a:rPr sz="3200">
                <a:solidFill>
                  <a:srgbClr val="888888"/>
                </a:solidFill>
              </a:rPr>
              <a:t>Textebene 3</a:t>
            </a:r>
          </a:p>
          <a:p>
            <a:pPr lvl="3">
              <a:defRPr sz="1800">
                <a:solidFill>
                  <a:srgbClr val="000000"/>
                </a:solidFill>
              </a:defRPr>
            </a:pPr>
            <a:r>
              <a:rPr sz="3200">
                <a:solidFill>
                  <a:srgbClr val="888888"/>
                </a:solidFill>
              </a:rPr>
              <a:t>Textebene 4</a:t>
            </a:r>
          </a:p>
          <a:p>
            <a:pPr lvl="4">
              <a:defRPr sz="1800">
                <a:solidFill>
                  <a:srgbClr val="000000"/>
                </a:solidFill>
              </a:defRPr>
            </a:pPr>
            <a:r>
              <a:rPr sz="3200">
                <a:solidFill>
                  <a:srgbClr val="888888"/>
                </a:solidFill>
              </a:rPr>
              <a:t>Textebene 5</a:t>
            </a:r>
          </a:p>
        </p:txBody>
      </p:sp>
      <p:sp>
        <p:nvSpPr>
          <p:cNvPr id="527" name="Shape 527"/>
          <p:cNvSpPr>
            <a:spLocks noGrp="1"/>
          </p:cNvSpPr>
          <p:nvPr>
            <p:ph type="sldNum" sz="quarter" idx="2"/>
          </p:nvPr>
        </p:nvSpPr>
        <p:spPr>
          <a:xfrm>
            <a:off x="6553200" y="6404292"/>
            <a:ext cx="2133600" cy="269241"/>
          </a:xfrm>
          <a:prstGeom prst="rect">
            <a:avLst/>
          </a:prstGeom>
        </p:spPr>
        <p:txBody>
          <a:bodyPr anchor="ctr"/>
          <a:lstStyle>
            <a:lvl1pPr>
              <a:defRPr>
                <a:solidFill>
                  <a:srgbClr val="888888"/>
                </a:solidFill>
                <a:latin typeface="Calibri"/>
                <a:ea typeface="Calibri"/>
                <a:cs typeface="Calibri"/>
                <a:sym typeface="Calibri"/>
              </a:defRPr>
            </a:lvl1pPr>
          </a:lstStyle>
          <a:p>
            <a:pPr lvl="0"/>
            <a:fld id="{86CB4B4D-7CA3-9044-876B-883B54F8677D}" type="slidenum">
              <a:rPr/>
              <a:pPr lvl="0"/>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553200" y="6404292"/>
            <a:ext cx="2133600" cy="269241"/>
          </a:xfrm>
          <a:prstGeom prst="rect">
            <a:avLst/>
          </a:prstGeom>
        </p:spPr>
        <p:txBody>
          <a:bodyPr anchor="ctr"/>
          <a:lstStyle>
            <a:lvl1pPr>
              <a:defRPr>
                <a:solidFill>
                  <a:srgbClr val="888888"/>
                </a:solidFill>
                <a:latin typeface="Calibri"/>
                <a:ea typeface="Calibri"/>
                <a:cs typeface="Calibri"/>
                <a:sym typeface="Calibri"/>
              </a:defRPr>
            </a:lvl1pPr>
          </a:lstStyle>
          <a:p>
            <a:pPr lvl="0"/>
            <a:fld id="{86CB4B4D-7CA3-9044-876B-883B54F8677D}" type="slidenum">
              <a:rPr/>
              <a:pPr lvl="0"/>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31" name="Shape 531"/>
          <p:cNvSpPr>
            <a:spLocks noGrp="1"/>
          </p:cNvSpPr>
          <p:nvPr>
            <p:ph type="title"/>
          </p:nvPr>
        </p:nvSpPr>
        <p:spPr>
          <a:xfrm>
            <a:off x="457200" y="92076"/>
            <a:ext cx="8229600" cy="1508125"/>
          </a:xfrm>
          <a:prstGeom prst="rect">
            <a:avLst/>
          </a:prstGeom>
        </p:spPr>
        <p:txBody>
          <a:bodyPr>
            <a:normAutofit/>
          </a:bodyPr>
          <a:lstStyle>
            <a:lvl1pPr>
              <a:defRPr sz="4400" b="0">
                <a:solidFill>
                  <a:srgbClr val="000000"/>
                </a:solidFill>
                <a:latin typeface="Calibri"/>
                <a:ea typeface="Calibri"/>
                <a:cs typeface="Calibri"/>
                <a:sym typeface="Calibri"/>
              </a:defRPr>
            </a:lvl1pPr>
          </a:lstStyle>
          <a:p>
            <a:pPr lvl="0">
              <a:defRPr sz="1800"/>
            </a:pPr>
            <a:r>
              <a:rPr sz="4400"/>
              <a:t>Titeltext</a:t>
            </a:r>
          </a:p>
        </p:txBody>
      </p:sp>
      <p:sp>
        <p:nvSpPr>
          <p:cNvPr id="532" name="Shape 532"/>
          <p:cNvSpPr>
            <a:spLocks noGrp="1"/>
          </p:cNvSpPr>
          <p:nvPr>
            <p:ph type="body" idx="1"/>
          </p:nvPr>
        </p:nvSpPr>
        <p:spPr>
          <a:xfrm>
            <a:off x="457200" y="1600200"/>
            <a:ext cx="8229600" cy="5257800"/>
          </a:xfrm>
          <a:prstGeom prst="rect">
            <a:avLst/>
          </a:prstGeom>
        </p:spPr>
        <p:txBody>
          <a:bodyPr>
            <a:normAutofit/>
          </a:bodyPr>
          <a:lstStyle>
            <a:lvl1pPr marL="310753" indent="-310753">
              <a:lnSpc>
                <a:spcPct val="100000"/>
              </a:lnSpc>
              <a:buClrTx/>
              <a:buSzPct val="100000"/>
              <a:buFont typeface="Arial"/>
              <a:buChar char="•"/>
              <a:defRPr sz="2900" b="0">
                <a:solidFill>
                  <a:srgbClr val="000000"/>
                </a:solidFill>
                <a:latin typeface="Calibri"/>
                <a:ea typeface="Calibri"/>
                <a:cs typeface="Calibri"/>
                <a:sym typeface="Calibri"/>
              </a:defRPr>
            </a:lvl1pPr>
            <a:lvl2pPr marL="753155" indent="-295955">
              <a:lnSpc>
                <a:spcPct val="100000"/>
              </a:lnSpc>
              <a:buClrTx/>
              <a:buSzPct val="100000"/>
              <a:buFont typeface="Arial"/>
              <a:buChar char="–"/>
              <a:defRPr sz="2900" b="0">
                <a:solidFill>
                  <a:srgbClr val="000000"/>
                </a:solidFill>
                <a:latin typeface="Calibri"/>
                <a:ea typeface="Calibri"/>
                <a:cs typeface="Calibri"/>
                <a:sym typeface="Calibri"/>
              </a:defRPr>
            </a:lvl2pPr>
            <a:lvl3pPr marL="1190625" indent="-276225">
              <a:lnSpc>
                <a:spcPct val="100000"/>
              </a:lnSpc>
              <a:buClrTx/>
              <a:buSzPct val="100000"/>
              <a:buFont typeface="Arial"/>
              <a:buChar char="•"/>
              <a:defRPr sz="2900" b="0">
                <a:solidFill>
                  <a:srgbClr val="000000"/>
                </a:solidFill>
                <a:latin typeface="Calibri"/>
                <a:ea typeface="Calibri"/>
                <a:cs typeface="Calibri"/>
                <a:sym typeface="Calibri"/>
              </a:defRPr>
            </a:lvl3pPr>
            <a:lvl4pPr marL="1703070" indent="-331470">
              <a:lnSpc>
                <a:spcPct val="100000"/>
              </a:lnSpc>
              <a:buClrTx/>
              <a:buSzPct val="100000"/>
              <a:buFont typeface="Arial"/>
              <a:buChar char="–"/>
              <a:defRPr sz="2900" b="0">
                <a:solidFill>
                  <a:srgbClr val="000000"/>
                </a:solidFill>
                <a:latin typeface="Calibri"/>
                <a:ea typeface="Calibri"/>
                <a:cs typeface="Calibri"/>
                <a:sym typeface="Calibri"/>
              </a:defRPr>
            </a:lvl4pPr>
            <a:lvl5pPr marL="2160270" indent="-331470">
              <a:lnSpc>
                <a:spcPct val="100000"/>
              </a:lnSpc>
              <a:buClrTx/>
              <a:buSzPct val="100000"/>
              <a:buFont typeface="Arial"/>
              <a:buChar char="»"/>
              <a:defRPr sz="2900" b="0">
                <a:solidFill>
                  <a:srgbClr val="000000"/>
                </a:solidFill>
                <a:latin typeface="Calibri"/>
                <a:ea typeface="Calibri"/>
                <a:cs typeface="Calibri"/>
                <a:sym typeface="Calibri"/>
              </a:defRPr>
            </a:lvl5pPr>
          </a:lstStyle>
          <a:p>
            <a:pPr lvl="0">
              <a:defRPr sz="1800"/>
            </a:pPr>
            <a:r>
              <a:rPr sz="2900"/>
              <a:t>Textebene 1</a:t>
            </a:r>
          </a:p>
          <a:p>
            <a:pPr lvl="1">
              <a:defRPr sz="1800"/>
            </a:pPr>
            <a:r>
              <a:rPr sz="2900"/>
              <a:t>Textebene 2</a:t>
            </a:r>
          </a:p>
          <a:p>
            <a:pPr lvl="2">
              <a:defRPr sz="1800"/>
            </a:pPr>
            <a:r>
              <a:rPr sz="2900"/>
              <a:t>Textebene 3</a:t>
            </a:r>
          </a:p>
          <a:p>
            <a:pPr lvl="3">
              <a:defRPr sz="1800"/>
            </a:pPr>
            <a:r>
              <a:rPr sz="2900"/>
              <a:t>Textebene 4</a:t>
            </a:r>
          </a:p>
          <a:p>
            <a:pPr lvl="4">
              <a:defRPr sz="1800"/>
            </a:pPr>
            <a:r>
              <a:rPr sz="2900"/>
              <a:t>Textebene 5</a:t>
            </a:r>
          </a:p>
        </p:txBody>
      </p:sp>
      <p:sp>
        <p:nvSpPr>
          <p:cNvPr id="533" name="Shape 533"/>
          <p:cNvSpPr>
            <a:spLocks noGrp="1"/>
          </p:cNvSpPr>
          <p:nvPr>
            <p:ph type="sldNum" sz="quarter" idx="2"/>
          </p:nvPr>
        </p:nvSpPr>
        <p:spPr>
          <a:xfrm>
            <a:off x="6553200" y="6404292"/>
            <a:ext cx="2133600" cy="269241"/>
          </a:xfrm>
          <a:prstGeom prst="rect">
            <a:avLst/>
          </a:prstGeom>
        </p:spPr>
        <p:txBody>
          <a:bodyPr anchor="ctr"/>
          <a:lstStyle>
            <a:lvl1pPr>
              <a:defRPr>
                <a:solidFill>
                  <a:srgbClr val="888888"/>
                </a:solidFill>
                <a:latin typeface="Calibri"/>
                <a:ea typeface="Calibri"/>
                <a:cs typeface="Calibri"/>
                <a:sym typeface="Calibri"/>
              </a:defRPr>
            </a:lvl1pPr>
          </a:lstStyle>
          <a:p>
            <a:pPr lvl="0"/>
            <a:fld id="{86CB4B4D-7CA3-9044-876B-883B54F8677D}" type="slidenum">
              <a:rPr/>
              <a:pPr lvl="0"/>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und Inhal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 name="Group 98"/>
          <p:cNvGrpSpPr/>
          <p:nvPr/>
        </p:nvGrpSpPr>
        <p:grpSpPr>
          <a:xfrm>
            <a:off x="-1" y="-1"/>
            <a:ext cx="9144001" cy="6856415"/>
            <a:chOff x="0" y="0"/>
            <a:chExt cx="9144000" cy="6856413"/>
          </a:xfrm>
        </p:grpSpPr>
        <p:sp>
          <p:nvSpPr>
            <p:cNvPr id="59" name="Shape 59"/>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0" name="Shape 60"/>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1" name="Shape 61"/>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2" name="Shape 62"/>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3" name="Shape 63"/>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4" name="Shape 64"/>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5" name="Shape 65"/>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6" name="Shape 66"/>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7" name="Shape 67"/>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8" name="Shape 68"/>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69" name="Shape 69"/>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0" name="Shape 70"/>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1" name="Shape 71"/>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2" name="Shape 72"/>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3" name="Shape 73"/>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4" name="Shape 74"/>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5" name="Shape 75"/>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6" name="Shape 76"/>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7" name="Shape 77"/>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8" name="Shape 78"/>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79" name="Shape 79"/>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0" name="Shape 80"/>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1" name="Shape 81"/>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2" name="Shape 82"/>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3" name="Shape 83"/>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4" name="Shape 84"/>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5" name="Shape 85"/>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6" name="Shape 86"/>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7" name="Shape 87"/>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8" name="Shape 88"/>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89" name="Shape 89"/>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90" name="Shape 90"/>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91" name="Shape 91"/>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92" name="Shape 92"/>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93" name="Shape 93"/>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94" name="Shape 94"/>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97" name="Group 97"/>
            <p:cNvGrpSpPr/>
            <p:nvPr/>
          </p:nvGrpSpPr>
          <p:grpSpPr>
            <a:xfrm>
              <a:off x="-1" y="2590800"/>
              <a:ext cx="9140826" cy="2949576"/>
              <a:chOff x="0" y="0"/>
              <a:chExt cx="9140825" cy="2949575"/>
            </a:xfrm>
          </p:grpSpPr>
          <p:sp>
            <p:nvSpPr>
              <p:cNvPr id="95" name="Shape 95"/>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96" name="Shape 96"/>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99" name="Shape 99"/>
          <p:cNvSpPr>
            <a:spLocks noGrp="1"/>
          </p:cNvSpPr>
          <p:nvPr>
            <p:ph type="title"/>
          </p:nvPr>
        </p:nvSpPr>
        <p:spPr>
          <a:xfrm>
            <a:off x="457200" y="98425"/>
            <a:ext cx="8229600" cy="1501776"/>
          </a:xfrm>
          <a:prstGeom prst="rect">
            <a:avLst/>
          </a:prstGeom>
        </p:spPr>
        <p:txBody>
          <a:bodyPr lIns="45719" tIns="45719" rIns="45719" bIns="45719"/>
          <a:lstStyle>
            <a:lvl1pPr>
              <a:defRPr sz="44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Titeltext</a:t>
            </a:r>
          </a:p>
        </p:txBody>
      </p:sp>
      <p:sp>
        <p:nvSpPr>
          <p:cNvPr id="100" name="Shape 100"/>
          <p:cNvSpPr>
            <a:spLocks noGrp="1"/>
          </p:cNvSpPr>
          <p:nvPr>
            <p:ph type="body" idx="1"/>
          </p:nvPr>
        </p:nvSpPr>
        <p:spPr>
          <a:xfrm>
            <a:off x="457200" y="1600200"/>
            <a:ext cx="8229600" cy="5257800"/>
          </a:xfrm>
          <a:prstGeom prst="rect">
            <a:avLst/>
          </a:prstGeom>
        </p:spPr>
        <p:txBody>
          <a:bodyPr lIns="45719" tIns="45719" rIns="45719" bIns="45719"/>
          <a:lstStyle>
            <a:lvl1pPr marL="310753" indent="-310753">
              <a:lnSpc>
                <a:spcPct val="100000"/>
              </a:lnSpc>
              <a:buClrTx/>
              <a:buSzPct val="100000"/>
              <a:buFont typeface="Arial"/>
              <a:buChar char="•"/>
              <a:defRPr sz="2900" b="0">
                <a:solidFill>
                  <a:srgbClr val="0433FF"/>
                </a:solidFill>
                <a:latin typeface="Calibri"/>
                <a:ea typeface="Calibri"/>
                <a:cs typeface="Calibri"/>
                <a:sym typeface="Calibri"/>
              </a:defRPr>
            </a:lvl1pPr>
            <a:lvl2pPr marL="753155" indent="-295955">
              <a:lnSpc>
                <a:spcPct val="100000"/>
              </a:lnSpc>
              <a:buClrTx/>
              <a:buSzPct val="100000"/>
              <a:buFont typeface="Arial"/>
              <a:buChar char="–"/>
              <a:defRPr sz="2900" b="0">
                <a:solidFill>
                  <a:srgbClr val="0433FF"/>
                </a:solidFill>
                <a:latin typeface="Calibri"/>
                <a:ea typeface="Calibri"/>
                <a:cs typeface="Calibri"/>
                <a:sym typeface="Calibri"/>
              </a:defRPr>
            </a:lvl2pPr>
            <a:lvl3pPr marL="1190625" indent="-276225">
              <a:lnSpc>
                <a:spcPct val="100000"/>
              </a:lnSpc>
              <a:buClrTx/>
              <a:buSzPct val="100000"/>
              <a:buFont typeface="Arial"/>
              <a:buChar char="•"/>
              <a:defRPr sz="2900" b="0">
                <a:solidFill>
                  <a:srgbClr val="0433FF"/>
                </a:solidFill>
                <a:latin typeface="Calibri"/>
                <a:ea typeface="Calibri"/>
                <a:cs typeface="Calibri"/>
                <a:sym typeface="Calibri"/>
              </a:defRPr>
            </a:lvl3pPr>
            <a:lvl4pPr marL="1703070" indent="-331470">
              <a:lnSpc>
                <a:spcPct val="100000"/>
              </a:lnSpc>
              <a:buClrTx/>
              <a:buSzPct val="100000"/>
              <a:buFont typeface="Arial"/>
              <a:buChar char="–"/>
              <a:defRPr sz="2900" b="0">
                <a:solidFill>
                  <a:srgbClr val="0433FF"/>
                </a:solidFill>
                <a:latin typeface="Calibri"/>
                <a:ea typeface="Calibri"/>
                <a:cs typeface="Calibri"/>
                <a:sym typeface="Calibri"/>
              </a:defRPr>
            </a:lvl4pPr>
            <a:lvl5pPr marL="2160270" indent="-331470">
              <a:lnSpc>
                <a:spcPct val="100000"/>
              </a:lnSpc>
              <a:buClrTx/>
              <a:buSzPct val="100000"/>
              <a:buFont typeface="Arial"/>
              <a:buChar char="»"/>
              <a:defRPr sz="2900" b="0">
                <a:solidFill>
                  <a:srgbClr val="0433FF"/>
                </a:solidFill>
                <a:latin typeface="Calibri"/>
                <a:ea typeface="Calibri"/>
                <a:cs typeface="Calibri"/>
                <a:sym typeface="Calibri"/>
              </a:defRPr>
            </a:lvl5pPr>
          </a:lstStyle>
          <a:p>
            <a:pPr lvl="0">
              <a:defRPr sz="1800">
                <a:solidFill>
                  <a:srgbClr val="000000"/>
                </a:solidFill>
              </a:defRPr>
            </a:pPr>
            <a:r>
              <a:rPr sz="2900">
                <a:solidFill>
                  <a:srgbClr val="0433FF"/>
                </a:solidFill>
              </a:rPr>
              <a:t>Textebene 1</a:t>
            </a:r>
          </a:p>
          <a:p>
            <a:pPr lvl="1">
              <a:defRPr sz="1800">
                <a:solidFill>
                  <a:srgbClr val="000000"/>
                </a:solidFill>
              </a:defRPr>
            </a:pPr>
            <a:r>
              <a:rPr sz="2900">
                <a:solidFill>
                  <a:srgbClr val="0433FF"/>
                </a:solidFill>
              </a:rPr>
              <a:t>Textebene 2</a:t>
            </a:r>
          </a:p>
          <a:p>
            <a:pPr lvl="2">
              <a:defRPr sz="1800">
                <a:solidFill>
                  <a:srgbClr val="000000"/>
                </a:solidFill>
              </a:defRPr>
            </a:pPr>
            <a:r>
              <a:rPr sz="2900">
                <a:solidFill>
                  <a:srgbClr val="0433FF"/>
                </a:solidFill>
              </a:rPr>
              <a:t>Textebene 3</a:t>
            </a:r>
          </a:p>
          <a:p>
            <a:pPr lvl="3">
              <a:defRPr sz="1800">
                <a:solidFill>
                  <a:srgbClr val="000000"/>
                </a:solidFill>
              </a:defRPr>
            </a:pPr>
            <a:r>
              <a:rPr sz="2900">
                <a:solidFill>
                  <a:srgbClr val="0433FF"/>
                </a:solidFill>
              </a:rPr>
              <a:t>Textebene 4</a:t>
            </a:r>
          </a:p>
          <a:p>
            <a:pPr lvl="4">
              <a:defRPr sz="1800">
                <a:solidFill>
                  <a:srgbClr val="000000"/>
                </a:solidFill>
              </a:defRPr>
            </a:pPr>
            <a:r>
              <a:rPr sz="2900">
                <a:solidFill>
                  <a:srgbClr val="0433FF"/>
                </a:solidFill>
              </a:rPr>
              <a:t>Textebene 5</a:t>
            </a:r>
          </a:p>
        </p:txBody>
      </p:sp>
      <p:sp>
        <p:nvSpPr>
          <p:cNvPr id="101" name="Shape 101"/>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schnitts-&#10;überschrif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42" name="Group 142"/>
          <p:cNvGrpSpPr/>
          <p:nvPr/>
        </p:nvGrpSpPr>
        <p:grpSpPr>
          <a:xfrm>
            <a:off x="-1" y="-1"/>
            <a:ext cx="9144001" cy="6856415"/>
            <a:chOff x="0" y="0"/>
            <a:chExt cx="9144000" cy="6856413"/>
          </a:xfrm>
        </p:grpSpPr>
        <p:sp>
          <p:nvSpPr>
            <p:cNvPr id="103" name="Shape 10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04" name="Shape 10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05" name="Shape 10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06" name="Shape 10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07" name="Shape 10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08" name="Shape 10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09" name="Shape 10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0" name="Shape 1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1" name="Shape 1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2" name="Shape 1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3" name="Shape 1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4" name="Shape 1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5" name="Shape 1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6" name="Shape 1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7" name="Shape 1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8" name="Shape 1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19" name="Shape 1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0" name="Shape 1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1" name="Shape 121"/>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2" name="Shape 1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3" name="Shape 1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4" name="Shape 1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5" name="Shape 1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6" name="Shape 1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7" name="Shape 1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8" name="Shape 1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29" name="Shape 1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0" name="Shape 130"/>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1" name="Shape 1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2" name="Shape 1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3" name="Shape 1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4" name="Shape 1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5" name="Shape 1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6" name="Shape 1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7" name="Shape 1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38" name="Shape 1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141" name="Group 141"/>
            <p:cNvGrpSpPr/>
            <p:nvPr/>
          </p:nvGrpSpPr>
          <p:grpSpPr>
            <a:xfrm>
              <a:off x="-1" y="2590800"/>
              <a:ext cx="9140826" cy="2949576"/>
              <a:chOff x="0" y="0"/>
              <a:chExt cx="9140825" cy="2949575"/>
            </a:xfrm>
          </p:grpSpPr>
          <p:sp>
            <p:nvSpPr>
              <p:cNvPr id="139" name="Shape 139"/>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40" name="Shape 140"/>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143" name="Shape 143"/>
          <p:cNvSpPr>
            <a:spLocks noGrp="1"/>
          </p:cNvSpPr>
          <p:nvPr>
            <p:ph type="title"/>
          </p:nvPr>
        </p:nvSpPr>
        <p:spPr>
          <a:xfrm>
            <a:off x="722312" y="4406900"/>
            <a:ext cx="7772401" cy="1362075"/>
          </a:xfrm>
          <a:prstGeom prst="rect">
            <a:avLst/>
          </a:prstGeom>
        </p:spPr>
        <p:txBody>
          <a:bodyPr lIns="45719" tIns="45719" rIns="45719" bIns="45719" anchor="t"/>
          <a:lstStyle>
            <a:lvl1pPr algn="l">
              <a:defRPr cap="all">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cap="none">
                <a:solidFill>
                  <a:srgbClr val="000000"/>
                </a:solidFill>
                <a:effectLst/>
              </a:defRPr>
            </a:pPr>
            <a:r>
              <a:rPr sz="4000" b="1" cap="all">
                <a:solidFill>
                  <a:srgbClr val="FFFFFF"/>
                </a:solidFill>
                <a:effectLst>
                  <a:outerShdw blurRad="38100" dist="38100" dir="2700000" rotWithShape="0">
                    <a:srgbClr val="000000"/>
                  </a:outerShdw>
                </a:effectLst>
              </a:rPr>
              <a:t>Titeltext</a:t>
            </a:r>
          </a:p>
        </p:txBody>
      </p:sp>
      <p:sp>
        <p:nvSpPr>
          <p:cNvPr id="144" name="Shape 144"/>
          <p:cNvSpPr>
            <a:spLocks noGrp="1"/>
          </p:cNvSpPr>
          <p:nvPr>
            <p:ph type="body" idx="1"/>
          </p:nvPr>
        </p:nvSpPr>
        <p:spPr>
          <a:xfrm>
            <a:off x="722312" y="2906713"/>
            <a:ext cx="7772401" cy="1500188"/>
          </a:xfrm>
          <a:prstGeom prst="rect">
            <a:avLst/>
          </a:prstGeom>
        </p:spPr>
        <p:txBody>
          <a:bodyPr lIns="45719" tIns="45719" rIns="45719" bIns="45719" anchor="b"/>
          <a:lstStyle>
            <a:lvl1pPr marL="0" indent="0">
              <a:lnSpc>
                <a:spcPct val="100000"/>
              </a:lnSpc>
              <a:spcBef>
                <a:spcPts val="400"/>
              </a:spcBef>
              <a:buClrTx/>
              <a:buSzTx/>
              <a:buFontTx/>
              <a:buNone/>
              <a:defRPr sz="2000" b="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400"/>
              </a:spcBef>
              <a:buClrTx/>
              <a:buSzTx/>
              <a:buFontTx/>
              <a:buNone/>
              <a:defRPr sz="2000" b="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400"/>
              </a:spcBef>
              <a:buClrTx/>
              <a:buSzTx/>
              <a:buFontTx/>
              <a:buNone/>
              <a:defRPr sz="2000" b="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400"/>
              </a:spcBef>
              <a:buClrTx/>
              <a:buSzTx/>
              <a:buFontTx/>
              <a:buNone/>
              <a:defRPr sz="2000" b="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400"/>
              </a:spcBef>
              <a:buClrTx/>
              <a:buSzTx/>
              <a:buFontTx/>
              <a:buNone/>
              <a:defRPr sz="2000" b="0">
                <a:solidFill>
                  <a:srgbClr val="FFFFFF"/>
                </a:solidFill>
                <a:effectLst>
                  <a:outerShdw blurRad="38100" dist="38100" dir="2700000" rotWithShape="0">
                    <a:srgbClr val="000000"/>
                  </a:outerShdw>
                </a:effectLst>
                <a:latin typeface="Arial"/>
                <a:ea typeface="Arial"/>
                <a:cs typeface="Arial"/>
                <a:sym typeface="Arial"/>
              </a:defRPr>
            </a:lvl5pPr>
          </a:lstStyle>
          <a:p>
            <a:pPr lvl="0">
              <a:defRPr sz="1800">
                <a:solidFill>
                  <a:srgbClr val="000000"/>
                </a:solidFill>
                <a:effectLst/>
              </a:defRPr>
            </a:pPr>
            <a:r>
              <a:rPr sz="2000">
                <a:solidFill>
                  <a:srgbClr val="FFFFFF"/>
                </a:solidFill>
                <a:effectLst>
                  <a:outerShdw blurRad="38100" dist="38100" dir="2700000" rotWithShape="0">
                    <a:srgbClr val="000000"/>
                  </a:outerShdw>
                </a:effectLst>
              </a:rPr>
              <a:t>Textebene 1</a:t>
            </a:r>
          </a:p>
          <a:p>
            <a:pPr lvl="1">
              <a:defRPr sz="1800">
                <a:solidFill>
                  <a:srgbClr val="000000"/>
                </a:solidFill>
                <a:effectLst/>
              </a:defRPr>
            </a:pPr>
            <a:r>
              <a:rPr sz="2000">
                <a:solidFill>
                  <a:srgbClr val="FFFFFF"/>
                </a:solidFill>
                <a:effectLst>
                  <a:outerShdw blurRad="38100" dist="38100" dir="2700000" rotWithShape="0">
                    <a:srgbClr val="000000"/>
                  </a:outerShdw>
                </a:effectLst>
              </a:rPr>
              <a:t>Textebene 2</a:t>
            </a:r>
          </a:p>
          <a:p>
            <a:pPr lvl="2">
              <a:defRPr sz="1800">
                <a:solidFill>
                  <a:srgbClr val="000000"/>
                </a:solidFill>
                <a:effectLst/>
              </a:defRPr>
            </a:pPr>
            <a:r>
              <a:rPr sz="2000">
                <a:solidFill>
                  <a:srgbClr val="FFFFFF"/>
                </a:solidFill>
                <a:effectLst>
                  <a:outerShdw blurRad="38100" dist="38100" dir="2700000" rotWithShape="0">
                    <a:srgbClr val="000000"/>
                  </a:outerShdw>
                </a:effectLst>
              </a:rPr>
              <a:t>Textebene 3</a:t>
            </a:r>
          </a:p>
          <a:p>
            <a:pPr lvl="3">
              <a:defRPr sz="1800">
                <a:solidFill>
                  <a:srgbClr val="000000"/>
                </a:solidFill>
                <a:effectLst/>
              </a:defRPr>
            </a:pPr>
            <a:r>
              <a:rPr sz="2000">
                <a:solidFill>
                  <a:srgbClr val="FFFFFF"/>
                </a:solidFill>
                <a:effectLst>
                  <a:outerShdw blurRad="38100" dist="38100" dir="2700000" rotWithShape="0">
                    <a:srgbClr val="000000"/>
                  </a:outerShdw>
                </a:effectLst>
              </a:rPr>
              <a:t>Textebene 4</a:t>
            </a:r>
          </a:p>
          <a:p>
            <a:pPr lvl="4">
              <a:defRPr sz="1800">
                <a:solidFill>
                  <a:srgbClr val="000000"/>
                </a:solidFill>
                <a:effectLst/>
              </a:defRPr>
            </a:pPr>
            <a:r>
              <a:rPr sz="2000">
                <a:solidFill>
                  <a:srgbClr val="FFFFFF"/>
                </a:solidFill>
                <a:effectLst>
                  <a:outerShdw blurRad="38100" dist="38100" dir="2700000" rotWithShape="0">
                    <a:srgbClr val="000000"/>
                  </a:outerShdw>
                </a:effectLst>
              </a:rPr>
              <a:t>Textebene 5</a:t>
            </a:r>
          </a:p>
        </p:txBody>
      </p:sp>
      <p:sp>
        <p:nvSpPr>
          <p:cNvPr id="145" name="Shape 145"/>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Zwei Inhalt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86" name="Group 186"/>
          <p:cNvGrpSpPr/>
          <p:nvPr/>
        </p:nvGrpSpPr>
        <p:grpSpPr>
          <a:xfrm>
            <a:off x="-1" y="-1"/>
            <a:ext cx="9144001" cy="6856415"/>
            <a:chOff x="0" y="0"/>
            <a:chExt cx="9144000" cy="6856413"/>
          </a:xfrm>
        </p:grpSpPr>
        <p:sp>
          <p:nvSpPr>
            <p:cNvPr id="147" name="Shape 14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48" name="Shape 14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49" name="Shape 14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0" name="Shape 15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1" name="Shape 15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2" name="Shape 15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3" name="Shape 153"/>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4" name="Shape 15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5" name="Shape 15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6" name="Shape 156"/>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7" name="Shape 157"/>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8" name="Shape 15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59" name="Shape 159"/>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0" name="Shape 16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1" name="Shape 16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2" name="Shape 162"/>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3" name="Shape 163"/>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4" name="Shape 164"/>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5" name="Shape 165"/>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6" name="Shape 166"/>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7" name="Shape 167"/>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8" name="Shape 168"/>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69" name="Shape 169"/>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0" name="Shape 170"/>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1" name="Shape 171"/>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2" name="Shape 172"/>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3" name="Shape 17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4" name="Shape 174"/>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5" name="Shape 17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6" name="Shape 176"/>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7" name="Shape 177"/>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8" name="Shape 178"/>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79" name="Shape 17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80" name="Shape 18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81" name="Shape 181"/>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82" name="Shape 182"/>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185" name="Group 185"/>
            <p:cNvGrpSpPr/>
            <p:nvPr/>
          </p:nvGrpSpPr>
          <p:grpSpPr>
            <a:xfrm>
              <a:off x="-1" y="2590800"/>
              <a:ext cx="9140826" cy="2949576"/>
              <a:chOff x="0" y="0"/>
              <a:chExt cx="9140825" cy="2949575"/>
            </a:xfrm>
          </p:grpSpPr>
          <p:sp>
            <p:nvSpPr>
              <p:cNvPr id="183" name="Shape 18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84" name="Shape 184"/>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187" name="Shape 187"/>
          <p:cNvSpPr>
            <a:spLocks noGrp="1"/>
          </p:cNvSpPr>
          <p:nvPr>
            <p:ph type="title"/>
          </p:nvPr>
        </p:nvSpPr>
        <p:spPr>
          <a:xfrm>
            <a:off x="457200" y="98425"/>
            <a:ext cx="8229600" cy="1501776"/>
          </a:xfrm>
          <a:prstGeom prst="rect">
            <a:avLst/>
          </a:prstGeom>
        </p:spPr>
        <p:txBody>
          <a:bodyPr lIns="45719" tIns="45719" rIns="45719" bIns="45719"/>
          <a:lstStyle>
            <a:lvl1pPr>
              <a:defRPr sz="44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Titeltext</a:t>
            </a:r>
          </a:p>
        </p:txBody>
      </p:sp>
      <p:sp>
        <p:nvSpPr>
          <p:cNvPr id="188" name="Shape 188"/>
          <p:cNvSpPr>
            <a:spLocks noGrp="1"/>
          </p:cNvSpPr>
          <p:nvPr>
            <p:ph type="body" idx="1"/>
          </p:nvPr>
        </p:nvSpPr>
        <p:spPr>
          <a:xfrm>
            <a:off x="457200" y="1600200"/>
            <a:ext cx="4038600" cy="5257800"/>
          </a:xfrm>
          <a:prstGeom prst="rect">
            <a:avLst/>
          </a:prstGeom>
        </p:spPr>
        <p:txBody>
          <a:bodyPr lIns="45719" tIns="45719" rIns="45719" bIns="45719"/>
          <a:lstStyle>
            <a:lvl1pPr marL="246459" indent="-246459">
              <a:spcBef>
                <a:spcPts val="500"/>
              </a:spcBef>
              <a:buClrTx/>
              <a:buSzPct val="100000"/>
              <a:buFont typeface="Arial"/>
              <a:buChar char="•"/>
              <a:defRPr sz="2300" b="0">
                <a:solidFill>
                  <a:srgbClr val="000000"/>
                </a:solidFill>
                <a:latin typeface="Calibri"/>
                <a:ea typeface="Calibri"/>
                <a:cs typeface="Calibri"/>
                <a:sym typeface="Calibri"/>
              </a:defRPr>
            </a:lvl1pPr>
            <a:lvl2pPr marL="691923" indent="-234723">
              <a:spcBef>
                <a:spcPts val="500"/>
              </a:spcBef>
              <a:buClrTx/>
              <a:buSzPct val="100000"/>
              <a:buFont typeface="Arial"/>
              <a:buChar char="–"/>
              <a:defRPr sz="2300" b="0">
                <a:solidFill>
                  <a:srgbClr val="000000"/>
                </a:solidFill>
                <a:latin typeface="Calibri"/>
                <a:ea typeface="Calibri"/>
                <a:cs typeface="Calibri"/>
                <a:sym typeface="Calibri"/>
              </a:defRPr>
            </a:lvl2pPr>
            <a:lvl3pPr marL="1133475" indent="-219075">
              <a:spcBef>
                <a:spcPts val="500"/>
              </a:spcBef>
              <a:buClrTx/>
              <a:buSzPct val="100000"/>
              <a:buFont typeface="Arial"/>
              <a:buChar char="•"/>
              <a:defRPr sz="2300" b="0">
                <a:solidFill>
                  <a:srgbClr val="000000"/>
                </a:solidFill>
                <a:latin typeface="Calibri"/>
                <a:ea typeface="Calibri"/>
                <a:cs typeface="Calibri"/>
                <a:sym typeface="Calibri"/>
              </a:defRPr>
            </a:lvl3pPr>
            <a:lvl4pPr marL="1634489" indent="-262889">
              <a:spcBef>
                <a:spcPts val="500"/>
              </a:spcBef>
              <a:buClrTx/>
              <a:buSzPct val="100000"/>
              <a:buFont typeface="Arial"/>
              <a:buChar char="–"/>
              <a:defRPr sz="2300" b="0">
                <a:solidFill>
                  <a:srgbClr val="000000"/>
                </a:solidFill>
                <a:latin typeface="Calibri"/>
                <a:ea typeface="Calibri"/>
                <a:cs typeface="Calibri"/>
                <a:sym typeface="Calibri"/>
              </a:defRPr>
            </a:lvl4pPr>
            <a:lvl5pPr marL="2091689" indent="-262889">
              <a:spcBef>
                <a:spcPts val="500"/>
              </a:spcBef>
              <a:buClrTx/>
              <a:buSzPct val="100000"/>
              <a:buFont typeface="Arial"/>
              <a:buChar char="»"/>
              <a:defRPr sz="2300" b="0">
                <a:solidFill>
                  <a:srgbClr val="000000"/>
                </a:solidFill>
                <a:latin typeface="Calibri"/>
                <a:ea typeface="Calibri"/>
                <a:cs typeface="Calibri"/>
                <a:sym typeface="Calibri"/>
              </a:defRPr>
            </a:lvl5pPr>
          </a:lstStyle>
          <a:p>
            <a:pPr lvl="0">
              <a:defRPr sz="1800"/>
            </a:pPr>
            <a:r>
              <a:rPr sz="2300"/>
              <a:t>Textebene 1</a:t>
            </a:r>
          </a:p>
          <a:p>
            <a:pPr lvl="1">
              <a:defRPr sz="1800"/>
            </a:pPr>
            <a:r>
              <a:rPr sz="2300"/>
              <a:t>Textebene 2</a:t>
            </a:r>
          </a:p>
          <a:p>
            <a:pPr lvl="2">
              <a:defRPr sz="1800"/>
            </a:pPr>
            <a:r>
              <a:rPr sz="2300"/>
              <a:t>Textebene 3</a:t>
            </a:r>
          </a:p>
          <a:p>
            <a:pPr lvl="3">
              <a:defRPr sz="1800"/>
            </a:pPr>
            <a:r>
              <a:rPr sz="2300"/>
              <a:t>Textebene 4</a:t>
            </a:r>
          </a:p>
          <a:p>
            <a:pPr lvl="4">
              <a:defRPr sz="1800"/>
            </a:pPr>
            <a:r>
              <a:rPr sz="2300"/>
              <a:t>Textebene 5</a:t>
            </a:r>
          </a:p>
        </p:txBody>
      </p:sp>
      <p:sp>
        <p:nvSpPr>
          <p:cNvPr id="189" name="Shape 189"/>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ergleich">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30" name="Group 230"/>
          <p:cNvGrpSpPr/>
          <p:nvPr/>
        </p:nvGrpSpPr>
        <p:grpSpPr>
          <a:xfrm>
            <a:off x="-1" y="-1"/>
            <a:ext cx="9144001" cy="6856415"/>
            <a:chOff x="0" y="0"/>
            <a:chExt cx="9144000" cy="6856413"/>
          </a:xfrm>
        </p:grpSpPr>
        <p:sp>
          <p:nvSpPr>
            <p:cNvPr id="191" name="Shape 191"/>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2" name="Shape 192"/>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3" name="Shape 193"/>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4" name="Shape 194"/>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5" name="Shape 195"/>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6" name="Shape 196"/>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7" name="Shape 197"/>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8" name="Shape 198"/>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199" name="Shape 199"/>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0" name="Shape 200"/>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1" name="Shape 201"/>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2" name="Shape 202"/>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3" name="Shape 203"/>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4" name="Shape 204"/>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5" name="Shape 205"/>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6" name="Shape 206"/>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7" name="Shape 207"/>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8" name="Shape 208"/>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09" name="Shape 209"/>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0" name="Shape 210"/>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1" name="Shape 211"/>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2" name="Shape 212"/>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3" name="Shape 213"/>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4" name="Shape 214"/>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5" name="Shape 215"/>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6" name="Shape 216"/>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7" name="Shape 217"/>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8" name="Shape 218"/>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19" name="Shape 219"/>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0" name="Shape 220"/>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1" name="Shape 221"/>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2" name="Shape 222"/>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3" name="Shape 223"/>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4" name="Shape 224"/>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5" name="Shape 225"/>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6" name="Shape 226"/>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229" name="Group 229"/>
            <p:cNvGrpSpPr/>
            <p:nvPr/>
          </p:nvGrpSpPr>
          <p:grpSpPr>
            <a:xfrm>
              <a:off x="-1" y="2590800"/>
              <a:ext cx="9140826" cy="2949576"/>
              <a:chOff x="0" y="0"/>
              <a:chExt cx="9140825" cy="2949575"/>
            </a:xfrm>
          </p:grpSpPr>
          <p:sp>
            <p:nvSpPr>
              <p:cNvPr id="227" name="Shape 227"/>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28" name="Shape 228"/>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231" name="Shape 231"/>
          <p:cNvSpPr>
            <a:spLocks noGrp="1"/>
          </p:cNvSpPr>
          <p:nvPr>
            <p:ph type="title"/>
          </p:nvPr>
        </p:nvSpPr>
        <p:spPr>
          <a:xfrm>
            <a:off x="457200" y="256810"/>
            <a:ext cx="8229600" cy="1178656"/>
          </a:xfrm>
          <a:prstGeom prst="rect">
            <a:avLst/>
          </a:prstGeom>
        </p:spPr>
        <p:txBody>
          <a:bodyPr lIns="45719" tIns="45719" rIns="45719" bIns="45719"/>
          <a:lstStyle>
            <a:lvl1pPr>
              <a:defRPr sz="44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Titeltext</a:t>
            </a:r>
          </a:p>
        </p:txBody>
      </p:sp>
      <p:sp>
        <p:nvSpPr>
          <p:cNvPr id="232" name="Shape 232"/>
          <p:cNvSpPr>
            <a:spLocks noGrp="1"/>
          </p:cNvSpPr>
          <p:nvPr>
            <p:ph type="body" idx="1"/>
          </p:nvPr>
        </p:nvSpPr>
        <p:spPr>
          <a:xfrm>
            <a:off x="457200" y="1435465"/>
            <a:ext cx="4040188" cy="739411"/>
          </a:xfrm>
          <a:prstGeom prst="rect">
            <a:avLst/>
          </a:prstGeom>
        </p:spPr>
        <p:txBody>
          <a:bodyPr lIns="45719" tIns="45719" rIns="45719" bIns="45719" anchor="b"/>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pPr lvl="0">
              <a:defRPr sz="1800" b="0">
                <a:solidFill>
                  <a:srgbClr val="000000"/>
                </a:solidFill>
                <a:effectLst/>
              </a:defRPr>
            </a:pPr>
            <a:r>
              <a:rPr sz="2400" b="1">
                <a:solidFill>
                  <a:srgbClr val="FFFFFF"/>
                </a:solidFill>
                <a:effectLst>
                  <a:outerShdw blurRad="38100" dist="38100" dir="2700000" rotWithShape="0">
                    <a:srgbClr val="000000"/>
                  </a:outerShdw>
                </a:effectLst>
              </a:rPr>
              <a:t>Textebene 1</a:t>
            </a:r>
          </a:p>
          <a:p>
            <a:pPr lvl="1">
              <a:defRPr sz="1800" b="0">
                <a:solidFill>
                  <a:srgbClr val="000000"/>
                </a:solidFill>
                <a:effectLst/>
              </a:defRPr>
            </a:pPr>
            <a:r>
              <a:rPr sz="2400" b="1">
                <a:solidFill>
                  <a:srgbClr val="FFFFFF"/>
                </a:solidFill>
                <a:effectLst>
                  <a:outerShdw blurRad="38100" dist="38100" dir="2700000" rotWithShape="0">
                    <a:srgbClr val="000000"/>
                  </a:outerShdw>
                </a:effectLst>
              </a:rPr>
              <a:t>Textebene 2</a:t>
            </a:r>
          </a:p>
          <a:p>
            <a:pPr lvl="2">
              <a:defRPr sz="1800" b="0">
                <a:solidFill>
                  <a:srgbClr val="000000"/>
                </a:solidFill>
                <a:effectLst/>
              </a:defRPr>
            </a:pPr>
            <a:r>
              <a:rPr sz="2400" b="1">
                <a:solidFill>
                  <a:srgbClr val="FFFFFF"/>
                </a:solidFill>
                <a:effectLst>
                  <a:outerShdw blurRad="38100" dist="38100" dir="2700000" rotWithShape="0">
                    <a:srgbClr val="000000"/>
                  </a:outerShdw>
                </a:effectLst>
              </a:rPr>
              <a:t>Textebene 3</a:t>
            </a:r>
          </a:p>
          <a:p>
            <a:pPr lvl="3">
              <a:defRPr sz="1800" b="0">
                <a:solidFill>
                  <a:srgbClr val="000000"/>
                </a:solidFill>
                <a:effectLst/>
              </a:defRPr>
            </a:pPr>
            <a:r>
              <a:rPr sz="2400" b="1">
                <a:solidFill>
                  <a:srgbClr val="FFFFFF"/>
                </a:solidFill>
                <a:effectLst>
                  <a:outerShdw blurRad="38100" dist="38100" dir="2700000" rotWithShape="0">
                    <a:srgbClr val="000000"/>
                  </a:outerShdw>
                </a:effectLst>
              </a:rPr>
              <a:t>Textebene 4</a:t>
            </a:r>
          </a:p>
          <a:p>
            <a:pPr lvl="4">
              <a:defRPr sz="1800" b="0">
                <a:solidFill>
                  <a:srgbClr val="000000"/>
                </a:solidFill>
                <a:effectLst/>
              </a:defRPr>
            </a:pPr>
            <a:r>
              <a:rPr sz="2400" b="1">
                <a:solidFill>
                  <a:srgbClr val="FFFFFF"/>
                </a:solidFill>
                <a:effectLst>
                  <a:outerShdw blurRad="38100" dist="38100" dir="2700000" rotWithShape="0">
                    <a:srgbClr val="000000"/>
                  </a:outerShdw>
                </a:effectLst>
              </a:rPr>
              <a:t>Textebene 5</a:t>
            </a:r>
          </a:p>
        </p:txBody>
      </p:sp>
      <p:sp>
        <p:nvSpPr>
          <p:cNvPr id="233" name="Shape 233"/>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Nur Titel">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74" name="Group 274"/>
          <p:cNvGrpSpPr/>
          <p:nvPr/>
        </p:nvGrpSpPr>
        <p:grpSpPr>
          <a:xfrm>
            <a:off x="-1" y="-1"/>
            <a:ext cx="9144001" cy="6856415"/>
            <a:chOff x="0" y="0"/>
            <a:chExt cx="9144000" cy="6856413"/>
          </a:xfrm>
        </p:grpSpPr>
        <p:sp>
          <p:nvSpPr>
            <p:cNvPr id="235" name="Shape 235"/>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36" name="Shape 236"/>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37" name="Shape 237"/>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38" name="Shape 238"/>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39" name="Shape 239"/>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0" name="Shape 240"/>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1" name="Shape 241"/>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2" name="Shape 242"/>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3" name="Shape 243"/>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4" name="Shape 244"/>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5" name="Shape 245"/>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6" name="Shape 246"/>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7" name="Shape 247"/>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8" name="Shape 248"/>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49" name="Shape 249"/>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0" name="Shape 250"/>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1" name="Shape 251"/>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2" name="Shape 252"/>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3" name="Shape 253"/>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4" name="Shape 254"/>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5" name="Shape 255"/>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6" name="Shape 256"/>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7" name="Shape 257"/>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8" name="Shape 258"/>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59" name="Shape 259"/>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0" name="Shape 260"/>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1" name="Shape 261"/>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2" name="Shape 262"/>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3" name="Shape 263"/>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4" name="Shape 264"/>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5" name="Shape 265"/>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6" name="Shape 266"/>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7" name="Shape 267"/>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8" name="Shape 268"/>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69" name="Shape 269"/>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70" name="Shape 270"/>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273" name="Group 273"/>
            <p:cNvGrpSpPr/>
            <p:nvPr/>
          </p:nvGrpSpPr>
          <p:grpSpPr>
            <a:xfrm>
              <a:off x="-1" y="2590800"/>
              <a:ext cx="9140826" cy="2949576"/>
              <a:chOff x="0" y="0"/>
              <a:chExt cx="9140825" cy="2949575"/>
            </a:xfrm>
          </p:grpSpPr>
          <p:sp>
            <p:nvSpPr>
              <p:cNvPr id="271" name="Shape 271"/>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72" name="Shape 272"/>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275" name="Shape 275"/>
          <p:cNvSpPr>
            <a:spLocks noGrp="1"/>
          </p:cNvSpPr>
          <p:nvPr>
            <p:ph type="title"/>
          </p:nvPr>
        </p:nvSpPr>
        <p:spPr>
          <a:xfrm>
            <a:off x="457200" y="98425"/>
            <a:ext cx="8229600" cy="1501776"/>
          </a:xfrm>
          <a:prstGeom prst="rect">
            <a:avLst/>
          </a:prstGeom>
        </p:spPr>
        <p:txBody>
          <a:bodyPr lIns="45719" tIns="45719" rIns="45719" bIns="45719"/>
          <a:lstStyle>
            <a:lvl1pPr>
              <a:defRPr sz="4400" b="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Titeltext</a:t>
            </a:r>
          </a:p>
        </p:txBody>
      </p:sp>
      <p:sp>
        <p:nvSpPr>
          <p:cNvPr id="276" name="Shape 276"/>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Le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17" name="Group 317"/>
          <p:cNvGrpSpPr/>
          <p:nvPr/>
        </p:nvGrpSpPr>
        <p:grpSpPr>
          <a:xfrm>
            <a:off x="-1" y="-1"/>
            <a:ext cx="9144001" cy="6856415"/>
            <a:chOff x="0" y="0"/>
            <a:chExt cx="9144000" cy="6856413"/>
          </a:xfrm>
        </p:grpSpPr>
        <p:sp>
          <p:nvSpPr>
            <p:cNvPr id="278" name="Shape 27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79" name="Shape 27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0" name="Shape 28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1" name="Shape 28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2" name="Shape 28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3" name="Shape 28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4" name="Shape 284"/>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5" name="Shape 28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6" name="Shape 28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7" name="Shape 287"/>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8" name="Shape 288"/>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89" name="Shape 28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0" name="Shape 290"/>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1" name="Shape 29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2" name="Shape 29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3" name="Shape 293"/>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4" name="Shape 294"/>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5" name="Shape 295"/>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6" name="Shape 296"/>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7" name="Shape 297"/>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8" name="Shape 298"/>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299" name="Shape 299"/>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0" name="Shape 300"/>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1" name="Shape 301"/>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2" name="Shape 302"/>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3" name="Shape 303"/>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4" name="Shape 30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5" name="Shape 305"/>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6" name="Shape 30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7" name="Shape 307"/>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8" name="Shape 308"/>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09" name="Shape 309"/>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10" name="Shape 31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11" name="Shape 31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12" name="Shape 312"/>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13" name="Shape 313"/>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316" name="Group 316"/>
            <p:cNvGrpSpPr/>
            <p:nvPr/>
          </p:nvGrpSpPr>
          <p:grpSpPr>
            <a:xfrm>
              <a:off x="-1" y="2590800"/>
              <a:ext cx="9140826" cy="2949576"/>
              <a:chOff x="0" y="0"/>
              <a:chExt cx="9140825" cy="2949575"/>
            </a:xfrm>
          </p:grpSpPr>
          <p:sp>
            <p:nvSpPr>
              <p:cNvPr id="314" name="Shape 31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15" name="Shape 315"/>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318" name="Shape 318"/>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nhalt mit Überschrif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59" name="Group 359"/>
          <p:cNvGrpSpPr/>
          <p:nvPr/>
        </p:nvGrpSpPr>
        <p:grpSpPr>
          <a:xfrm>
            <a:off x="-1" y="-1"/>
            <a:ext cx="9144001" cy="6856415"/>
            <a:chOff x="0" y="0"/>
            <a:chExt cx="9144000" cy="6856413"/>
          </a:xfrm>
        </p:grpSpPr>
        <p:sp>
          <p:nvSpPr>
            <p:cNvPr id="320" name="Shape 320"/>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1" name="Shape 321"/>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2" name="Shape 322"/>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3" name="Shape 323"/>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4" name="Shape 324"/>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5" name="Shape 325"/>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6" name="Shape 326"/>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7" name="Shape 327"/>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8" name="Shape 328"/>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29" name="Shape 329"/>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0" name="Shape 330"/>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1" name="Shape 331"/>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2" name="Shape 332"/>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3" name="Shape 333"/>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4" name="Shape 334"/>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5" name="Shape 335"/>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6" name="Shape 336"/>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7" name="Shape 337"/>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8" name="Shape 338"/>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39" name="Shape 339"/>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0" name="Shape 340"/>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1" name="Shape 341"/>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2" name="Shape 342"/>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3" name="Shape 343"/>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4" name="Shape 344"/>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5" name="Shape 345"/>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6" name="Shape 346"/>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7" name="Shape 347"/>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8" name="Shape 348"/>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49" name="Shape 349"/>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0" name="Shape 350"/>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1" name="Shape 351"/>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2" name="Shape 352"/>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3" name="Shape 353"/>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4" name="Shape 354"/>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5" name="Shape 355"/>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358" name="Group 358"/>
            <p:cNvGrpSpPr/>
            <p:nvPr/>
          </p:nvGrpSpPr>
          <p:grpSpPr>
            <a:xfrm>
              <a:off x="-1" y="2590800"/>
              <a:ext cx="9140826" cy="2949576"/>
              <a:chOff x="0" y="0"/>
              <a:chExt cx="9140825" cy="2949575"/>
            </a:xfrm>
          </p:grpSpPr>
          <p:sp>
            <p:nvSpPr>
              <p:cNvPr id="356" name="Shape 356"/>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57" name="Shape 357"/>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360" name="Shape 360"/>
          <p:cNvSpPr>
            <a:spLocks noGrp="1"/>
          </p:cNvSpPr>
          <p:nvPr>
            <p:ph type="title"/>
          </p:nvPr>
        </p:nvSpPr>
        <p:spPr>
          <a:xfrm>
            <a:off x="457200" y="0"/>
            <a:ext cx="3008314" cy="1435100"/>
          </a:xfrm>
          <a:prstGeom prst="rect">
            <a:avLst/>
          </a:prstGeom>
        </p:spPr>
        <p:txBody>
          <a:bodyPr lIns="45719" tIns="45719" rIns="45719" bIns="45719" anchor="b"/>
          <a:lstStyle>
            <a:lvl1pPr algn="l">
              <a:defRPr sz="200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2000" b="1">
                <a:solidFill>
                  <a:srgbClr val="FFFFFF"/>
                </a:solidFill>
                <a:effectLst>
                  <a:outerShdw blurRad="38100" dist="38100" dir="2700000" rotWithShape="0">
                    <a:srgbClr val="000000"/>
                  </a:outerShdw>
                </a:effectLst>
              </a:rPr>
              <a:t>Titeltext</a:t>
            </a:r>
          </a:p>
        </p:txBody>
      </p:sp>
      <p:sp>
        <p:nvSpPr>
          <p:cNvPr id="361" name="Shape 361"/>
          <p:cNvSpPr>
            <a:spLocks noGrp="1"/>
          </p:cNvSpPr>
          <p:nvPr>
            <p:ph type="body" idx="1"/>
          </p:nvPr>
        </p:nvSpPr>
        <p:spPr>
          <a:xfrm>
            <a:off x="3575050" y="273050"/>
            <a:ext cx="5111750" cy="6584950"/>
          </a:xfrm>
          <a:prstGeom prst="rect">
            <a:avLst/>
          </a:prstGeom>
        </p:spPr>
        <p:txBody>
          <a:bodyPr lIns="45719" tIns="45719" rIns="45719" bIns="45719"/>
          <a:lstStyle>
            <a:lvl1pPr marL="310753" indent="-310753">
              <a:lnSpc>
                <a:spcPct val="100000"/>
              </a:lnSpc>
              <a:buClrTx/>
              <a:buSzPct val="100000"/>
              <a:buFont typeface="Arial"/>
              <a:buChar char="•"/>
              <a:defRPr sz="2900" b="0">
                <a:solidFill>
                  <a:srgbClr val="0433FF"/>
                </a:solidFill>
                <a:latin typeface="Calibri"/>
                <a:ea typeface="Calibri"/>
                <a:cs typeface="Calibri"/>
                <a:sym typeface="Calibri"/>
              </a:defRPr>
            </a:lvl1pPr>
            <a:lvl2pPr marL="753155" indent="-295955">
              <a:lnSpc>
                <a:spcPct val="100000"/>
              </a:lnSpc>
              <a:buClrTx/>
              <a:buSzPct val="100000"/>
              <a:buFont typeface="Arial"/>
              <a:buChar char="–"/>
              <a:defRPr sz="2900" b="0">
                <a:solidFill>
                  <a:srgbClr val="0433FF"/>
                </a:solidFill>
                <a:latin typeface="Calibri"/>
                <a:ea typeface="Calibri"/>
                <a:cs typeface="Calibri"/>
                <a:sym typeface="Calibri"/>
              </a:defRPr>
            </a:lvl2pPr>
            <a:lvl3pPr marL="1190625" indent="-276225">
              <a:lnSpc>
                <a:spcPct val="100000"/>
              </a:lnSpc>
              <a:buClrTx/>
              <a:buSzPct val="100000"/>
              <a:buFont typeface="Arial"/>
              <a:buChar char="•"/>
              <a:defRPr sz="2900" b="0">
                <a:solidFill>
                  <a:srgbClr val="0433FF"/>
                </a:solidFill>
                <a:latin typeface="Calibri"/>
                <a:ea typeface="Calibri"/>
                <a:cs typeface="Calibri"/>
                <a:sym typeface="Calibri"/>
              </a:defRPr>
            </a:lvl3pPr>
            <a:lvl4pPr marL="1703070" indent="-331470">
              <a:lnSpc>
                <a:spcPct val="100000"/>
              </a:lnSpc>
              <a:buClrTx/>
              <a:buSzPct val="100000"/>
              <a:buFont typeface="Arial"/>
              <a:buChar char="–"/>
              <a:defRPr sz="2900" b="0">
                <a:solidFill>
                  <a:srgbClr val="0433FF"/>
                </a:solidFill>
                <a:latin typeface="Calibri"/>
                <a:ea typeface="Calibri"/>
                <a:cs typeface="Calibri"/>
                <a:sym typeface="Calibri"/>
              </a:defRPr>
            </a:lvl4pPr>
            <a:lvl5pPr marL="2160270" indent="-331470">
              <a:lnSpc>
                <a:spcPct val="100000"/>
              </a:lnSpc>
              <a:buClrTx/>
              <a:buSzPct val="100000"/>
              <a:buFont typeface="Arial"/>
              <a:buChar char="»"/>
              <a:defRPr sz="2900" b="0">
                <a:solidFill>
                  <a:srgbClr val="0433FF"/>
                </a:solidFill>
                <a:latin typeface="Calibri"/>
                <a:ea typeface="Calibri"/>
                <a:cs typeface="Calibri"/>
                <a:sym typeface="Calibri"/>
              </a:defRPr>
            </a:lvl5pPr>
          </a:lstStyle>
          <a:p>
            <a:pPr lvl="0">
              <a:defRPr sz="1800">
                <a:solidFill>
                  <a:srgbClr val="000000"/>
                </a:solidFill>
              </a:defRPr>
            </a:pPr>
            <a:r>
              <a:rPr sz="2900">
                <a:solidFill>
                  <a:srgbClr val="0433FF"/>
                </a:solidFill>
              </a:rPr>
              <a:t>Textebene 1</a:t>
            </a:r>
          </a:p>
          <a:p>
            <a:pPr lvl="1">
              <a:defRPr sz="1800">
                <a:solidFill>
                  <a:srgbClr val="000000"/>
                </a:solidFill>
              </a:defRPr>
            </a:pPr>
            <a:r>
              <a:rPr sz="2900">
                <a:solidFill>
                  <a:srgbClr val="0433FF"/>
                </a:solidFill>
              </a:rPr>
              <a:t>Textebene 2</a:t>
            </a:r>
          </a:p>
          <a:p>
            <a:pPr lvl="2">
              <a:defRPr sz="1800">
                <a:solidFill>
                  <a:srgbClr val="000000"/>
                </a:solidFill>
              </a:defRPr>
            </a:pPr>
            <a:r>
              <a:rPr sz="2900">
                <a:solidFill>
                  <a:srgbClr val="0433FF"/>
                </a:solidFill>
              </a:rPr>
              <a:t>Textebene 3</a:t>
            </a:r>
          </a:p>
          <a:p>
            <a:pPr lvl="3">
              <a:defRPr sz="1800">
                <a:solidFill>
                  <a:srgbClr val="000000"/>
                </a:solidFill>
              </a:defRPr>
            </a:pPr>
            <a:r>
              <a:rPr sz="2900">
                <a:solidFill>
                  <a:srgbClr val="0433FF"/>
                </a:solidFill>
              </a:rPr>
              <a:t>Textebene 4</a:t>
            </a:r>
          </a:p>
          <a:p>
            <a:pPr lvl="4">
              <a:defRPr sz="1800">
                <a:solidFill>
                  <a:srgbClr val="000000"/>
                </a:solidFill>
              </a:defRPr>
            </a:pPr>
            <a:r>
              <a:rPr sz="2900">
                <a:solidFill>
                  <a:srgbClr val="0433FF"/>
                </a:solidFill>
              </a:rPr>
              <a:t>Textebene 5</a:t>
            </a:r>
          </a:p>
        </p:txBody>
      </p:sp>
      <p:sp>
        <p:nvSpPr>
          <p:cNvPr id="362" name="Shape 362"/>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ld mit Überschrif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03" name="Group 403"/>
          <p:cNvGrpSpPr/>
          <p:nvPr/>
        </p:nvGrpSpPr>
        <p:grpSpPr>
          <a:xfrm>
            <a:off x="-1" y="-1"/>
            <a:ext cx="9144001" cy="6856415"/>
            <a:chOff x="0" y="0"/>
            <a:chExt cx="9144000" cy="6856413"/>
          </a:xfrm>
        </p:grpSpPr>
        <p:sp>
          <p:nvSpPr>
            <p:cNvPr id="364" name="Shape 364"/>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65" name="Shape 365"/>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66" name="Shape 366"/>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67" name="Shape 367"/>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68" name="Shape 368"/>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69" name="Shape 369"/>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0" name="Shape 370"/>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1" name="Shape 371"/>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2" name="Shape 372"/>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3" name="Shape 373"/>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4" name="Shape 374"/>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5" name="Shape 375"/>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6" name="Shape 376"/>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7" name="Shape 377"/>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8" name="Shape 378"/>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79" name="Shape 379"/>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0" name="Shape 380"/>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1" name="Shape 381"/>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2" name="Shape 382"/>
            <p:cNvSpPr/>
            <p:nvPr/>
          </p:nvSpPr>
          <p:spPr>
            <a:xfrm>
              <a:off x="8931275" y="4022725"/>
              <a:ext cx="209550"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3" name="Shape 383"/>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4" name="Shape 384"/>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5" name="Shape 385"/>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6" name="Shape 386"/>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7" name="Shape 387"/>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8" name="Shape 388"/>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89" name="Shape 389"/>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0" name="Shape 390"/>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1" name="Shape 391"/>
            <p:cNvSpPr/>
            <p:nvPr/>
          </p:nvSpPr>
          <p:spPr>
            <a:xfrm>
              <a:off x="9134475" y="5529263"/>
              <a:ext cx="9525" cy="95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2" name="Shape 392"/>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3" name="Shape 393"/>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4" name="Shape 394"/>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5" name="Shape 395"/>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6" name="Shape 396"/>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7" name="Shape 397"/>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8" name="Shape 398"/>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399" name="Shape 399"/>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nvGrpSpPr>
            <p:cNvPr id="402" name="Group 402"/>
            <p:cNvGrpSpPr/>
            <p:nvPr/>
          </p:nvGrpSpPr>
          <p:grpSpPr>
            <a:xfrm>
              <a:off x="-1" y="2590800"/>
              <a:ext cx="9140826" cy="2949576"/>
              <a:chOff x="0" y="0"/>
              <a:chExt cx="9140825" cy="2949575"/>
            </a:xfrm>
          </p:grpSpPr>
          <p:sp>
            <p:nvSpPr>
              <p:cNvPr id="400" name="Shape 40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sp>
            <p:nvSpPr>
              <p:cNvPr id="401" name="Shape 40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0" tIns="0" rIns="0" bIns="0" numCol="1" anchor="t">
                <a:noAutofit/>
              </a:bodyPr>
              <a:lstStyle/>
              <a:p>
                <a:pPr lvl="0">
                  <a:defRPr>
                    <a:solidFill>
                      <a:srgbClr val="FFFFFF"/>
                    </a:solidFill>
                  </a:defRPr>
                </a:pPr>
                <a:endParaRPr/>
              </a:p>
            </p:txBody>
          </p:sp>
        </p:grpSp>
      </p:grpSp>
      <p:sp>
        <p:nvSpPr>
          <p:cNvPr id="404" name="Shape 404"/>
          <p:cNvSpPr>
            <a:spLocks noGrp="1"/>
          </p:cNvSpPr>
          <p:nvPr>
            <p:ph type="title"/>
          </p:nvPr>
        </p:nvSpPr>
        <p:spPr>
          <a:xfrm>
            <a:off x="1792288" y="4800600"/>
            <a:ext cx="5486401" cy="566738"/>
          </a:xfrm>
          <a:prstGeom prst="rect">
            <a:avLst/>
          </a:prstGeom>
        </p:spPr>
        <p:txBody>
          <a:bodyPr lIns="45719" tIns="45719" rIns="45719" bIns="45719" anchor="b"/>
          <a:lstStyle>
            <a:lvl1pPr algn="l">
              <a:defRPr sz="2000">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2000" b="1">
                <a:solidFill>
                  <a:srgbClr val="FFFFFF"/>
                </a:solidFill>
                <a:effectLst>
                  <a:outerShdw blurRad="38100" dist="38100" dir="2700000" rotWithShape="0">
                    <a:srgbClr val="000000"/>
                  </a:outerShdw>
                </a:effectLst>
              </a:rPr>
              <a:t>Titeltext</a:t>
            </a:r>
          </a:p>
        </p:txBody>
      </p:sp>
      <p:sp>
        <p:nvSpPr>
          <p:cNvPr id="405" name="Shape 405"/>
          <p:cNvSpPr>
            <a:spLocks noGrp="1"/>
          </p:cNvSpPr>
          <p:nvPr>
            <p:ph type="body" idx="1"/>
          </p:nvPr>
        </p:nvSpPr>
        <p:spPr>
          <a:xfrm>
            <a:off x="1792288" y="5367337"/>
            <a:ext cx="5486401" cy="804863"/>
          </a:xfrm>
          <a:prstGeom prst="rect">
            <a:avLst/>
          </a:prstGeom>
        </p:spPr>
        <p:txBody>
          <a:bodyPr lIns="45719" tIns="45719" rIns="45719" bIns="45719"/>
          <a:lstStyle>
            <a:lvl1pPr marL="0" indent="0">
              <a:lnSpc>
                <a:spcPct val="100000"/>
              </a:lnSpc>
              <a:spcBef>
                <a:spcPts val="300"/>
              </a:spcBef>
              <a:buClrTx/>
              <a:buSzTx/>
              <a:buFontTx/>
              <a:buNone/>
              <a:defRPr sz="1400" b="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400" b="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400" b="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400" b="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400" b="0">
                <a:solidFill>
                  <a:srgbClr val="FFFFFF"/>
                </a:solidFill>
                <a:effectLst>
                  <a:outerShdw blurRad="38100" dist="38100" dir="2700000" rotWithShape="0">
                    <a:srgbClr val="000000"/>
                  </a:outerShdw>
                </a:effectLst>
                <a:latin typeface="Arial"/>
                <a:ea typeface="Arial"/>
                <a:cs typeface="Arial"/>
                <a:sym typeface="Arial"/>
              </a:defRPr>
            </a:lvl5pPr>
          </a:lstStyle>
          <a:p>
            <a:pPr lvl="0">
              <a:defRPr sz="1800">
                <a:solidFill>
                  <a:srgbClr val="000000"/>
                </a:solidFill>
                <a:effectLst/>
              </a:defRPr>
            </a:pPr>
            <a:r>
              <a:rPr sz="1400">
                <a:solidFill>
                  <a:srgbClr val="FFFFFF"/>
                </a:solidFill>
                <a:effectLst>
                  <a:outerShdw blurRad="38100" dist="38100" dir="2700000" rotWithShape="0">
                    <a:srgbClr val="000000"/>
                  </a:outerShdw>
                </a:effectLst>
              </a:rPr>
              <a:t>Textebene 1</a:t>
            </a:r>
          </a:p>
          <a:p>
            <a:pPr lvl="1">
              <a:defRPr sz="1800">
                <a:solidFill>
                  <a:srgbClr val="000000"/>
                </a:solidFill>
                <a:effectLst/>
              </a:defRPr>
            </a:pPr>
            <a:r>
              <a:rPr sz="1400">
                <a:solidFill>
                  <a:srgbClr val="FFFFFF"/>
                </a:solidFill>
                <a:effectLst>
                  <a:outerShdw blurRad="38100" dist="38100" dir="2700000" rotWithShape="0">
                    <a:srgbClr val="000000"/>
                  </a:outerShdw>
                </a:effectLst>
              </a:rPr>
              <a:t>Textebene 2</a:t>
            </a:r>
          </a:p>
          <a:p>
            <a:pPr lvl="2">
              <a:defRPr sz="1800">
                <a:solidFill>
                  <a:srgbClr val="000000"/>
                </a:solidFill>
                <a:effectLst/>
              </a:defRPr>
            </a:pPr>
            <a:r>
              <a:rPr sz="1400">
                <a:solidFill>
                  <a:srgbClr val="FFFFFF"/>
                </a:solidFill>
                <a:effectLst>
                  <a:outerShdw blurRad="38100" dist="38100" dir="2700000" rotWithShape="0">
                    <a:srgbClr val="000000"/>
                  </a:outerShdw>
                </a:effectLst>
              </a:rPr>
              <a:t>Textebene 3</a:t>
            </a:r>
          </a:p>
          <a:p>
            <a:pPr lvl="3">
              <a:defRPr sz="1800">
                <a:solidFill>
                  <a:srgbClr val="000000"/>
                </a:solidFill>
                <a:effectLst/>
              </a:defRPr>
            </a:pPr>
            <a:r>
              <a:rPr sz="1400">
                <a:solidFill>
                  <a:srgbClr val="FFFFFF"/>
                </a:solidFill>
                <a:effectLst>
                  <a:outerShdw blurRad="38100" dist="38100" dir="2700000" rotWithShape="0">
                    <a:srgbClr val="000000"/>
                  </a:outerShdw>
                </a:effectLst>
              </a:rPr>
              <a:t>Textebene 4</a:t>
            </a:r>
          </a:p>
          <a:p>
            <a:pPr lvl="4">
              <a:defRPr sz="1800">
                <a:solidFill>
                  <a:srgbClr val="000000"/>
                </a:solidFill>
                <a:effectLst/>
              </a:defRPr>
            </a:pPr>
            <a:r>
              <a:rPr sz="1400">
                <a:solidFill>
                  <a:srgbClr val="FFFFFF"/>
                </a:solidFill>
                <a:effectLst>
                  <a:outerShdw blurRad="38100" dist="38100" dir="2700000" rotWithShape="0">
                    <a:srgbClr val="000000"/>
                  </a:outerShdw>
                </a:effectLst>
              </a:rPr>
              <a:t>Textebene 5</a:t>
            </a:r>
          </a:p>
        </p:txBody>
      </p:sp>
      <p:sp>
        <p:nvSpPr>
          <p:cNvPr id="406" name="Shape 406"/>
          <p:cNvSpPr>
            <a:spLocks noGrp="1"/>
          </p:cNvSpPr>
          <p:nvPr>
            <p:ph type="sldNum" sz="quarter" idx="2"/>
          </p:nvPr>
        </p:nvSpPr>
        <p:spPr>
          <a:xfrm>
            <a:off x="6553200" y="6436583"/>
            <a:ext cx="2133600" cy="264255"/>
          </a:xfrm>
          <a:prstGeom prst="rect">
            <a:avLst/>
          </a:prstGeom>
        </p:spPr>
        <p:txBody>
          <a:bodyPr lIns="45719" tIns="45719" rIns="45719" bIns="45719"/>
          <a:lstStyle>
            <a:lvl1pPr>
              <a:defRPr>
                <a:solidFill>
                  <a:srgbClr val="FFFFFF"/>
                </a:solidFill>
                <a:effectLst>
                  <a:outerShdw blurRad="38100" dist="38100" dir="2700000" rotWithShape="0">
                    <a:srgbClr val="000000"/>
                  </a:outerShdw>
                </a:effectLst>
              </a:defRPr>
            </a:lvl1pPr>
          </a:lstStyle>
          <a:p>
            <a:pPr lvl="0"/>
            <a:fld id="{86CB4B4D-7CA3-9044-876B-883B54F8677D}" type="slidenum">
              <a:rPr/>
              <a:pPr lvl="0"/>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 name="Group 10"/>
          <p:cNvGrpSpPr/>
          <p:nvPr/>
        </p:nvGrpSpPr>
        <p:grpSpPr>
          <a:xfrm>
            <a:off x="0" y="0"/>
            <a:ext cx="9140826" cy="6850064"/>
            <a:chOff x="0" y="0"/>
            <a:chExt cx="9140825" cy="6850063"/>
          </a:xfrm>
        </p:grpSpPr>
        <p:grpSp>
          <p:nvGrpSpPr>
            <p:cNvPr id="7" name="Group 7"/>
            <p:cNvGrpSpPr/>
            <p:nvPr/>
          </p:nvGrpSpPr>
          <p:grpSpPr>
            <a:xfrm>
              <a:off x="2743200" y="3540125"/>
              <a:ext cx="6392863" cy="3309939"/>
              <a:chOff x="0" y="0"/>
              <a:chExt cx="6392862" cy="3309937"/>
            </a:xfrm>
          </p:grpSpPr>
          <p:sp>
            <p:nvSpPr>
              <p:cNvPr id="2" name="Shape 2"/>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FFFFFF"/>
                  </a:gs>
                  <a:gs pos="100000">
                    <a:srgbClr val="E8E8E8"/>
                  </a:gs>
                </a:gsLst>
                <a:lin ang="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3" name="Shape 3"/>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FFFFFF"/>
                  </a:gs>
                  <a:gs pos="100000">
                    <a:srgbClr val="E8E8E8"/>
                  </a:gs>
                </a:gsLst>
                <a:lin ang="27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4" name="Shape 4"/>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D1D1D1"/>
                  </a:gs>
                  <a:gs pos="100000">
                    <a:srgbClr val="FFFFFF"/>
                  </a:gs>
                </a:gsLst>
                <a:lin ang="54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5" name="Shape 5"/>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FFFFFF"/>
              </a:soli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6" name="Shape 6"/>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E0E0E0"/>
                  </a:gs>
                  <a:gs pos="100000">
                    <a:srgbClr val="FFFFFF"/>
                  </a:gs>
                </a:gsLst>
                <a:lin ang="27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grpSp>
        <p:sp>
          <p:nvSpPr>
            <p:cNvPr id="8" name="Shape 8"/>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D8D8D8"/>
                </a:gs>
                <a:gs pos="100000">
                  <a:srgbClr val="FFFFFF"/>
                </a:gs>
              </a:gsLst>
              <a:lin ang="27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sp>
          <p:nvSpPr>
            <p:cNvPr id="9" name="Shape 9"/>
            <p:cNvSpPr/>
            <p:nvPr/>
          </p:nvSpPr>
          <p:spPr>
            <a:xfrm>
              <a:off x="0" y="0"/>
              <a:ext cx="9140826" cy="2819401"/>
            </a:xfrm>
            <a:prstGeom prst="rect">
              <a:avLst/>
            </a:prstGeom>
            <a:gradFill flip="none" rotWithShape="1">
              <a:gsLst>
                <a:gs pos="0">
                  <a:srgbClr val="ACCBF9"/>
                </a:gs>
                <a:gs pos="100000">
                  <a:srgbClr val="FFFFFF"/>
                </a:gs>
              </a:gsLst>
              <a:lin ang="5400000" scaled="0"/>
            </a:gradFill>
            <a:ln w="12700" cap="flat">
              <a:noFill/>
              <a:miter lim="400000"/>
            </a:ln>
            <a:effectLst/>
          </p:spPr>
          <p:txBody>
            <a:bodyPr wrap="square" lIns="0" tIns="0" rIns="0" bIns="0" numCol="1" anchor="t">
              <a:noAutofit/>
            </a:bodyPr>
            <a:lstStyle/>
            <a:p>
              <a:pPr lvl="0">
                <a:defRPr>
                  <a:solidFill>
                    <a:srgbClr val="000000"/>
                  </a:solidFill>
                  <a:latin typeface="Garamond"/>
                  <a:ea typeface="Garamond"/>
                  <a:cs typeface="Garamond"/>
                  <a:sym typeface="Garamond"/>
                </a:defRPr>
              </a:pPr>
              <a:endParaRPr/>
            </a:p>
          </p:txBody>
        </p:sp>
      </p:grpSp>
      <p:sp>
        <p:nvSpPr>
          <p:cNvPr id="11" name="Shape 11"/>
          <p:cNvSpPr>
            <a:spLocks noGrp="1"/>
          </p:cNvSpPr>
          <p:nvPr>
            <p:ph type="title"/>
          </p:nvPr>
        </p:nvSpPr>
        <p:spPr>
          <a:xfrm>
            <a:off x="179511" y="44624"/>
            <a:ext cx="8784978" cy="13681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a:defRPr sz="1800" b="0">
                <a:solidFill>
                  <a:srgbClr val="000000"/>
                </a:solidFill>
              </a:defRPr>
            </a:pPr>
            <a:r>
              <a:rPr sz="4000" b="1">
                <a:solidFill>
                  <a:srgbClr val="002060"/>
                </a:solidFill>
              </a:rPr>
              <a:t>Titeltext</a:t>
            </a:r>
          </a:p>
        </p:txBody>
      </p:sp>
      <p:sp>
        <p:nvSpPr>
          <p:cNvPr id="12" name="Shape 12"/>
          <p:cNvSpPr>
            <a:spLocks noGrp="1"/>
          </p:cNvSpPr>
          <p:nvPr>
            <p:ph type="body" idx="1"/>
          </p:nvPr>
        </p:nvSpPr>
        <p:spPr>
          <a:xfrm>
            <a:off x="179511" y="1412775"/>
            <a:ext cx="8964489" cy="54452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defRPr sz="1800" b="0">
                <a:solidFill>
                  <a:srgbClr val="000000"/>
                </a:solidFill>
              </a:defRPr>
            </a:pPr>
            <a:r>
              <a:rPr sz="3000" b="1">
                <a:solidFill>
                  <a:srgbClr val="002060"/>
                </a:solidFill>
              </a:rPr>
              <a:t>Textebene 1</a:t>
            </a:r>
          </a:p>
          <a:p>
            <a:pPr lvl="1">
              <a:defRPr sz="1800" b="0">
                <a:solidFill>
                  <a:srgbClr val="000000"/>
                </a:solidFill>
              </a:defRPr>
            </a:pPr>
            <a:r>
              <a:rPr sz="3000" b="1">
                <a:solidFill>
                  <a:srgbClr val="002060"/>
                </a:solidFill>
              </a:rPr>
              <a:t>Textebene 2</a:t>
            </a:r>
          </a:p>
          <a:p>
            <a:pPr lvl="2">
              <a:defRPr sz="1800" b="0">
                <a:solidFill>
                  <a:srgbClr val="000000"/>
                </a:solidFill>
              </a:defRPr>
            </a:pPr>
            <a:r>
              <a:rPr sz="3000" b="1">
                <a:solidFill>
                  <a:srgbClr val="002060"/>
                </a:solidFill>
              </a:rPr>
              <a:t>Textebene 3</a:t>
            </a:r>
          </a:p>
          <a:p>
            <a:pPr lvl="3">
              <a:defRPr sz="1800" b="0">
                <a:solidFill>
                  <a:srgbClr val="000000"/>
                </a:solidFill>
              </a:defRPr>
            </a:pPr>
            <a:r>
              <a:rPr sz="3000" b="1">
                <a:solidFill>
                  <a:srgbClr val="002060"/>
                </a:solidFill>
              </a:rPr>
              <a:t>Textebene 4</a:t>
            </a:r>
          </a:p>
          <a:p>
            <a:pPr lvl="4">
              <a:defRPr sz="1800" b="0">
                <a:solidFill>
                  <a:srgbClr val="000000"/>
                </a:solidFill>
              </a:defRPr>
            </a:pPr>
            <a:r>
              <a:rPr sz="3000" b="1">
                <a:solidFill>
                  <a:srgbClr val="002060"/>
                </a:solidFill>
              </a:rPr>
              <a:t>Textebene 5</a:t>
            </a:r>
          </a:p>
        </p:txBody>
      </p:sp>
      <p:sp>
        <p:nvSpPr>
          <p:cNvPr id="13" name="Shape 13"/>
          <p:cNvSpPr>
            <a:spLocks noGrp="1"/>
          </p:cNvSpPr>
          <p:nvPr>
            <p:ph type="sldNum" sz="quarter" idx="2"/>
          </p:nvPr>
        </p:nvSpPr>
        <p:spPr>
          <a:xfrm>
            <a:off x="6553200" y="6460395"/>
            <a:ext cx="2133600" cy="264255"/>
          </a:xfrm>
          <a:prstGeom prst="rect">
            <a:avLst/>
          </a:prstGeom>
          <a:ln w="12700">
            <a:miter lim="400000"/>
          </a:ln>
        </p:spPr>
        <p:txBody>
          <a:bodyPr lIns="0" tIns="0" rIns="0" bIns="0" anchor="b">
            <a:spAutoFit/>
          </a:bodyPr>
          <a:lstStyle>
            <a:lvl1pPr algn="r">
              <a:defRPr sz="1200">
                <a:solidFill>
                  <a:srgbClr val="000000"/>
                </a:solidFill>
              </a:defRPr>
            </a:lvl1pPr>
          </a:lstStyle>
          <a:p>
            <a:pPr lvl="0"/>
            <a:fld id="{86CB4B4D-7CA3-9044-876B-883B54F8677D}" type="slidenum">
              <a:rPr/>
              <a:pPr lvl="0"/>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algn="ctr">
        <a:defRPr sz="4000" b="1">
          <a:solidFill>
            <a:srgbClr val="002060"/>
          </a:solidFill>
          <a:latin typeface="Arial Narrow"/>
          <a:ea typeface="Arial Narrow"/>
          <a:cs typeface="Arial Narrow"/>
          <a:sym typeface="Arial Narrow"/>
        </a:defRPr>
      </a:lvl1pPr>
      <a:lvl2pPr algn="ctr">
        <a:defRPr sz="4000" b="1">
          <a:solidFill>
            <a:srgbClr val="002060"/>
          </a:solidFill>
          <a:latin typeface="Arial Narrow"/>
          <a:ea typeface="Arial Narrow"/>
          <a:cs typeface="Arial Narrow"/>
          <a:sym typeface="Arial Narrow"/>
        </a:defRPr>
      </a:lvl2pPr>
      <a:lvl3pPr algn="ctr">
        <a:defRPr sz="4000" b="1">
          <a:solidFill>
            <a:srgbClr val="002060"/>
          </a:solidFill>
          <a:latin typeface="Arial Narrow"/>
          <a:ea typeface="Arial Narrow"/>
          <a:cs typeface="Arial Narrow"/>
          <a:sym typeface="Arial Narrow"/>
        </a:defRPr>
      </a:lvl3pPr>
      <a:lvl4pPr algn="ctr">
        <a:defRPr sz="4000" b="1">
          <a:solidFill>
            <a:srgbClr val="002060"/>
          </a:solidFill>
          <a:latin typeface="Arial Narrow"/>
          <a:ea typeface="Arial Narrow"/>
          <a:cs typeface="Arial Narrow"/>
          <a:sym typeface="Arial Narrow"/>
        </a:defRPr>
      </a:lvl4pPr>
      <a:lvl5pPr algn="ctr">
        <a:defRPr sz="4000" b="1">
          <a:solidFill>
            <a:srgbClr val="002060"/>
          </a:solidFill>
          <a:latin typeface="Arial Narrow"/>
          <a:ea typeface="Arial Narrow"/>
          <a:cs typeface="Arial Narrow"/>
          <a:sym typeface="Arial Narrow"/>
        </a:defRPr>
      </a:lvl5pPr>
      <a:lvl6pPr indent="457200" algn="ctr">
        <a:defRPr sz="4000" b="1">
          <a:solidFill>
            <a:srgbClr val="002060"/>
          </a:solidFill>
          <a:latin typeface="Arial Narrow"/>
          <a:ea typeface="Arial Narrow"/>
          <a:cs typeface="Arial Narrow"/>
          <a:sym typeface="Arial Narrow"/>
        </a:defRPr>
      </a:lvl6pPr>
      <a:lvl7pPr indent="914400" algn="ctr">
        <a:defRPr sz="4000" b="1">
          <a:solidFill>
            <a:srgbClr val="002060"/>
          </a:solidFill>
          <a:latin typeface="Arial Narrow"/>
          <a:ea typeface="Arial Narrow"/>
          <a:cs typeface="Arial Narrow"/>
          <a:sym typeface="Arial Narrow"/>
        </a:defRPr>
      </a:lvl7pPr>
      <a:lvl8pPr indent="1371600" algn="ctr">
        <a:defRPr sz="4000" b="1">
          <a:solidFill>
            <a:srgbClr val="002060"/>
          </a:solidFill>
          <a:latin typeface="Arial Narrow"/>
          <a:ea typeface="Arial Narrow"/>
          <a:cs typeface="Arial Narrow"/>
          <a:sym typeface="Arial Narrow"/>
        </a:defRPr>
      </a:lvl8pPr>
      <a:lvl9pPr indent="1828800" algn="ctr">
        <a:defRPr sz="4000" b="1">
          <a:solidFill>
            <a:srgbClr val="002060"/>
          </a:solidFill>
          <a:latin typeface="Arial Narrow"/>
          <a:ea typeface="Arial Narrow"/>
          <a:cs typeface="Arial Narrow"/>
          <a:sym typeface="Arial Narrow"/>
        </a:defRPr>
      </a:lvl9pPr>
    </p:titleStyle>
    <p:bodyStyle>
      <a:lvl1pPr marL="342900" indent="-34290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1pPr>
      <a:lvl2pPr marL="786911" indent="-329711">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2pPr>
      <a:lvl3pPr marL="1200150" indent="-28575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3pPr>
      <a:lvl4pPr marL="1683327" indent="-311727">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4pPr>
      <a:lvl5pPr marL="2171700" indent="-34290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5pPr>
      <a:lvl6pPr marL="2628900" indent="-34290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6pPr>
      <a:lvl7pPr marL="3086100" indent="-34290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7pPr>
      <a:lvl8pPr marL="3543300" indent="-34290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8pPr>
      <a:lvl9pPr marL="4000500" indent="-342900">
        <a:lnSpc>
          <a:spcPct val="80000"/>
        </a:lnSpc>
        <a:spcBef>
          <a:spcPts val="700"/>
        </a:spcBef>
        <a:buClr>
          <a:srgbClr val="9454C3"/>
        </a:buClr>
        <a:buSzPct val="70000"/>
        <a:buFont typeface="Wingdings"/>
        <a:buChar char="■"/>
        <a:defRPr sz="3000" b="1">
          <a:solidFill>
            <a:srgbClr val="002060"/>
          </a:solidFill>
          <a:latin typeface="Arial Narrow"/>
          <a:ea typeface="Arial Narrow"/>
          <a:cs typeface="Arial Narrow"/>
          <a:sym typeface="Arial Narrow"/>
        </a:defRPr>
      </a:lvl9pPr>
    </p:bodyStyle>
    <p:otherStyle>
      <a:lvl1pPr algn="r">
        <a:defRPr sz="1200">
          <a:solidFill>
            <a:schemeClr val="tx1"/>
          </a:solidFill>
          <a:latin typeface="+mn-lt"/>
          <a:ea typeface="+mn-ea"/>
          <a:cs typeface="+mn-cs"/>
          <a:sym typeface="Arial"/>
        </a:defRPr>
      </a:lvl1pPr>
      <a:lvl2pPr indent="457200" algn="r">
        <a:defRPr sz="1200">
          <a:solidFill>
            <a:schemeClr val="tx1"/>
          </a:solidFill>
          <a:latin typeface="+mn-lt"/>
          <a:ea typeface="+mn-ea"/>
          <a:cs typeface="+mn-cs"/>
          <a:sym typeface="Arial"/>
        </a:defRPr>
      </a:lvl2pPr>
      <a:lvl3pPr indent="914400" algn="r">
        <a:defRPr sz="1200">
          <a:solidFill>
            <a:schemeClr val="tx1"/>
          </a:solidFill>
          <a:latin typeface="+mn-lt"/>
          <a:ea typeface="+mn-ea"/>
          <a:cs typeface="+mn-cs"/>
          <a:sym typeface="Arial"/>
        </a:defRPr>
      </a:lvl3pPr>
      <a:lvl4pPr indent="1371600" algn="r">
        <a:defRPr sz="1200">
          <a:solidFill>
            <a:schemeClr val="tx1"/>
          </a:solidFill>
          <a:latin typeface="+mn-lt"/>
          <a:ea typeface="+mn-ea"/>
          <a:cs typeface="+mn-cs"/>
          <a:sym typeface="Arial"/>
        </a:defRPr>
      </a:lvl4pPr>
      <a:lvl5pPr indent="1828800" algn="r">
        <a:defRPr sz="1200">
          <a:solidFill>
            <a:schemeClr val="tx1"/>
          </a:solidFill>
          <a:latin typeface="+mn-lt"/>
          <a:ea typeface="+mn-ea"/>
          <a:cs typeface="+mn-cs"/>
          <a:sym typeface="Arial"/>
        </a:defRPr>
      </a:lvl5pPr>
      <a:lvl6pPr indent="2286000" algn="r">
        <a:defRPr sz="1200">
          <a:solidFill>
            <a:schemeClr val="tx1"/>
          </a:solidFill>
          <a:latin typeface="+mn-lt"/>
          <a:ea typeface="+mn-ea"/>
          <a:cs typeface="+mn-cs"/>
          <a:sym typeface="Arial"/>
        </a:defRPr>
      </a:lvl6pPr>
      <a:lvl7pPr indent="2743200" algn="r">
        <a:defRPr sz="1200">
          <a:solidFill>
            <a:schemeClr val="tx1"/>
          </a:solidFill>
          <a:latin typeface="+mn-lt"/>
          <a:ea typeface="+mn-ea"/>
          <a:cs typeface="+mn-cs"/>
          <a:sym typeface="Arial"/>
        </a:defRPr>
      </a:lvl7pPr>
      <a:lvl8pPr indent="3200400" algn="r">
        <a:defRPr sz="1200">
          <a:solidFill>
            <a:schemeClr val="tx1"/>
          </a:solidFill>
          <a:latin typeface="+mn-lt"/>
          <a:ea typeface="+mn-ea"/>
          <a:cs typeface="+mn-cs"/>
          <a:sym typeface="Arial"/>
        </a:defRPr>
      </a:lvl8pPr>
      <a:lvl9pPr indent="3657600" algn="r">
        <a:defRPr sz="12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mailto:jettel@hispeed.ch"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de.wikipedia.org/wiki/Seleukos_IV." TargetMode="External"/><Relationship Id="rId2" Type="http://schemas.openxmlformats.org/officeDocument/2006/relationships/hyperlink" Target="http://de.wikipedia.org/wiki/Demetrios_I._(Soter)"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p:cNvSpPr>
          <p:nvPr>
            <p:ph type="title"/>
          </p:nvPr>
        </p:nvSpPr>
        <p:spPr>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 Prophetische Texte — </a:t>
            </a:r>
          </a:p>
          <a:p>
            <a:pPr lvl="0">
              <a:defRPr sz="1800">
                <a:solidFill>
                  <a:srgbClr val="000000"/>
                </a:solidFill>
                <a:effectLst/>
              </a:defRPr>
            </a:pPr>
            <a:r>
              <a:rPr sz="4400">
                <a:solidFill>
                  <a:srgbClr val="FFFFFF"/>
                </a:solidFill>
                <a:effectLst>
                  <a:outerShdw blurRad="38100" dist="38100" dir="2700000" rotWithShape="0">
                    <a:srgbClr val="000000"/>
                  </a:outerShdw>
                </a:effectLst>
              </a:rPr>
              <a:t>Dan 2,7,9, Mt 24, Off</a:t>
            </a:r>
          </a:p>
        </p:txBody>
      </p:sp>
      <p:sp>
        <p:nvSpPr>
          <p:cNvPr id="538" name="Shape 538"/>
          <p:cNvSpPr>
            <a:spLocks noGrp="1"/>
          </p:cNvSpPr>
          <p:nvPr>
            <p:ph type="body" idx="1"/>
          </p:nvPr>
        </p:nvSpPr>
        <p:spPr>
          <a:prstGeom prst="rect">
            <a:avLst/>
          </a:prstGeom>
        </p:spPr>
        <p:txBody>
          <a:bodyPr/>
          <a:lstStyle/>
          <a:p>
            <a:pPr lvl="0">
              <a:defRPr sz="1800"/>
            </a:pPr>
            <a:r>
              <a:rPr sz="2300"/>
              <a:t>Thomas Jettel</a:t>
            </a:r>
          </a:p>
          <a:p>
            <a:pPr lvl="0">
              <a:defRPr sz="1800"/>
            </a:pPr>
            <a:r>
              <a:rPr sz="2300"/>
              <a:t>Juli 2015</a:t>
            </a:r>
          </a:p>
          <a:p>
            <a:pPr lvl="0">
              <a:defRPr sz="1800"/>
            </a:pPr>
            <a:r>
              <a:rPr sz="2300"/>
              <a:t>Neuwied-Urbauch</a:t>
            </a:r>
          </a:p>
        </p:txBody>
      </p:sp>
      <p:sp>
        <p:nvSpPr>
          <p:cNvPr id="539" name="Shape 53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1</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p:cNvSpPr>
          <p:nvPr>
            <p:ph type="title" idx="4294967295"/>
          </p:nvPr>
        </p:nvSpPr>
        <p:spPr>
          <a:xfrm>
            <a:off x="0" y="57447"/>
            <a:ext cx="9144000" cy="598472"/>
          </a:xfrm>
          <a:prstGeom prst="rect">
            <a:avLst/>
          </a:prstGeom>
        </p:spPr>
        <p:txBody>
          <a:bodyPr>
            <a:normAutofit/>
          </a:bodyPr>
          <a:lstStyle>
            <a:lvl1pPr defTabSz="804672">
              <a:defRPr sz="3520" b="0" i="1">
                <a:solidFill>
                  <a:srgbClr val="FFFFFF"/>
                </a:solidFill>
                <a:effectLst>
                  <a:outerShdw blurRad="33528" dist="33528" dir="2700000" rotWithShape="0">
                    <a:srgbClr val="000000"/>
                  </a:outerShdw>
                </a:effectLst>
                <a:latin typeface="Arial"/>
                <a:ea typeface="Arial"/>
                <a:cs typeface="Arial"/>
                <a:sym typeface="Arial"/>
              </a:defRPr>
            </a:lvl1pPr>
          </a:lstStyle>
          <a:p>
            <a:pPr lvl="0">
              <a:defRPr sz="1800" i="0">
                <a:solidFill>
                  <a:srgbClr val="000000"/>
                </a:solidFill>
                <a:effectLst/>
              </a:defRPr>
            </a:pPr>
            <a:r>
              <a:rPr sz="3520" i="1">
                <a:solidFill>
                  <a:srgbClr val="FFFFFF"/>
                </a:solidFill>
                <a:effectLst>
                  <a:outerShdw blurRad="33528" dist="33528" dir="2700000" rotWithShape="0">
                    <a:srgbClr val="000000"/>
                  </a:outerShdw>
                </a:effectLst>
              </a:rPr>
              <a:t>4. Ein geteiltes Reich nach Alexander</a:t>
            </a:r>
          </a:p>
        </p:txBody>
      </p:sp>
      <p:sp>
        <p:nvSpPr>
          <p:cNvPr id="596" name="Shape 596"/>
          <p:cNvSpPr>
            <a:spLocks noGrp="1"/>
          </p:cNvSpPr>
          <p:nvPr>
            <p:ph type="body" idx="4294967295"/>
          </p:nvPr>
        </p:nvSpPr>
        <p:spPr>
          <a:xfrm>
            <a:off x="0" y="609391"/>
            <a:ext cx="9144000" cy="6518638"/>
          </a:xfrm>
          <a:prstGeom prst="rect">
            <a:avLst/>
          </a:prstGeom>
        </p:spPr>
        <p:txBody>
          <a:bodyPr>
            <a:normAutofit/>
          </a:bodyPr>
          <a:lstStyle/>
          <a:p>
            <a:pPr marL="0" lvl="0" indent="0" defTabSz="448055">
              <a:spcBef>
                <a:spcPts val="200"/>
              </a:spcBef>
              <a:buClrTx/>
              <a:buSzTx/>
              <a:buFont typeface="Arial"/>
              <a:buNone/>
              <a:defRPr sz="1800" b="0">
                <a:solidFill>
                  <a:srgbClr val="000000"/>
                </a:solidFill>
              </a:defRPr>
            </a:pPr>
            <a:r>
              <a:rPr sz="2352">
                <a:latin typeface="Calibri"/>
                <a:ea typeface="Calibri"/>
                <a:cs typeface="Calibri"/>
                <a:sym typeface="Calibri"/>
              </a:rPr>
              <a:t>2,41-43:</a:t>
            </a:r>
            <a:r>
              <a:rPr sz="2352">
                <a:solidFill>
                  <a:srgbClr val="E1A4F7"/>
                </a:solidFill>
                <a:latin typeface="Calibri"/>
                <a:ea typeface="Calibri"/>
                <a:cs typeface="Calibri"/>
                <a:sym typeface="Calibri"/>
              </a:rPr>
              <a:t> „Und dass du die Füße und die Zehen teils aus Töpferton und teils aus Eisen gesehen hast: es wird ein geteiltes Königreich sein; aber von der Festigkeit des Eisens wird in ihm sein, weil du Eisen mit lehmigem Ton vermischt gesehen hast. Und die Zehen der Füße, teils aus Eisen und teils aus Ton: großenteils wird das Königreich </a:t>
            </a:r>
            <a:r>
              <a:rPr sz="2352" u="sng">
                <a:solidFill>
                  <a:srgbClr val="E1A4F7"/>
                </a:solidFill>
                <a:latin typeface="Calibri"/>
                <a:ea typeface="Calibri"/>
                <a:cs typeface="Calibri"/>
                <a:sym typeface="Calibri"/>
              </a:rPr>
              <a:t>stark</a:t>
            </a:r>
            <a:r>
              <a:rPr sz="2352">
                <a:solidFill>
                  <a:srgbClr val="E1A4F7"/>
                </a:solidFill>
                <a:latin typeface="Calibri"/>
                <a:ea typeface="Calibri"/>
                <a:cs typeface="Calibri"/>
                <a:sym typeface="Calibri"/>
              </a:rPr>
              <a:t> sein, und teils wird es </a:t>
            </a:r>
            <a:r>
              <a:rPr sz="2352" u="sng">
                <a:solidFill>
                  <a:srgbClr val="E1A4F7"/>
                </a:solidFill>
                <a:latin typeface="Calibri"/>
                <a:ea typeface="Calibri"/>
                <a:cs typeface="Calibri"/>
                <a:sym typeface="Calibri"/>
              </a:rPr>
              <a:t>zerbrechlich</a:t>
            </a:r>
            <a:r>
              <a:rPr sz="2352">
                <a:solidFill>
                  <a:srgbClr val="E1A4F7"/>
                </a:solidFill>
                <a:latin typeface="Calibri"/>
                <a:ea typeface="Calibri"/>
                <a:cs typeface="Calibri"/>
                <a:sym typeface="Calibri"/>
              </a:rPr>
              <a:t> sein. Dass du das Eisen mit lehmigem Ton vermischt gesehen hast: </a:t>
            </a:r>
            <a:r>
              <a:rPr sz="2352" u="sng">
                <a:solidFill>
                  <a:srgbClr val="E1A4F7"/>
                </a:solidFill>
                <a:latin typeface="Calibri"/>
                <a:ea typeface="Calibri"/>
                <a:cs typeface="Calibri"/>
                <a:sym typeface="Calibri"/>
              </a:rPr>
              <a:t>sie werden sich durch Menschensamen mischen</a:t>
            </a:r>
            <a:r>
              <a:rPr sz="2352">
                <a:solidFill>
                  <a:srgbClr val="E1A4F7"/>
                </a:solidFill>
                <a:latin typeface="Calibri"/>
                <a:ea typeface="Calibri"/>
                <a:cs typeface="Calibri"/>
                <a:sym typeface="Calibri"/>
              </a:rPr>
              <a:t>, </a:t>
            </a:r>
            <a:r>
              <a:rPr sz="2352" u="sng">
                <a:solidFill>
                  <a:srgbClr val="E1A4F7"/>
                </a:solidFill>
                <a:latin typeface="Calibri"/>
                <a:ea typeface="Calibri"/>
                <a:cs typeface="Calibri"/>
                <a:sym typeface="Calibri"/>
              </a:rPr>
              <a:t>aber aneinander haften werden sie nicht,</a:t>
            </a:r>
            <a:r>
              <a:rPr sz="2352">
                <a:solidFill>
                  <a:srgbClr val="E1A4F7"/>
                </a:solidFill>
                <a:latin typeface="Calibri"/>
                <a:ea typeface="Calibri"/>
                <a:cs typeface="Calibri"/>
                <a:sym typeface="Calibri"/>
              </a:rPr>
              <a:t> gleichwie Eisen sich mit Ton nicht vermischt.</a:t>
            </a:r>
            <a:endParaRPr sz="2352">
              <a:latin typeface="Calibri"/>
              <a:ea typeface="Calibri"/>
              <a:cs typeface="Calibri"/>
              <a:sym typeface="Calibri"/>
            </a:endParaRPr>
          </a:p>
          <a:p>
            <a:pPr marL="0" lvl="0" indent="0" defTabSz="448055">
              <a:spcBef>
                <a:spcPts val="200"/>
              </a:spcBef>
              <a:buClrTx/>
              <a:buSzTx/>
              <a:buFont typeface="Arial"/>
              <a:buNone/>
              <a:defRPr sz="1800" b="0">
                <a:solidFill>
                  <a:srgbClr val="000000"/>
                </a:solidFill>
              </a:defRPr>
            </a:pPr>
            <a:endParaRPr sz="2156">
              <a:latin typeface="Calibri"/>
              <a:ea typeface="Calibri"/>
              <a:cs typeface="Calibri"/>
              <a:sym typeface="Calibri"/>
            </a:endParaRPr>
          </a:p>
          <a:p>
            <a:pPr marL="0" lvl="0" indent="0" defTabSz="224027">
              <a:lnSpc>
                <a:spcPct val="100000"/>
              </a:lnSpc>
              <a:spcBef>
                <a:spcPts val="0"/>
              </a:spcBef>
              <a:buClrTx/>
              <a:buSzTx/>
              <a:buFontTx/>
              <a:buNone/>
              <a:defRPr sz="1800" b="0">
                <a:solidFill>
                  <a:srgbClr val="000000"/>
                </a:solidFill>
              </a:defRPr>
            </a:pPr>
            <a:r>
              <a:rPr sz="2156">
                <a:solidFill>
                  <a:srgbClr val="FFFFFF"/>
                </a:solidFill>
              </a:rPr>
              <a:t>11,6: "Und nach Ende von Jahren werden sie (</a:t>
            </a:r>
            <a:r>
              <a:rPr sz="2156">
                <a:solidFill>
                  <a:srgbClr val="FFFB00"/>
                </a:solidFill>
              </a:rPr>
              <a:t>Ägypten mit Seleukus von Syrien</a:t>
            </a:r>
            <a:r>
              <a:rPr sz="2156">
                <a:solidFill>
                  <a:srgbClr val="FFFFFF"/>
                </a:solidFill>
              </a:rPr>
              <a:t>) eine Allianz schließen und die </a:t>
            </a:r>
            <a:r>
              <a:rPr sz="2156" u="sng">
                <a:solidFill>
                  <a:srgbClr val="FFFFFF"/>
                </a:solidFill>
              </a:rPr>
              <a:t>Tochter</a:t>
            </a:r>
            <a:r>
              <a:rPr sz="2156">
                <a:solidFill>
                  <a:srgbClr val="FFFFFF"/>
                </a:solidFill>
              </a:rPr>
              <a:t> des Königs des Südens (</a:t>
            </a:r>
            <a:r>
              <a:rPr sz="2156">
                <a:solidFill>
                  <a:srgbClr val="FFFB00"/>
                </a:solidFill>
              </a:rPr>
              <a:t>Bernice</a:t>
            </a:r>
            <a:r>
              <a:rPr sz="2156">
                <a:solidFill>
                  <a:srgbClr val="FFFFFF"/>
                </a:solidFill>
              </a:rPr>
              <a:t>) wird kommen zu dem König des Nordens, um eine Ausgleichung zu machen, aber sie wird die Macht nicht behalten, und er wird</a:t>
            </a:r>
            <a:r>
              <a:rPr sz="2156" u="sng">
                <a:solidFill>
                  <a:srgbClr val="FFFFFF"/>
                </a:solidFill>
              </a:rPr>
              <a:t> nicht bestehen</a:t>
            </a:r>
            <a:r>
              <a:rPr sz="2156">
                <a:solidFill>
                  <a:srgbClr val="FFFFFF"/>
                </a:solidFill>
              </a:rPr>
              <a:t> noch seine Macht; und sie wird dahingegeben werden samt ihrem Gefolge und ihrem Vater und dem, der sie gestützt hat … 17 Und richten wird er (</a:t>
            </a:r>
            <a:r>
              <a:rPr sz="2156">
                <a:solidFill>
                  <a:srgbClr val="FFFB00"/>
                </a:solidFill>
              </a:rPr>
              <a:t>der König des Nordens</a:t>
            </a:r>
            <a:r>
              <a:rPr sz="2156">
                <a:solidFill>
                  <a:srgbClr val="FFFFFF"/>
                </a:solidFill>
              </a:rPr>
              <a:t>) sein Angesicht darauf, zu kommen mit der Heeresmacht seines ganzen Reichs, und Schlichtung wird er mit ihm (</a:t>
            </a:r>
            <a:r>
              <a:rPr sz="2156">
                <a:solidFill>
                  <a:srgbClr val="FFFB00"/>
                </a:solidFill>
              </a:rPr>
              <a:t>dem König des Südens</a:t>
            </a:r>
            <a:r>
              <a:rPr sz="2156">
                <a:solidFill>
                  <a:srgbClr val="FFFFFF"/>
                </a:solidFill>
              </a:rPr>
              <a:t>) zuwege bringen und die </a:t>
            </a:r>
            <a:r>
              <a:rPr sz="2156" u="sng">
                <a:solidFill>
                  <a:srgbClr val="FFFFFF"/>
                </a:solidFill>
              </a:rPr>
              <a:t>Tochter</a:t>
            </a:r>
            <a:r>
              <a:rPr sz="2156">
                <a:solidFill>
                  <a:srgbClr val="FFFFFF"/>
                </a:solidFill>
              </a:rPr>
              <a:t> der (königlichen) Frauen (Mutter u. Großmutter) wird er ihm geben (</a:t>
            </a:r>
            <a:r>
              <a:rPr sz="2156">
                <a:solidFill>
                  <a:srgbClr val="FFFB00"/>
                </a:solidFill>
              </a:rPr>
              <a:t>Kleopatra</a:t>
            </a:r>
            <a:r>
              <a:rPr sz="2156">
                <a:solidFill>
                  <a:srgbClr val="FFFFFF"/>
                </a:solidFill>
              </a:rPr>
              <a:t>), [aber nur] um es (</a:t>
            </a:r>
            <a:r>
              <a:rPr sz="2156">
                <a:solidFill>
                  <a:srgbClr val="FFFB00"/>
                </a:solidFill>
              </a:rPr>
              <a:t>Ägypten</a:t>
            </a:r>
            <a:r>
              <a:rPr sz="2156">
                <a:solidFill>
                  <a:srgbClr val="FFFFFF"/>
                </a:solidFill>
              </a:rPr>
              <a:t>) ins Verderben zu stürzen; a</a:t>
            </a:r>
            <a:r>
              <a:rPr sz="2156" u="sng">
                <a:solidFill>
                  <a:srgbClr val="FFFFFF"/>
                </a:solidFill>
              </a:rPr>
              <a:t>ber das wird keinen Bestand haben, und es wird ihm nicht gelingen</a:t>
            </a:r>
            <a:r>
              <a:rPr sz="2156">
                <a:solidFill>
                  <a:srgbClr val="FFFFFF"/>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5"/>
                                        </p:tgtEl>
                                        <p:attrNameLst>
                                          <p:attrName>style.visibility</p:attrName>
                                        </p:attrNameLst>
                                      </p:cBhvr>
                                      <p:to>
                                        <p:strVal val="visible"/>
                                      </p:to>
                                    </p:set>
                                    <p:anim calcmode="lin" valueType="num">
                                      <p:cBhvr>
                                        <p:cTn id="7" dur="1000" fill="hold"/>
                                        <p:tgtEl>
                                          <p:spTgt spid="595"/>
                                        </p:tgtEl>
                                        <p:attrNameLst>
                                          <p:attrName>ppt_x</p:attrName>
                                        </p:attrNameLst>
                                      </p:cBhvr>
                                      <p:tavLst>
                                        <p:tav tm="0">
                                          <p:val>
                                            <p:strVal val="0-#ppt_w/2"/>
                                          </p:val>
                                        </p:tav>
                                        <p:tav tm="100000">
                                          <p:val>
                                            <p:strVal val="#ppt_x"/>
                                          </p:val>
                                        </p:tav>
                                      </p:tavLst>
                                    </p:anim>
                                    <p:anim calcmode="lin" valueType="num">
                                      <p:cBhvr>
                                        <p:cTn id="8" dur="1000" fill="hold"/>
                                        <p:tgtEl>
                                          <p:spTgt spid="5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iterate>
                                    <p:tmAbs val="0"/>
                                  </p:iterate>
                                  <p:childTnLst>
                                    <p:set>
                                      <p:cBhvr>
                                        <p:cTn id="12" fill="hold"/>
                                        <p:tgtEl>
                                          <p:spTgt spid="596">
                                            <p:bg/>
                                          </p:spTgt>
                                        </p:tgtEl>
                                        <p:attrNameLst>
                                          <p:attrName>style.visibility</p:attrName>
                                        </p:attrNameLst>
                                      </p:cBhvr>
                                      <p:to>
                                        <p:strVal val="visible"/>
                                      </p:to>
                                    </p:set>
                                    <p:animEffect transition="in" filter="fade">
                                      <p:cBhvr>
                                        <p:cTn id="13" dur="500"/>
                                        <p:tgtEl>
                                          <p:spTgt spid="596">
                                            <p:bg/>
                                          </p:spTgt>
                                        </p:tgtEl>
                                      </p:cBhvr>
                                    </p:animEffect>
                                  </p:childTnLst>
                                </p:cTn>
                              </p:par>
                              <p:par>
                                <p:cTn id="14" presetID="10" presetClass="entr" presetSubtype="0" fill="hold" grpId="2">
                                  <p:stCondLst>
                                    <p:cond delay="0"/>
                                  </p:stCondLst>
                                  <p:iterate>
                                    <p:tmAbs val="0"/>
                                  </p:iterate>
                                  <p:childTnLst>
                                    <p:set>
                                      <p:cBhvr>
                                        <p:cTn id="15" fill="hold"/>
                                        <p:tgtEl>
                                          <p:spTgt spid="596">
                                            <p:txEl>
                                              <p:pRg st="0" end="0"/>
                                            </p:txEl>
                                          </p:spTgt>
                                        </p:tgtEl>
                                        <p:attrNameLst>
                                          <p:attrName>style.visibility</p:attrName>
                                        </p:attrNameLst>
                                      </p:cBhvr>
                                      <p:to>
                                        <p:strVal val="visible"/>
                                      </p:to>
                                    </p:set>
                                    <p:animEffect transition="in" filter="fade">
                                      <p:cBhvr>
                                        <p:cTn id="16" dur="500"/>
                                        <p:tgtEl>
                                          <p:spTgt spid="59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iterate>
                                    <p:tmAbs val="0"/>
                                  </p:iterate>
                                  <p:childTnLst>
                                    <p:set>
                                      <p:cBhvr>
                                        <p:cTn id="20" fill="hold"/>
                                        <p:tgtEl>
                                          <p:spTgt spid="596">
                                            <p:txEl>
                                              <p:pRg st="1" end="1"/>
                                            </p:txEl>
                                          </p:spTgt>
                                        </p:tgtEl>
                                        <p:attrNameLst>
                                          <p:attrName>style.visibility</p:attrName>
                                        </p:attrNameLst>
                                      </p:cBhvr>
                                      <p:to>
                                        <p:strVal val="visible"/>
                                      </p:to>
                                    </p:set>
                                    <p:animEffect transition="in" filter="fade">
                                      <p:cBhvr>
                                        <p:cTn id="21" dur="500"/>
                                        <p:tgtEl>
                                          <p:spTgt spid="59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2" nodeType="clickEffect">
                                  <p:stCondLst>
                                    <p:cond delay="0"/>
                                  </p:stCondLst>
                                  <p:iterate>
                                    <p:tmAbs val="0"/>
                                  </p:iterate>
                                  <p:childTnLst>
                                    <p:set>
                                      <p:cBhvr>
                                        <p:cTn id="25" fill="hold"/>
                                        <p:tgtEl>
                                          <p:spTgt spid="596">
                                            <p:txEl>
                                              <p:pRg st="2" end="2"/>
                                            </p:txEl>
                                          </p:spTgt>
                                        </p:tgtEl>
                                        <p:attrNameLst>
                                          <p:attrName>style.visibility</p:attrName>
                                        </p:attrNameLst>
                                      </p:cBhvr>
                                      <p:to>
                                        <p:strVal val="visible"/>
                                      </p:to>
                                    </p:set>
                                    <p:animEffect transition="in" filter="fade">
                                      <p:cBhvr>
                                        <p:cTn id="26" dur="500"/>
                                        <p:tgtEl>
                                          <p:spTgt spid="59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iterate>
                                    <p:tmAbs val="0"/>
                                  </p:iterate>
                                  <p:childTnLst>
                                    <p:set>
                                      <p:cBhvr>
                                        <p:cTn id="30" fill="hold"/>
                                        <p:tgtEl>
                                          <p:spTgt spid="596">
                                            <p:txEl>
                                              <p:pRg st="3" end="3"/>
                                            </p:txEl>
                                          </p:spTgt>
                                        </p:tgtEl>
                                        <p:attrNameLst>
                                          <p:attrName>style.visibility</p:attrName>
                                        </p:attrNameLst>
                                      </p:cBhvr>
                                      <p:to>
                                        <p:strVal val="visible"/>
                                      </p:to>
                                    </p:set>
                                    <p:animEffect transition="in" filter="fade">
                                      <p:cBhvr>
                                        <p:cTn id="31" dur="500"/>
                                        <p:tgtEl>
                                          <p:spTgt spid="5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1" animBg="1" advAuto="0"/>
      <p:bldP spid="596" grpId="2" build="p"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Shape 1244"/>
          <p:cNvSpPr>
            <a:spLocks noGrp="1"/>
          </p:cNvSpPr>
          <p:nvPr>
            <p:ph type="title"/>
          </p:nvPr>
        </p:nvSpPr>
        <p:spPr>
          <a:xfrm>
            <a:off x="457200" y="274638"/>
            <a:ext cx="8229600" cy="1143001"/>
          </a:xfrm>
          <a:prstGeom prst="rect">
            <a:avLst/>
          </a:prstGeom>
        </p:spPr>
        <p:txBody>
          <a:bodyPr/>
          <a:lstStyle>
            <a:lvl1pPr>
              <a:defRPr sz="3200" b="1"/>
            </a:lvl1pPr>
          </a:lstStyle>
          <a:p>
            <a:pPr lvl="0">
              <a:defRPr sz="1800" b="0"/>
            </a:pPr>
            <a:r>
              <a:rPr sz="3200" b="1"/>
              <a:t>Die 3 Reihen (Siegel, Posaunen, Schalen)</a:t>
            </a:r>
          </a:p>
        </p:txBody>
      </p:sp>
      <p:sp>
        <p:nvSpPr>
          <p:cNvPr id="1245" name="Shape 1245"/>
          <p:cNvSpPr>
            <a:spLocks noGrp="1"/>
          </p:cNvSpPr>
          <p:nvPr>
            <p:ph type="body" idx="1"/>
          </p:nvPr>
        </p:nvSpPr>
        <p:spPr>
          <a:xfrm>
            <a:off x="457200" y="1600200"/>
            <a:ext cx="8229600" cy="4525963"/>
          </a:xfrm>
          <a:prstGeom prst="rect">
            <a:avLst/>
          </a:prstGeom>
        </p:spPr>
        <p:txBody>
          <a:bodyPr/>
          <a:lstStyle/>
          <a:p>
            <a:pPr marL="0" lvl="0" indent="0">
              <a:lnSpc>
                <a:spcPct val="90000"/>
              </a:lnSpc>
              <a:spcBef>
                <a:spcPts val="600"/>
              </a:spcBef>
              <a:buSzTx/>
              <a:buNone/>
              <a:defRPr sz="1800"/>
            </a:pPr>
            <a:r>
              <a:rPr sz="2900"/>
              <a:t>Sturmzeichen nach dem 7. Siegel: 8,5 </a:t>
            </a:r>
            <a:r>
              <a:rPr sz="2900">
                <a:solidFill>
                  <a:srgbClr val="0000FF"/>
                </a:solidFill>
              </a:rPr>
              <a:t>Stimmen, Donner, Blitze, Beben. </a:t>
            </a:r>
          </a:p>
          <a:p>
            <a:pPr marL="0" lvl="0" indent="0">
              <a:lnSpc>
                <a:spcPct val="90000"/>
              </a:lnSpc>
              <a:spcBef>
                <a:spcPts val="600"/>
              </a:spcBef>
              <a:buSzTx/>
              <a:buNone/>
              <a:defRPr sz="1800"/>
            </a:pPr>
            <a:r>
              <a:rPr sz="2900"/>
              <a:t>nach der 7. Posaune:  11,19 </a:t>
            </a:r>
            <a:r>
              <a:rPr sz="2900">
                <a:solidFill>
                  <a:srgbClr val="0000FF"/>
                </a:solidFill>
              </a:rPr>
              <a:t>Blitze, Stimmen, Donner, Beben und großer Hagel</a:t>
            </a:r>
            <a:r>
              <a:rPr sz="2900"/>
              <a:t>. </a:t>
            </a:r>
          </a:p>
          <a:p>
            <a:pPr marL="0" lvl="0" indent="0">
              <a:lnSpc>
                <a:spcPct val="90000"/>
              </a:lnSpc>
              <a:spcBef>
                <a:spcPts val="600"/>
              </a:spcBef>
              <a:buSzTx/>
              <a:buNone/>
              <a:defRPr sz="1800"/>
            </a:pPr>
            <a:r>
              <a:rPr sz="2900"/>
              <a:t>nach der 7. Schale: 16,18 </a:t>
            </a:r>
            <a:r>
              <a:rPr sz="2900">
                <a:solidFill>
                  <a:srgbClr val="0000FF"/>
                </a:solidFill>
              </a:rPr>
              <a:t>Stimmen, Donner, Blitze, unerhört großes Beben; sehr große Hagelbrocken</a:t>
            </a:r>
          </a:p>
          <a:p>
            <a:pPr marL="0" lvl="0" indent="0">
              <a:lnSpc>
                <a:spcPct val="90000"/>
              </a:lnSpc>
              <a:spcBef>
                <a:spcPts val="600"/>
              </a:spcBef>
              <a:buSzTx/>
              <a:buNone/>
              <a:defRPr sz="1800"/>
            </a:pPr>
            <a:r>
              <a:rPr sz="2900"/>
              <a:t>In K. 4+5 (Einleitung) wird geklärt, auf was die Öffnung des versiegelten Buches durch das Lamm zielt: Gericht (4,5): </a:t>
            </a:r>
            <a:r>
              <a:rPr sz="2900">
                <a:solidFill>
                  <a:srgbClr val="0000FF"/>
                </a:solidFill>
              </a:rPr>
              <a:t>Blitze, Donner, Stimmen </a:t>
            </a:r>
            <a:r>
              <a:rPr sz="2900"/>
              <a:t>– vom Thron her.</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Shape 1247"/>
          <p:cNvSpPr>
            <a:spLocks noGrp="1"/>
          </p:cNvSpPr>
          <p:nvPr>
            <p:ph type="title"/>
          </p:nvPr>
        </p:nvSpPr>
        <p:spPr>
          <a:xfrm>
            <a:off x="457200" y="274638"/>
            <a:ext cx="8229600" cy="1143001"/>
          </a:xfrm>
          <a:prstGeom prst="rect">
            <a:avLst/>
          </a:prstGeom>
        </p:spPr>
        <p:txBody>
          <a:bodyPr/>
          <a:lstStyle>
            <a:lvl1pPr>
              <a:defRPr sz="3600"/>
            </a:lvl1pPr>
          </a:lstStyle>
          <a:p>
            <a:pPr lvl="0">
              <a:defRPr sz="1800"/>
            </a:pPr>
            <a:r>
              <a:rPr sz="3600"/>
              <a:t>Die Hauptfeinde Gottes in Off</a:t>
            </a:r>
          </a:p>
        </p:txBody>
      </p:sp>
      <p:sp>
        <p:nvSpPr>
          <p:cNvPr id="1248" name="Shape 1248"/>
          <p:cNvSpPr>
            <a:spLocks noGrp="1"/>
          </p:cNvSpPr>
          <p:nvPr>
            <p:ph type="body" idx="1"/>
          </p:nvPr>
        </p:nvSpPr>
        <p:spPr>
          <a:xfrm>
            <a:off x="457200" y="1600200"/>
            <a:ext cx="8229600" cy="4525963"/>
          </a:xfrm>
          <a:prstGeom prst="rect">
            <a:avLst/>
          </a:prstGeom>
        </p:spPr>
        <p:txBody>
          <a:bodyPr/>
          <a:lstStyle/>
          <a:p>
            <a:pPr lvl="0">
              <a:defRPr sz="1800"/>
            </a:pPr>
            <a:r>
              <a:rPr sz="3200"/>
              <a:t>Drache K. 12</a:t>
            </a:r>
          </a:p>
          <a:p>
            <a:pPr lvl="0">
              <a:defRPr sz="1800"/>
            </a:pPr>
            <a:r>
              <a:rPr sz="3200"/>
              <a:t>   Tier/Falschprophet K. 13</a:t>
            </a:r>
          </a:p>
          <a:p>
            <a:pPr lvl="0">
              <a:defRPr sz="1800"/>
            </a:pPr>
            <a:r>
              <a:rPr sz="3200"/>
              <a:t>     Babylon 14,8</a:t>
            </a:r>
          </a:p>
          <a:p>
            <a:pPr marL="0" lvl="0" indent="0">
              <a:buSzTx/>
              <a:buNone/>
              <a:defRPr sz="1800"/>
            </a:pPr>
            <a:endParaRPr sz="3200"/>
          </a:p>
          <a:p>
            <a:pPr lvl="0">
              <a:defRPr sz="1800"/>
            </a:pPr>
            <a:r>
              <a:rPr sz="3200"/>
              <a:t>       </a:t>
            </a:r>
          </a:p>
          <a:p>
            <a:pPr lvl="0">
              <a:defRPr sz="1800"/>
            </a:pPr>
            <a:r>
              <a:rPr sz="3200"/>
              <a:t>    </a:t>
            </a:r>
          </a:p>
          <a:p>
            <a:pPr lvl="0">
              <a:defRPr sz="1800"/>
            </a:pPr>
            <a:r>
              <a:rPr sz="3200"/>
              <a:t>   </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p:cNvSpPr>
          <p:nvPr>
            <p:ph type="body" idx="1"/>
          </p:nvPr>
        </p:nvSpPr>
        <p:spPr>
          <a:xfrm>
            <a:off x="457200" y="1600200"/>
            <a:ext cx="8229600" cy="4525963"/>
          </a:xfrm>
          <a:prstGeom prst="rect">
            <a:avLst/>
          </a:prstGeom>
        </p:spPr>
        <p:txBody>
          <a:bodyPr/>
          <a:lstStyle/>
          <a:p>
            <a:pPr lvl="0">
              <a:defRPr sz="1800"/>
            </a:pPr>
            <a:r>
              <a:rPr sz="3200"/>
              <a:t>Drache K. 12</a:t>
            </a:r>
          </a:p>
          <a:p>
            <a:pPr lvl="0">
              <a:defRPr sz="1800"/>
            </a:pPr>
            <a:r>
              <a:rPr sz="3200"/>
              <a:t>   Tier/Falschprophet K. 13</a:t>
            </a:r>
          </a:p>
          <a:p>
            <a:pPr lvl="0">
              <a:defRPr sz="1800"/>
            </a:pPr>
            <a:r>
              <a:rPr sz="3200"/>
              <a:t>     Babylon 14,8</a:t>
            </a:r>
          </a:p>
          <a:p>
            <a:pPr marL="0" lvl="0" indent="0">
              <a:buSzTx/>
              <a:buNone/>
              <a:defRPr sz="1800"/>
            </a:pPr>
            <a:r>
              <a:rPr sz="3200"/>
              <a:t> </a:t>
            </a:r>
          </a:p>
          <a:p>
            <a:pPr lvl="0">
              <a:defRPr sz="1800"/>
            </a:pPr>
            <a:r>
              <a:rPr sz="3200"/>
              <a:t>     Babylon K. 17+18 (16,19) </a:t>
            </a:r>
          </a:p>
          <a:p>
            <a:pPr lvl="0">
              <a:defRPr sz="1800"/>
            </a:pPr>
            <a:r>
              <a:rPr sz="3200"/>
              <a:t>   Tier/Falschprophet K. 19,20</a:t>
            </a:r>
          </a:p>
          <a:p>
            <a:pPr lvl="0">
              <a:defRPr sz="1800"/>
            </a:pPr>
            <a:r>
              <a:rPr sz="3200"/>
              <a:t>  Drache K. 20,10</a:t>
            </a:r>
          </a:p>
        </p:txBody>
      </p:sp>
      <p:sp>
        <p:nvSpPr>
          <p:cNvPr id="1251" name="Shape 1251"/>
          <p:cNvSpPr>
            <a:spLocks noGrp="1"/>
          </p:cNvSpPr>
          <p:nvPr>
            <p:ph type="title"/>
          </p:nvPr>
        </p:nvSpPr>
        <p:spPr>
          <a:xfrm>
            <a:off x="457200" y="274638"/>
            <a:ext cx="8229600" cy="1143001"/>
          </a:xfrm>
          <a:prstGeom prst="rect">
            <a:avLst/>
          </a:prstGeom>
        </p:spPr>
        <p:txBody>
          <a:bodyPr/>
          <a:lstStyle>
            <a:lvl1pPr>
              <a:defRPr sz="3600"/>
            </a:lvl1pPr>
          </a:lstStyle>
          <a:p>
            <a:pPr lvl="0">
              <a:defRPr sz="1800"/>
            </a:pPr>
            <a:r>
              <a:rPr sz="3600"/>
              <a:t>Die Hauptfeinde Gottes in Off</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hape 1253"/>
          <p:cNvSpPr>
            <a:spLocks noGrp="1"/>
          </p:cNvSpPr>
          <p:nvPr>
            <p:ph type="title"/>
          </p:nvPr>
        </p:nvSpPr>
        <p:spPr>
          <a:xfrm>
            <a:off x="457200" y="274638"/>
            <a:ext cx="8229600" cy="1143001"/>
          </a:xfrm>
          <a:prstGeom prst="rect">
            <a:avLst/>
          </a:prstGeom>
        </p:spPr>
        <p:txBody>
          <a:bodyPr/>
          <a:lstStyle/>
          <a:p>
            <a:pPr lvl="0">
              <a:defRPr sz="1800"/>
            </a:pPr>
            <a:r>
              <a:rPr sz="4400"/>
              <a:t>Grobgliederung</a:t>
            </a:r>
          </a:p>
        </p:txBody>
      </p:sp>
      <p:sp>
        <p:nvSpPr>
          <p:cNvPr id="1254" name="Shape 1254"/>
          <p:cNvSpPr>
            <a:spLocks noGrp="1"/>
          </p:cNvSpPr>
          <p:nvPr>
            <p:ph type="body" idx="1"/>
          </p:nvPr>
        </p:nvSpPr>
        <p:spPr>
          <a:xfrm>
            <a:off x="0" y="1600200"/>
            <a:ext cx="8686800" cy="4525963"/>
          </a:xfrm>
          <a:prstGeom prst="rect">
            <a:avLst/>
          </a:prstGeom>
        </p:spPr>
        <p:txBody>
          <a:bodyPr/>
          <a:lstStyle/>
          <a:p>
            <a:pPr lvl="0">
              <a:buClr>
                <a:srgbClr val="0000FF"/>
              </a:buClr>
              <a:defRPr sz="1800"/>
            </a:pPr>
            <a:r>
              <a:rPr sz="3200">
                <a:solidFill>
                  <a:srgbClr val="0000FF"/>
                </a:solidFill>
              </a:rPr>
              <a:t>Eine erste Vision</a:t>
            </a:r>
            <a:r>
              <a:rPr sz="3200"/>
              <a:t>, eingeführt durch eine Schau vom erhöhten Christus: </a:t>
            </a:r>
          </a:p>
          <a:p>
            <a:pPr lvl="0">
              <a:buClr>
                <a:srgbClr val="0000FF"/>
              </a:buClr>
              <a:defRPr sz="1800"/>
            </a:pPr>
            <a:r>
              <a:rPr sz="3200"/>
              <a:t>→ </a:t>
            </a:r>
            <a:r>
              <a:rPr sz="3200" b="1">
                <a:solidFill>
                  <a:srgbClr val="FF0000"/>
                </a:solidFill>
              </a:rPr>
              <a:t>7 Botschaften</a:t>
            </a:r>
            <a:r>
              <a:rPr sz="3200"/>
              <a:t>: </a:t>
            </a:r>
            <a:r>
              <a:rPr sz="3200" b="1"/>
              <a:t>(K. 2 und 3)</a:t>
            </a:r>
          </a:p>
          <a:p>
            <a:pPr lvl="0">
              <a:buClr>
                <a:srgbClr val="0000FF"/>
              </a:buClr>
              <a:defRPr sz="1800"/>
            </a:pPr>
            <a:r>
              <a:rPr sz="3200">
                <a:solidFill>
                  <a:srgbClr val="0000FF"/>
                </a:solidFill>
              </a:rPr>
              <a:t>Die Hauptvision</a:t>
            </a:r>
            <a:r>
              <a:rPr sz="3200"/>
              <a:t>, eingeführt durch eine Schau vom Thron und Thronsaal </a:t>
            </a:r>
          </a:p>
          <a:p>
            <a:pPr lvl="0">
              <a:buClr>
                <a:srgbClr val="0000FF"/>
              </a:buClr>
              <a:defRPr sz="1800"/>
            </a:pPr>
            <a:r>
              <a:rPr sz="3200"/>
              <a:t>→ </a:t>
            </a:r>
            <a:r>
              <a:rPr sz="3200" b="1">
                <a:solidFill>
                  <a:srgbClr val="FF0000"/>
                </a:solidFill>
              </a:rPr>
              <a:t>3x7 Gerichtsszenen </a:t>
            </a:r>
            <a:r>
              <a:rPr sz="3200" b="1"/>
              <a:t>(K. 4 - 16) </a:t>
            </a:r>
            <a:endParaRPr sz="3500" b="1"/>
          </a:p>
          <a:p>
            <a:pPr marL="763360" lvl="1" indent="-306160">
              <a:spcBef>
                <a:spcPts val="500"/>
              </a:spcBef>
              <a:buClr>
                <a:srgbClr val="FF0000"/>
              </a:buClr>
              <a:defRPr sz="1800"/>
            </a:pPr>
            <a:r>
              <a:rPr sz="3000" b="1">
                <a:solidFill>
                  <a:srgbClr val="FF0000"/>
                </a:solidFill>
              </a:rPr>
              <a:t>Anhänge </a:t>
            </a:r>
            <a:r>
              <a:rPr sz="3000" b="1"/>
              <a:t>(K. 17 - 22): 2 Frauen </a:t>
            </a:r>
            <a:r>
              <a:rPr sz="3000"/>
              <a:t>- und wie sie zum </a:t>
            </a:r>
            <a:r>
              <a:rPr sz="3000" b="1"/>
              <a:t>Menschensohn</a:t>
            </a:r>
            <a:r>
              <a:rPr sz="3000"/>
              <a:t> stehen: eine </a:t>
            </a:r>
            <a:r>
              <a:rPr sz="3000" b="1"/>
              <a:t>Hure</a:t>
            </a:r>
            <a:r>
              <a:rPr sz="3000"/>
              <a:t> und eine </a:t>
            </a:r>
            <a:r>
              <a:rPr sz="3000" b="1"/>
              <a:t>Braut</a:t>
            </a:r>
            <a:r>
              <a:rPr sz="3000"/>
              <a:t>. </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Shape 1256"/>
          <p:cNvSpPr>
            <a:spLocks noGrp="1"/>
          </p:cNvSpPr>
          <p:nvPr>
            <p:ph type="body" idx="1"/>
          </p:nvPr>
        </p:nvSpPr>
        <p:spPr>
          <a:xfrm>
            <a:off x="0" y="0"/>
            <a:ext cx="9144000" cy="6858000"/>
          </a:xfrm>
          <a:prstGeom prst="rect">
            <a:avLst/>
          </a:prstGeom>
        </p:spPr>
        <p:txBody>
          <a:bodyPr/>
          <a:lstStyle/>
          <a:p>
            <a:pPr marL="0" lvl="0" indent="0">
              <a:spcBef>
                <a:spcPts val="500"/>
              </a:spcBef>
              <a:buSzTx/>
              <a:buNone/>
              <a:defRPr sz="1800"/>
            </a:pPr>
            <a:r>
              <a:rPr sz="2700"/>
              <a:t>2 Einleitungsformeln am Ende des Briefes (= Höhepunkt): </a:t>
            </a:r>
          </a:p>
          <a:p>
            <a:pPr marL="342900" lvl="0" indent="-342900">
              <a:spcBef>
                <a:spcPts val="500"/>
              </a:spcBef>
              <a:buClr>
                <a:srgbClr val="0000FF"/>
              </a:buClr>
              <a:defRPr sz="1800"/>
            </a:pPr>
            <a:r>
              <a:rPr sz="2700" b="1"/>
              <a:t>Anfang der Vision: 17,1-3:</a:t>
            </a:r>
            <a:r>
              <a:rPr sz="2700" b="1">
                <a:solidFill>
                  <a:srgbClr val="0000FF"/>
                </a:solidFill>
              </a:rPr>
              <a:t> „</a:t>
            </a:r>
            <a:r>
              <a:rPr sz="2700">
                <a:solidFill>
                  <a:srgbClr val="0000FF"/>
                </a:solidFill>
              </a:rPr>
              <a:t>Und es kam </a:t>
            </a:r>
            <a:r>
              <a:rPr sz="2700" b="1">
                <a:solidFill>
                  <a:srgbClr val="0000FF"/>
                </a:solidFill>
              </a:rPr>
              <a:t>einer der sieben [himmlischen] Boten, die die sieben Schalen hatten,</a:t>
            </a:r>
            <a:r>
              <a:rPr sz="2700">
                <a:solidFill>
                  <a:srgbClr val="0000FF"/>
                </a:solidFill>
              </a:rPr>
              <a:t> und er sprach mit mir. </a:t>
            </a:r>
            <a:r>
              <a:rPr sz="2700" b="1">
                <a:solidFill>
                  <a:srgbClr val="0000FF"/>
                </a:solidFill>
              </a:rPr>
              <a:t>Komm! sagte er zu mir: Ich werde dir das Gericht über die große </a:t>
            </a:r>
            <a:r>
              <a:rPr sz="2700" b="1">
                <a:solidFill>
                  <a:srgbClr val="FF2600"/>
                </a:solidFill>
              </a:rPr>
              <a:t>Hure</a:t>
            </a:r>
            <a:r>
              <a:rPr sz="2700" b="1">
                <a:solidFill>
                  <a:srgbClr val="0000FF"/>
                </a:solidFill>
              </a:rPr>
              <a:t> zeigen</a:t>
            </a:r>
            <a:r>
              <a:rPr sz="2700">
                <a:solidFill>
                  <a:srgbClr val="0000FF"/>
                </a:solidFill>
              </a:rPr>
              <a:t>, die an den vielen Wassern sitzt,  </a:t>
            </a:r>
            <a:r>
              <a:rPr sz="2700" baseline="30444">
                <a:solidFill>
                  <a:srgbClr val="0000FF"/>
                </a:solidFill>
              </a:rPr>
              <a:t>2</a:t>
            </a:r>
            <a:r>
              <a:rPr sz="2700">
                <a:solidFill>
                  <a:srgbClr val="0000FF"/>
                </a:solidFill>
              </a:rPr>
              <a:t> mit der die Könige der Erde Hurerei trieben, und es wurden trunken von dem Wein ihrer Hurerei die, die auf der Erde wohnen.  </a:t>
            </a:r>
            <a:r>
              <a:rPr sz="2700" baseline="30444">
                <a:solidFill>
                  <a:srgbClr val="0000FF"/>
                </a:solidFill>
              </a:rPr>
              <a:t>3</a:t>
            </a:r>
            <a:r>
              <a:rPr sz="2700">
                <a:solidFill>
                  <a:srgbClr val="0000FF"/>
                </a:solidFill>
              </a:rPr>
              <a:t> </a:t>
            </a:r>
            <a:r>
              <a:rPr sz="2700" b="1">
                <a:solidFill>
                  <a:srgbClr val="0000FF"/>
                </a:solidFill>
              </a:rPr>
              <a:t>Und er trug mich im Geist fort in eine Wüste. </a:t>
            </a:r>
            <a:r>
              <a:rPr sz="2700">
                <a:solidFill>
                  <a:srgbClr val="0000FF"/>
                </a:solidFill>
              </a:rPr>
              <a:t>Und ich sah eine </a:t>
            </a:r>
            <a:r>
              <a:rPr sz="2700" b="1">
                <a:solidFill>
                  <a:srgbClr val="FF2600"/>
                </a:solidFill>
              </a:rPr>
              <a:t>Frau</a:t>
            </a:r>
            <a:r>
              <a:rPr sz="2700">
                <a:solidFill>
                  <a:srgbClr val="0000FF"/>
                </a:solidFill>
              </a:rPr>
              <a:t>, …“</a:t>
            </a:r>
            <a:endParaRPr sz="2700"/>
          </a:p>
          <a:p>
            <a:pPr marL="342900" lvl="0" indent="-342900">
              <a:spcBef>
                <a:spcPts val="500"/>
              </a:spcBef>
              <a:buClr>
                <a:srgbClr val="0000FF"/>
              </a:buClr>
              <a:defRPr sz="1800"/>
            </a:pPr>
            <a:r>
              <a:rPr sz="2700" b="1"/>
              <a:t>Anfang der Vision: 21,9-10: </a:t>
            </a:r>
            <a:r>
              <a:rPr sz="2700">
                <a:solidFill>
                  <a:srgbClr val="0000FF"/>
                </a:solidFill>
              </a:rPr>
              <a:t>„Und es kam zu mir </a:t>
            </a:r>
            <a:r>
              <a:rPr sz="2700" b="1">
                <a:solidFill>
                  <a:srgbClr val="0000FF"/>
                </a:solidFill>
              </a:rPr>
              <a:t>einer der sieben [himmlischen] Boten, die die sieben Schalen hatten</a:t>
            </a:r>
            <a:r>
              <a:rPr sz="2700">
                <a:solidFill>
                  <a:srgbClr val="0000FF"/>
                </a:solidFill>
              </a:rPr>
              <a:t> voll der sieben letzten Plagen, und er sprach mit mir: </a:t>
            </a:r>
            <a:r>
              <a:rPr sz="2700" b="1">
                <a:solidFill>
                  <a:srgbClr val="0000FF"/>
                </a:solidFill>
              </a:rPr>
              <a:t>Komm! sagte er: Ich werde dir die </a:t>
            </a:r>
            <a:r>
              <a:rPr sz="2700" b="1">
                <a:solidFill>
                  <a:srgbClr val="FF2600"/>
                </a:solidFill>
              </a:rPr>
              <a:t>Braut</a:t>
            </a:r>
            <a:r>
              <a:rPr sz="2700" b="1">
                <a:solidFill>
                  <a:srgbClr val="0000FF"/>
                </a:solidFill>
              </a:rPr>
              <a:t> zeigen</a:t>
            </a:r>
            <a:r>
              <a:rPr sz="2700">
                <a:solidFill>
                  <a:srgbClr val="0000FF"/>
                </a:solidFill>
              </a:rPr>
              <a:t>, die </a:t>
            </a:r>
            <a:r>
              <a:rPr sz="2700" b="1">
                <a:solidFill>
                  <a:srgbClr val="FF2600"/>
                </a:solidFill>
              </a:rPr>
              <a:t>Frau</a:t>
            </a:r>
            <a:r>
              <a:rPr sz="2700">
                <a:solidFill>
                  <a:srgbClr val="0000FF"/>
                </a:solidFill>
              </a:rPr>
              <a:t> des Lammes.  </a:t>
            </a:r>
            <a:r>
              <a:rPr sz="2700" baseline="30444">
                <a:solidFill>
                  <a:srgbClr val="0000FF"/>
                </a:solidFill>
              </a:rPr>
              <a:t>10</a:t>
            </a:r>
            <a:r>
              <a:rPr sz="2700">
                <a:solidFill>
                  <a:srgbClr val="0000FF"/>
                </a:solidFill>
              </a:rPr>
              <a:t> </a:t>
            </a:r>
            <a:r>
              <a:rPr sz="2700" b="1">
                <a:solidFill>
                  <a:srgbClr val="0000FF"/>
                </a:solidFill>
              </a:rPr>
              <a:t>Und er trug mich im Geist fort auf einen großen und hohen Berg </a:t>
            </a:r>
            <a:r>
              <a:rPr sz="2700">
                <a:solidFill>
                  <a:srgbClr val="0000FF"/>
                </a:solidFill>
              </a:rPr>
              <a:t>und zeigte mir die große Stadt, das heilige Jerusalem…“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5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6" grpId="1" build="p" bldLvl="5"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Shape 1258"/>
          <p:cNvSpPr>
            <a:spLocks noGrp="1"/>
          </p:cNvSpPr>
          <p:nvPr>
            <p:ph type="body" idx="1"/>
          </p:nvPr>
        </p:nvSpPr>
        <p:spPr>
          <a:xfrm>
            <a:off x="0" y="0"/>
            <a:ext cx="9144000" cy="6858000"/>
          </a:xfrm>
          <a:prstGeom prst="rect">
            <a:avLst/>
          </a:prstGeom>
        </p:spPr>
        <p:txBody>
          <a:bodyPr/>
          <a:lstStyle/>
          <a:p>
            <a:pPr marL="0" lvl="0" indent="0">
              <a:lnSpc>
                <a:spcPct val="80000"/>
              </a:lnSpc>
              <a:spcBef>
                <a:spcPts val="500"/>
              </a:spcBef>
              <a:buSzTx/>
              <a:buNone/>
              <a:defRPr sz="1800"/>
            </a:pPr>
            <a:r>
              <a:rPr sz="2400" b="1"/>
              <a:t>Ende: 19:9M-10</a:t>
            </a:r>
            <a:r>
              <a:rPr sz="2400"/>
              <a:t> </a:t>
            </a:r>
            <a:r>
              <a:rPr sz="2400" u="dbl"/>
              <a:t>Und er sagt zu mir: Diese sind die wahrhaftigen Worte Gottes.</a:t>
            </a:r>
            <a:r>
              <a:rPr sz="2400"/>
              <a:t>  </a:t>
            </a:r>
            <a:r>
              <a:rPr sz="2400" baseline="30250"/>
              <a:t>10</a:t>
            </a:r>
            <a:r>
              <a:rPr sz="2400"/>
              <a:t> Und </a:t>
            </a:r>
            <a:r>
              <a:rPr sz="2400" u="sng"/>
              <a:t>ich fiel nieder</a:t>
            </a:r>
            <a:r>
              <a:rPr sz="2400"/>
              <a:t> vor seinen Füßen, </a:t>
            </a:r>
            <a:r>
              <a:rPr sz="2400" u="sng"/>
              <a:t>ihm zu huldigen</a:t>
            </a:r>
            <a:r>
              <a:rPr sz="2400"/>
              <a:t>. </a:t>
            </a:r>
            <a:r>
              <a:rPr sz="2400" u="sng"/>
              <a:t>Und er sagt zu mir: Sieh [dich vor! Tu es] nicht! Ich bin ein leibeigener Knecht zusammen mit dir und deinen Brüdern</a:t>
            </a:r>
            <a:r>
              <a:rPr sz="2400"/>
              <a:t>, die das Zeugnis Jesu haben. </a:t>
            </a:r>
            <a:r>
              <a:rPr sz="2400" u="sng"/>
              <a:t>Bete Gott an</a:t>
            </a:r>
            <a:r>
              <a:rPr sz="2400"/>
              <a:t>!</a:t>
            </a:r>
          </a:p>
          <a:p>
            <a:pPr marL="0" lvl="0" indent="0">
              <a:lnSpc>
                <a:spcPct val="80000"/>
              </a:lnSpc>
              <a:spcBef>
                <a:spcPts val="500"/>
              </a:spcBef>
              <a:buSzTx/>
              <a:buNone/>
              <a:defRPr sz="1800"/>
            </a:pPr>
            <a:endParaRPr sz="2400"/>
          </a:p>
          <a:p>
            <a:pPr marL="0" lvl="0" indent="0">
              <a:lnSpc>
                <a:spcPct val="80000"/>
              </a:lnSpc>
              <a:spcBef>
                <a:spcPts val="500"/>
              </a:spcBef>
              <a:buSzTx/>
              <a:buNone/>
              <a:defRPr sz="1800"/>
            </a:pPr>
            <a:endParaRPr sz="2400">
              <a:solidFill>
                <a:srgbClr val="0000FF"/>
              </a:solidFill>
            </a:endParaRPr>
          </a:p>
          <a:p>
            <a:pPr marL="0" lvl="0" indent="0">
              <a:lnSpc>
                <a:spcPct val="80000"/>
              </a:lnSpc>
              <a:spcBef>
                <a:spcPts val="500"/>
              </a:spcBef>
              <a:buSzTx/>
              <a:buNone/>
              <a:defRPr sz="1800"/>
            </a:pPr>
            <a:r>
              <a:rPr sz="2400" b="1"/>
              <a:t>Ende:</a:t>
            </a:r>
            <a:r>
              <a:rPr sz="2400"/>
              <a:t> </a:t>
            </a:r>
            <a:r>
              <a:rPr sz="2400" b="1"/>
              <a:t>22:6-9 </a:t>
            </a:r>
            <a:r>
              <a:rPr sz="2400"/>
              <a:t> </a:t>
            </a:r>
            <a:r>
              <a:rPr sz="2400" u="dbl"/>
              <a:t>Und er sagte zu mir: Diese Worte sind treu und wahrhaftig</a:t>
            </a:r>
            <a:r>
              <a:rPr sz="2400"/>
              <a:t>. … Und als ich gehört und gesehen hatte, </a:t>
            </a:r>
            <a:r>
              <a:rPr sz="2400" u="sng"/>
              <a:t>fiel ich nieder, ‹um› zu huldigen </a:t>
            </a:r>
            <a:r>
              <a:rPr sz="2400"/>
              <a:t>vor den Füßen des Boten, der mir dieses zeigte.  </a:t>
            </a:r>
            <a:r>
              <a:rPr sz="2400" baseline="30250"/>
              <a:t>9</a:t>
            </a:r>
            <a:r>
              <a:rPr sz="2400"/>
              <a:t> </a:t>
            </a:r>
            <a:r>
              <a:rPr sz="2400" u="sng"/>
              <a:t>Und er sagt zu mir: Sieh [dich vor! Tu es] nicht! – denn ich bin ein leibeigener Knecht zusammen mit dir und deinen Brüdern</a:t>
            </a:r>
            <a:r>
              <a:rPr sz="2400"/>
              <a:t>, den Propheten, und denen, die die Worte dieses Buches bewahren. </a:t>
            </a:r>
            <a:r>
              <a:rPr sz="2400" u="sng"/>
              <a:t>Bete Gott an</a:t>
            </a:r>
            <a:r>
              <a:rPr sz="2400"/>
              <a:t>!</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261" name="Table 1261"/>
          <p:cNvGraphicFramePr/>
          <p:nvPr/>
        </p:nvGraphicFramePr>
        <p:xfrm>
          <a:off x="35496" y="0"/>
          <a:ext cx="9126592" cy="6892261"/>
        </p:xfrm>
        <a:graphic>
          <a:graphicData uri="http://schemas.openxmlformats.org/drawingml/2006/table">
            <a:tbl>
              <a:tblPr firstRow="1" bandRow="1">
                <a:tableStyleId>{4C3C2611-4C71-4FC5-86AE-919BDF0F9419}</a:tableStyleId>
              </a:tblPr>
              <a:tblGrid>
                <a:gridCol w="4305300"/>
                <a:gridCol w="4821292"/>
              </a:tblGrid>
              <a:tr h="504492">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Die Hure K. 17/18</a:t>
                      </a:r>
                    </a:p>
                  </a:txBody>
                  <a:tcPr marL="0" marR="0" marT="0" marB="0" horzOverflow="overflow">
                    <a:lnL w="12700">
                      <a:miter lim="400000"/>
                    </a:lnL>
                    <a:lnR w="12700">
                      <a:miter lim="400000"/>
                    </a:lnR>
                    <a:lnT w="12700">
                      <a:miter lim="400000"/>
                    </a:lnT>
                    <a:lnB w="12700">
                      <a:miter lim="400000"/>
                    </a:lnB>
                    <a:solidFill>
                      <a:srgbClr val="8064A2"/>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Die Braut K. 21/22</a:t>
                      </a:r>
                    </a:p>
                  </a:txBody>
                  <a:tcPr marL="0" marR="0" marT="0" marB="0" horzOverflow="overflow">
                    <a:lnL w="12700">
                      <a:miter lim="400000"/>
                    </a:lnL>
                    <a:lnR w="12700">
                      <a:miter lim="400000"/>
                    </a:lnR>
                    <a:lnT w="12700">
                      <a:miter lim="400000"/>
                    </a:lnT>
                    <a:lnB w="12700">
                      <a:miter lim="400000"/>
                    </a:lnB>
                    <a:solidFill>
                      <a:srgbClr val="8064A2"/>
                    </a:solidFill>
                  </a:tcPr>
                </a:tc>
              </a:tr>
              <a:tr h="398073">
                <a:tc>
                  <a:txBody>
                    <a:bodyPr/>
                    <a:lstStyle/>
                    <a:p>
                      <a:pPr lvl="0" algn="l">
                        <a:defRPr sz="1800" b="0" i="0">
                          <a:solidFill>
                            <a:srgbClr val="000000"/>
                          </a:solidFill>
                        </a:defRPr>
                      </a:pPr>
                      <a:r>
                        <a:rPr sz="2000" b="1" i="1">
                          <a:latin typeface="Arial Narrow"/>
                          <a:ea typeface="Arial Narrow"/>
                          <a:cs typeface="Arial Narrow"/>
                          <a:sym typeface="Arial Narrow"/>
                        </a:rPr>
                        <a:t>Die große Stadt, </a:t>
                      </a:r>
                      <a:r>
                        <a:rPr sz="2000" b="1" i="1" cap="all">
                          <a:solidFill>
                            <a:srgbClr val="000080"/>
                          </a:solidFill>
                          <a:latin typeface="Arial Narrow"/>
                          <a:ea typeface="Arial Narrow"/>
                          <a:cs typeface="Arial Narrow"/>
                          <a:sym typeface="Arial Narrow"/>
                        </a:rPr>
                        <a:t>„Babylon“</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Die große Stadt, das heilige </a:t>
                      </a:r>
                      <a:r>
                        <a:rPr sz="2000" b="1" i="1" cap="all">
                          <a:solidFill>
                            <a:srgbClr val="000080"/>
                          </a:solidFill>
                          <a:latin typeface="Arial Narrow"/>
                          <a:ea typeface="Arial Narrow"/>
                          <a:cs typeface="Arial Narrow"/>
                          <a:sym typeface="Arial Narrow"/>
                        </a:rPr>
                        <a:t>„Jerusalem“</a:t>
                      </a:r>
                    </a:p>
                  </a:txBody>
                  <a:tcPr marL="0" marR="0" marT="0" marB="0" horzOverflow="overflow">
                    <a:lnL w="12700">
                      <a:miter lim="400000"/>
                    </a:lnL>
                    <a:lnR w="12700">
                      <a:miter lim="400000"/>
                    </a:lnR>
                    <a:lnT w="12700">
                      <a:miter lim="400000"/>
                    </a:lnT>
                    <a:lnB w="12700">
                      <a:miter lim="400000"/>
                    </a:lnB>
                    <a:solidFill>
                      <a:srgbClr val="ECEAF0"/>
                    </a:solidFill>
                  </a:tcPr>
                </a:tc>
              </a:tr>
              <a:tr h="382679">
                <a:tc>
                  <a:txBody>
                    <a:bodyPr/>
                    <a:lstStyle/>
                    <a:p>
                      <a:pPr lvl="0" algn="l">
                        <a:defRPr sz="1800" b="0" i="0">
                          <a:solidFill>
                            <a:srgbClr val="000000"/>
                          </a:solidFill>
                        </a:defRPr>
                      </a:pPr>
                      <a:r>
                        <a:rPr sz="2000">
                          <a:latin typeface="Arial Narrow"/>
                          <a:ea typeface="Arial Narrow"/>
                          <a:cs typeface="Arial Narrow"/>
                          <a:sym typeface="Arial Narrow"/>
                        </a:rPr>
                        <a:t>17,</a:t>
                      </a:r>
                      <a:r>
                        <a:rPr sz="2000">
                          <a:solidFill>
                            <a:srgbClr val="0000FF"/>
                          </a:solidFill>
                          <a:latin typeface="Arial Narrow"/>
                          <a:ea typeface="Arial Narrow"/>
                          <a:cs typeface="Arial Narrow"/>
                          <a:sym typeface="Arial Narrow"/>
                        </a:rPr>
                        <a:t>1: </a:t>
                      </a:r>
                      <a:r>
                        <a:rPr sz="2000">
                          <a:latin typeface="Arial Narrow"/>
                          <a:ea typeface="Arial Narrow"/>
                          <a:cs typeface="Arial Narrow"/>
                          <a:sym typeface="Arial Narrow"/>
                        </a:rPr>
                        <a:t>Wüste</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21,</a:t>
                      </a:r>
                      <a:r>
                        <a:rPr sz="2000">
                          <a:solidFill>
                            <a:srgbClr val="0000FF"/>
                          </a:solidFill>
                          <a:latin typeface="Arial Narrow"/>
                          <a:ea typeface="Arial Narrow"/>
                          <a:cs typeface="Arial Narrow"/>
                          <a:sym typeface="Arial Narrow"/>
                        </a:rPr>
                        <a:t>9: </a:t>
                      </a:r>
                      <a:r>
                        <a:rPr sz="2000">
                          <a:latin typeface="Arial Narrow"/>
                          <a:ea typeface="Arial Narrow"/>
                          <a:cs typeface="Arial Narrow"/>
                          <a:sym typeface="Arial Narrow"/>
                        </a:rPr>
                        <a:t>Hoher Berg</a:t>
                      </a:r>
                    </a:p>
                  </a:txBody>
                  <a:tcPr marL="0" marR="0" marT="0" marB="0" horzOverflow="overflow">
                    <a:lnL w="12700">
                      <a:miter lim="400000"/>
                    </a:lnL>
                    <a:lnR w="12700">
                      <a:miter lim="400000"/>
                    </a:lnR>
                    <a:lnT w="12700">
                      <a:miter lim="400000"/>
                    </a:lnT>
                    <a:lnB w="12700">
                      <a:miter lim="400000"/>
                    </a:lnB>
                    <a:solidFill>
                      <a:srgbClr val="FFFFFF"/>
                    </a:solidFill>
                  </a:tcPr>
                </a:tc>
              </a:tr>
              <a:tr h="387338">
                <a:tc>
                  <a:txBody>
                    <a:bodyPr/>
                    <a:lstStyle/>
                    <a:p>
                      <a:pPr lvl="0" algn="l">
                        <a:defRPr sz="1800" b="0" i="0">
                          <a:solidFill>
                            <a:srgbClr val="000000"/>
                          </a:solidFill>
                        </a:defRPr>
                      </a:pPr>
                      <a:r>
                        <a:rPr sz="2000" b="1" i="1">
                          <a:latin typeface="Arial Narrow"/>
                          <a:ea typeface="Arial Narrow"/>
                          <a:cs typeface="Arial Narrow"/>
                          <a:sym typeface="Arial Narrow"/>
                        </a:rPr>
                        <a:t>die Untreue, Unzüchtige </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die ihrem Mann treue, keusche Jungfrau 2Kr 11</a:t>
                      </a:r>
                    </a:p>
                  </a:txBody>
                  <a:tcPr marL="0" marR="0" marT="0" marB="0" horzOverflow="overflow">
                    <a:lnL w="12700">
                      <a:miter lim="400000"/>
                    </a:lnL>
                    <a:lnR w="12700">
                      <a:miter lim="400000"/>
                    </a:lnR>
                    <a:lnT w="12700">
                      <a:miter lim="400000"/>
                    </a:lnT>
                    <a:lnB w="12700">
                      <a:miter lim="400000"/>
                    </a:lnB>
                    <a:solidFill>
                      <a:srgbClr val="ECEAF0"/>
                    </a:solidFill>
                  </a:tcPr>
                </a:tc>
              </a:tr>
              <a:tr h="667228">
                <a:tc>
                  <a:txBody>
                    <a:bodyPr/>
                    <a:lstStyle/>
                    <a:p>
                      <a:pPr lvl="0" algn="l">
                        <a:defRPr sz="1800" b="0" i="0">
                          <a:solidFill>
                            <a:srgbClr val="000000"/>
                          </a:solidFill>
                        </a:defRPr>
                      </a:pPr>
                      <a:r>
                        <a:rPr sz="2000">
                          <a:latin typeface="Arial Narrow"/>
                          <a:ea typeface="Arial Narrow"/>
                          <a:cs typeface="Arial Narrow"/>
                          <a:sym typeface="Arial Narrow"/>
                        </a:rPr>
                        <a:t>Das abgefallene Volk Gottes, das alte fleischliche Jerusalem</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Das treue Volk Gottes, das neue Jerusalem </a:t>
                      </a:r>
                    </a:p>
                  </a:txBody>
                  <a:tcPr marL="0" marR="0" marT="0" marB="0" horzOverflow="overflow">
                    <a:lnL w="12700">
                      <a:miter lim="400000"/>
                    </a:lnL>
                    <a:lnR w="12700">
                      <a:miter lim="400000"/>
                    </a:lnR>
                    <a:lnT w="12700">
                      <a:miter lim="400000"/>
                    </a:lnT>
                    <a:lnB w="12700">
                      <a:miter lim="400000"/>
                    </a:lnB>
                    <a:solidFill>
                      <a:srgbClr val="FFFFFF"/>
                    </a:solidFill>
                  </a:tcPr>
                </a:tc>
              </a:tr>
              <a:tr h="647775">
                <a:tc>
                  <a:txBody>
                    <a:bodyPr/>
                    <a:lstStyle/>
                    <a:p>
                      <a:pPr lvl="0" algn="l">
                        <a:defRPr sz="1800" b="0" i="0">
                          <a:solidFill>
                            <a:srgbClr val="000000"/>
                          </a:solidFill>
                        </a:defRPr>
                      </a:pPr>
                      <a:r>
                        <a:rPr sz="2000" b="1" i="1">
                          <a:latin typeface="Arial Narrow"/>
                          <a:ea typeface="Arial Narrow"/>
                          <a:cs typeface="Arial Narrow"/>
                          <a:sym typeface="Arial Narrow"/>
                        </a:rPr>
                        <a:t>7 Berge - 7 Königreiche</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Ein Berg, das ewige Königreich </a:t>
                      </a:r>
                    </a:p>
                  </a:txBody>
                  <a:tcPr marL="0" marR="0" marT="0" marB="0" horzOverflow="overflow">
                    <a:lnL w="12700">
                      <a:miter lim="400000"/>
                    </a:lnL>
                    <a:lnR w="12700">
                      <a:miter lim="400000"/>
                    </a:lnR>
                    <a:lnT w="12700">
                      <a:miter lim="400000"/>
                    </a:lnT>
                    <a:lnB w="12700">
                      <a:miter lim="400000"/>
                    </a:lnB>
                    <a:solidFill>
                      <a:srgbClr val="ECEAF0"/>
                    </a:solidFill>
                  </a:tcPr>
                </a:tc>
              </a:tr>
              <a:tr h="422374">
                <a:tc>
                  <a:txBody>
                    <a:bodyPr/>
                    <a:lstStyle/>
                    <a:p>
                      <a:pPr lvl="0" algn="l">
                        <a:defRPr sz="1800" b="0" i="0">
                          <a:solidFill>
                            <a:srgbClr val="000000"/>
                          </a:solidFill>
                        </a:defRPr>
                      </a:pPr>
                      <a:r>
                        <a:rPr sz="2000">
                          <a:latin typeface="Arial Narrow"/>
                          <a:ea typeface="Arial Narrow"/>
                          <a:cs typeface="Arial Narrow"/>
                          <a:sym typeface="Arial Narrow"/>
                        </a:rPr>
                        <a:t>Pervertierte Herrlichkeit und usurpierte Macht</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Gottgegebene Herrlichkeit und verliehene Macht</a:t>
                      </a:r>
                    </a:p>
                  </a:txBody>
                  <a:tcPr marL="0" marR="0" marT="0" marB="0" horzOverflow="overflow">
                    <a:lnL w="12700">
                      <a:miter lim="400000"/>
                    </a:lnL>
                    <a:lnR w="12700">
                      <a:miter lim="400000"/>
                    </a:lnR>
                    <a:lnT w="12700">
                      <a:miter lim="400000"/>
                    </a:lnT>
                    <a:lnB w="12700">
                      <a:miter lim="400000"/>
                    </a:lnB>
                    <a:solidFill>
                      <a:srgbClr val="FFFFFF"/>
                    </a:solidFill>
                  </a:tcPr>
                </a:tc>
              </a:tr>
              <a:tr h="1181100">
                <a:tc>
                  <a:txBody>
                    <a:bodyPr/>
                    <a:lstStyle/>
                    <a:p>
                      <a:pPr lvl="0" algn="l">
                        <a:defRPr sz="1800" b="0" i="0">
                          <a:solidFill>
                            <a:srgbClr val="000000"/>
                          </a:solidFill>
                        </a:defRPr>
                      </a:pPr>
                      <a:r>
                        <a:rPr sz="2000" b="1" i="1">
                          <a:latin typeface="Arial Narrow"/>
                          <a:ea typeface="Arial Narrow"/>
                          <a:cs typeface="Arial Narrow"/>
                          <a:sym typeface="Arial Narrow"/>
                        </a:rPr>
                        <a:t>schöne Kleider der Hure = äußere Schönheit; reitend auf dem Tier hat sie Macht über alle Könige der Erde</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Schöne, reine Kleider der Braut = innere Schön-heit; Gott untertan trägt sie seine Herrlichkeit und hat teil an der Regierung des Lammes</a:t>
                      </a:r>
                    </a:p>
                  </a:txBody>
                  <a:tcPr marL="0" marR="0" marT="0" marB="0" horzOverflow="overflow">
                    <a:lnL w="12700">
                      <a:miter lim="400000"/>
                    </a:lnL>
                    <a:lnR w="12700">
                      <a:miter lim="400000"/>
                    </a:lnR>
                    <a:lnT w="12700">
                      <a:miter lim="400000"/>
                    </a:lnT>
                    <a:lnB w="12700">
                      <a:miter lim="400000"/>
                    </a:lnB>
                    <a:solidFill>
                      <a:srgbClr val="ECEAF0"/>
                    </a:solidFill>
                  </a:tcPr>
                </a:tc>
              </a:tr>
              <a:tr h="1082002">
                <a:tc>
                  <a:txBody>
                    <a:bodyPr/>
                    <a:lstStyle/>
                    <a:p>
                      <a:pPr lvl="0" algn="l">
                        <a:defRPr sz="1800" b="0" i="0">
                          <a:solidFill>
                            <a:srgbClr val="000000"/>
                          </a:solidFill>
                        </a:defRPr>
                      </a:pPr>
                      <a:r>
                        <a:rPr sz="2000">
                          <a:latin typeface="Arial Narrow"/>
                          <a:ea typeface="Arial Narrow"/>
                          <a:cs typeface="Arial Narrow"/>
                          <a:sym typeface="Arial Narrow"/>
                        </a:rPr>
                        <a:t>Vorbild: Alt-Babel: sich einen Namen machen 1M 11,4</a:t>
                      </a:r>
                      <a:r>
                        <a:rPr sz="2000">
                          <a:latin typeface="Symbol"/>
                          <a:ea typeface="Symbol"/>
                          <a:cs typeface="Symbol"/>
                          <a:sym typeface="Symbol"/>
                        </a:rPr>
                        <a:t>→</a:t>
                      </a:r>
                      <a:r>
                        <a:rPr sz="2000">
                          <a:latin typeface="Arial Narrow"/>
                          <a:ea typeface="Arial Narrow"/>
                          <a:cs typeface="Arial Narrow"/>
                          <a:sym typeface="Arial Narrow"/>
                        </a:rPr>
                        <a:t> </a:t>
                      </a:r>
                      <a:endParaRPr>
                        <a:latin typeface="Calibri"/>
                        <a:ea typeface="Calibri"/>
                        <a:cs typeface="Calibri"/>
                        <a:sym typeface="Calibri"/>
                      </a:endParaRPr>
                    </a:p>
                    <a:p>
                      <a:pPr lvl="0" algn="l">
                        <a:defRPr sz="1800" b="0" i="0">
                          <a:solidFill>
                            <a:srgbClr val="000000"/>
                          </a:solidFill>
                        </a:defRPr>
                      </a:pPr>
                      <a:r>
                        <a:rPr sz="2000">
                          <a:latin typeface="Arial Narrow"/>
                          <a:ea typeface="Arial Narrow"/>
                          <a:cs typeface="Arial Narrow"/>
                          <a:sym typeface="Arial Narrow"/>
                        </a:rPr>
                        <a:t>Off 17,5 Hurename auf der Stirn</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Vorbild: Abram - Gott wird Abrams Namen groß machen 1M 12,2 </a:t>
                      </a:r>
                      <a:r>
                        <a:rPr sz="2000">
                          <a:latin typeface="Symbol"/>
                          <a:ea typeface="Symbol"/>
                          <a:cs typeface="Symbol"/>
                          <a:sym typeface="Symbol"/>
                        </a:rPr>
                        <a:t>→</a:t>
                      </a:r>
                      <a:r>
                        <a:rPr sz="2000">
                          <a:latin typeface="Arial Narrow"/>
                          <a:ea typeface="Arial Narrow"/>
                          <a:cs typeface="Arial Narrow"/>
                          <a:sym typeface="Arial Narrow"/>
                        </a:rPr>
                        <a:t> Off. 22,4 (21,12): </a:t>
                      </a:r>
                      <a:endParaRPr>
                        <a:latin typeface="Calibri"/>
                        <a:ea typeface="Calibri"/>
                        <a:cs typeface="Calibri"/>
                        <a:sym typeface="Calibri"/>
                      </a:endParaRPr>
                    </a:p>
                    <a:p>
                      <a:pPr lvl="0" algn="l">
                        <a:defRPr sz="1800" b="0" i="0">
                          <a:solidFill>
                            <a:srgbClr val="000000"/>
                          </a:solidFill>
                        </a:defRPr>
                      </a:pPr>
                      <a:r>
                        <a:rPr sz="2000">
                          <a:latin typeface="Arial Narrow"/>
                          <a:ea typeface="Arial Narrow"/>
                          <a:cs typeface="Arial Narrow"/>
                          <a:sym typeface="Arial Narrow"/>
                        </a:rPr>
                        <a:t>auf der Stirn der Name Gottes u. d. Lammes!</a:t>
                      </a:r>
                    </a:p>
                  </a:txBody>
                  <a:tcPr marL="0" marR="0" marT="0" marB="0" horzOverflow="overflow">
                    <a:lnL w="12700">
                      <a:miter lim="400000"/>
                    </a:lnL>
                    <a:lnR w="12700">
                      <a:miter lim="400000"/>
                    </a:lnR>
                    <a:lnT w="12700">
                      <a:miter lim="400000"/>
                    </a:lnT>
                    <a:lnB w="12700">
                      <a:miter lim="400000"/>
                    </a:lnB>
                    <a:solidFill>
                      <a:srgbClr val="FFFFFF"/>
                    </a:solidFill>
                  </a:tcPr>
                </a:tc>
              </a:tr>
              <a:tr h="1203176">
                <a:tc>
                  <a:txBody>
                    <a:bodyPr/>
                    <a:lstStyle/>
                    <a:p>
                      <a:pPr lvl="0" algn="l">
                        <a:defRPr sz="1800" b="0" i="0">
                          <a:solidFill>
                            <a:srgbClr val="000000"/>
                          </a:solidFill>
                        </a:defRPr>
                      </a:pPr>
                      <a:r>
                        <a:rPr sz="2000" b="1" i="1">
                          <a:latin typeface="Arial Narrow"/>
                          <a:ea typeface="Arial Narrow"/>
                          <a:cs typeface="Arial Narrow"/>
                          <a:sym typeface="Arial Narrow"/>
                        </a:rPr>
                        <a:t>Fleisch, Werke, Selbsterlösung</a:t>
                      </a:r>
                    </a:p>
                    <a:p>
                      <a:pPr lvl="0" algn="l">
                        <a:defRPr sz="1800" b="0" i="0">
                          <a:solidFill>
                            <a:srgbClr val="000000"/>
                          </a:solidFill>
                        </a:defRPr>
                      </a:pPr>
                      <a:r>
                        <a:rPr sz="2000">
                          <a:latin typeface="Symbol"/>
                          <a:ea typeface="Symbol"/>
                          <a:cs typeface="Symbol"/>
                          <a:sym typeface="Symbol"/>
                        </a:rPr>
                        <a:t>→</a:t>
                      </a:r>
                      <a:r>
                        <a:rPr sz="2000" b="1" i="1">
                          <a:latin typeface="Arial Narrow"/>
                          <a:ea typeface="Arial Narrow"/>
                          <a:cs typeface="Arial Narrow"/>
                          <a:sym typeface="Arial Narrow"/>
                        </a:rPr>
                        <a:t> Unabhängigkeit von Gott </a:t>
                      </a:r>
                    </a:p>
                    <a:p>
                      <a:pPr lvl="0" algn="l">
                        <a:defRPr sz="1800" b="0" i="0">
                          <a:solidFill>
                            <a:srgbClr val="000000"/>
                          </a:solidFill>
                        </a:defRPr>
                      </a:pPr>
                      <a:r>
                        <a:rPr sz="2000" b="1" i="1">
                          <a:latin typeface="Arial Narrow"/>
                          <a:ea typeface="Arial Narrow"/>
                          <a:cs typeface="Arial Narrow"/>
                          <a:sym typeface="Arial Narrow"/>
                        </a:rPr>
                        <a:t>Ziel: sich selbst zum Gott machen</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Glaube, Selbstaufgabe, Erlösung durch Blut,</a:t>
                      </a:r>
                    </a:p>
                    <a:p>
                      <a:pPr lvl="0" algn="l">
                        <a:defRPr sz="1800" b="0" i="0">
                          <a:solidFill>
                            <a:srgbClr val="000000"/>
                          </a:solidFill>
                        </a:defRPr>
                      </a:pPr>
                      <a:r>
                        <a:rPr sz="2000">
                          <a:latin typeface="Symbol"/>
                          <a:ea typeface="Symbol"/>
                          <a:cs typeface="Symbol"/>
                          <a:sym typeface="Symbol"/>
                        </a:rPr>
                        <a:t>→</a:t>
                      </a:r>
                      <a:r>
                        <a:rPr sz="2000" b="1" i="1">
                          <a:latin typeface="Arial Narrow"/>
                          <a:ea typeface="Arial Narrow"/>
                          <a:cs typeface="Arial Narrow"/>
                          <a:sym typeface="Arial Narrow"/>
                        </a:rPr>
                        <a:t> Abhängigkeit von Gott </a:t>
                      </a:r>
                    </a:p>
                    <a:p>
                      <a:pPr lvl="0" algn="l">
                        <a:defRPr sz="1800" b="0" i="0">
                          <a:solidFill>
                            <a:srgbClr val="000000"/>
                          </a:solidFill>
                        </a:defRPr>
                      </a:pPr>
                      <a:r>
                        <a:rPr sz="2000" b="1" i="1">
                          <a:latin typeface="Arial Narrow"/>
                          <a:ea typeface="Arial Narrow"/>
                          <a:cs typeface="Arial Narrow"/>
                          <a:sym typeface="Arial Narrow"/>
                        </a:rPr>
                        <a:t>Ziel: Gott erhebt sie, um sie dem Ebenbild Christi gleichzumachen</a:t>
                      </a:r>
                    </a:p>
                  </a:txBody>
                  <a:tcPr marL="0" marR="0" marT="0" marB="0" horzOverflow="overflow">
                    <a:lnL w="12700">
                      <a:miter lim="400000"/>
                    </a:lnL>
                    <a:lnR w="12700">
                      <a:miter lim="400000"/>
                    </a:lnR>
                    <a:lnT w="12700">
                      <a:miter lim="400000"/>
                    </a:lnT>
                    <a:lnB w="12700">
                      <a:miter lim="400000"/>
                    </a:lnB>
                    <a:solidFill>
                      <a:srgbClr val="ECEAF0"/>
                    </a:solidFill>
                  </a:tcPr>
                </a:tc>
              </a:tr>
            </a:tbl>
          </a:graphicData>
        </a:graphic>
      </p:graphicFrame>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Shape 1263"/>
          <p:cNvSpPr>
            <a:spLocks noGrp="1"/>
          </p:cNvSpPr>
          <p:nvPr>
            <p:ph type="title"/>
          </p:nvPr>
        </p:nvSpPr>
        <p:spPr>
          <a:prstGeom prst="rect">
            <a:avLst/>
          </a:prstGeom>
        </p:spPr>
        <p:txBody>
          <a:bodyPr/>
          <a:lstStyle/>
          <a:p>
            <a:pPr lvl="0">
              <a:defRPr sz="1800"/>
            </a:pPr>
            <a:r>
              <a:rPr sz="4400"/>
              <a:t>Der Schlüssel …</a:t>
            </a:r>
          </a:p>
        </p:txBody>
      </p:sp>
      <p:sp>
        <p:nvSpPr>
          <p:cNvPr id="1264" name="Shape 1264"/>
          <p:cNvSpPr>
            <a:spLocks noGrp="1"/>
          </p:cNvSpPr>
          <p:nvPr>
            <p:ph type="body" idx="1"/>
          </p:nvPr>
        </p:nvSpPr>
        <p:spPr>
          <a:prstGeom prst="rect">
            <a:avLst/>
          </a:prstGeom>
        </p:spPr>
        <p:txBody>
          <a:bodyPr/>
          <a:lstStyle/>
          <a:p>
            <a:pPr lvl="0"/>
            <a:endParaRPr/>
          </a:p>
        </p:txBody>
      </p:sp>
      <p:sp>
        <p:nvSpPr>
          <p:cNvPr id="1265" name="Shape 126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107</a:t>
            </a:fld>
            <a:endParaRPr sz="1200">
              <a:solidFill>
                <a:srgbClr val="888888"/>
              </a:solidFill>
            </a:endParaRP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a:spLocks noGrp="1"/>
          </p:cNvSpPr>
          <p:nvPr>
            <p:ph type="title"/>
          </p:nvPr>
        </p:nvSpPr>
        <p:spPr>
          <a:xfrm>
            <a:off x="457200" y="274638"/>
            <a:ext cx="8229600" cy="1143001"/>
          </a:xfrm>
          <a:prstGeom prst="rect">
            <a:avLst/>
          </a:prstGeom>
        </p:spPr>
        <p:txBody>
          <a:bodyPr/>
          <a:lstStyle>
            <a:lvl1pPr>
              <a:defRPr b="1"/>
            </a:lvl1pPr>
          </a:lstStyle>
          <a:p>
            <a:pPr lvl="0">
              <a:defRPr sz="1800" b="0"/>
            </a:pPr>
            <a:r>
              <a:rPr sz="4400" b="1"/>
              <a:t>Die Nähe der Ereignisse</a:t>
            </a:r>
          </a:p>
        </p:txBody>
      </p:sp>
      <p:sp>
        <p:nvSpPr>
          <p:cNvPr id="1268" name="Shape 1268"/>
          <p:cNvSpPr>
            <a:spLocks noGrp="1"/>
          </p:cNvSpPr>
          <p:nvPr>
            <p:ph type="body" idx="1"/>
          </p:nvPr>
        </p:nvSpPr>
        <p:spPr>
          <a:xfrm>
            <a:off x="0" y="1268759"/>
            <a:ext cx="9144000" cy="5589242"/>
          </a:xfrm>
          <a:prstGeom prst="rect">
            <a:avLst/>
          </a:prstGeom>
        </p:spPr>
        <p:txBody>
          <a:bodyPr/>
          <a:lstStyle/>
          <a:p>
            <a:pPr lvl="0">
              <a:lnSpc>
                <a:spcPct val="90000"/>
              </a:lnSpc>
              <a:spcBef>
                <a:spcPts val="600"/>
              </a:spcBef>
              <a:defRPr sz="1800"/>
            </a:pPr>
            <a:r>
              <a:rPr sz="2700"/>
              <a:t>1,1: “Offenbarung Jesu Christi, die Gott ihm gab, seinen leibeigenen Knechten zu zeigen, </a:t>
            </a:r>
            <a:r>
              <a:rPr sz="2700" b="1"/>
              <a:t>was in Kürze geschehen muss</a:t>
            </a:r>
            <a:r>
              <a:rPr sz="2700"/>
              <a:t>. .. 3 Ein Seliger ist der, der liest, und [Selige sind] die, die hören die Worte der Weissagung und bewahren, was darin geschrieben ist, denn </a:t>
            </a:r>
            <a:r>
              <a:rPr sz="2700" b="1"/>
              <a:t>die Zeit ist nahe</a:t>
            </a:r>
            <a:r>
              <a:rPr sz="2700"/>
              <a:t>!”</a:t>
            </a:r>
          </a:p>
          <a:p>
            <a:pPr lvl="0">
              <a:lnSpc>
                <a:spcPct val="90000"/>
              </a:lnSpc>
              <a:spcBef>
                <a:spcPts val="600"/>
              </a:spcBef>
              <a:defRPr sz="1800"/>
            </a:pPr>
            <a:r>
              <a:rPr sz="2700"/>
              <a:t>22,6.10: „Diese Worte sind treu und wahrhaftig. Und der Herr, der Gott der heiligen Propheten, sandte seinen Engel, um seinen Knechten zu zeigen, </a:t>
            </a:r>
            <a:r>
              <a:rPr sz="2700" b="1"/>
              <a:t>was in Kürze geschehen muss</a:t>
            </a:r>
            <a:r>
              <a:rPr sz="2700"/>
              <a:t>. … </a:t>
            </a:r>
            <a:r>
              <a:rPr sz="2700" b="1" u="sng">
                <a:solidFill>
                  <a:srgbClr val="800000"/>
                </a:solidFill>
              </a:rPr>
              <a:t>Versiegle nicht</a:t>
            </a:r>
            <a:r>
              <a:rPr sz="2700" b="1">
                <a:solidFill>
                  <a:srgbClr val="800000"/>
                </a:solidFill>
              </a:rPr>
              <a:t> </a:t>
            </a:r>
            <a:r>
              <a:rPr sz="2700"/>
              <a:t>die Worte der Weissagung dieses Buches, </a:t>
            </a:r>
            <a:r>
              <a:rPr sz="2700" b="1" u="sng"/>
              <a:t>denn</a:t>
            </a:r>
            <a:r>
              <a:rPr sz="2700" u="sng"/>
              <a:t> </a:t>
            </a:r>
            <a:r>
              <a:rPr sz="2700" b="1" u="sng"/>
              <a:t>die Zeit ist nahe</a:t>
            </a:r>
            <a:r>
              <a:rPr sz="2700" u="sng"/>
              <a:t>.” </a:t>
            </a:r>
          </a:p>
          <a:p>
            <a:pPr lvl="0">
              <a:lnSpc>
                <a:spcPct val="90000"/>
              </a:lnSpc>
              <a:spcBef>
                <a:spcPts val="600"/>
              </a:spcBef>
              <a:buClr>
                <a:srgbClr val="0000FF"/>
              </a:buClr>
              <a:defRPr sz="1800"/>
            </a:pPr>
            <a:r>
              <a:rPr sz="2700">
                <a:solidFill>
                  <a:srgbClr val="0000FF"/>
                </a:solidFill>
              </a:rPr>
              <a:t>(Vgl. im Gegensatz dazu Dan 8,26: “Du aber </a:t>
            </a:r>
            <a:r>
              <a:rPr sz="2700" b="1" u="sng">
                <a:solidFill>
                  <a:srgbClr val="800000"/>
                </a:solidFill>
              </a:rPr>
              <a:t>verschließe</a:t>
            </a:r>
            <a:r>
              <a:rPr sz="2700">
                <a:solidFill>
                  <a:srgbClr val="800000"/>
                </a:solidFill>
              </a:rPr>
              <a:t> </a:t>
            </a:r>
            <a:r>
              <a:rPr sz="2700">
                <a:solidFill>
                  <a:srgbClr val="0000FF"/>
                </a:solidFill>
              </a:rPr>
              <a:t>das Gesicht, </a:t>
            </a:r>
            <a:r>
              <a:rPr sz="2700" b="1" u="sng">
                <a:solidFill>
                  <a:srgbClr val="0000FF"/>
                </a:solidFill>
              </a:rPr>
              <a:t>denn es geht auf viele Tage</a:t>
            </a:r>
            <a:r>
              <a:rPr sz="2700" u="sng">
                <a:solidFill>
                  <a:srgbClr val="0000FF"/>
                </a:solidFill>
              </a:rPr>
              <a:t>.</a:t>
            </a:r>
            <a:r>
              <a:rPr sz="2700">
                <a:solidFill>
                  <a:srgbClr val="0000FF"/>
                </a:solidFill>
              </a:rPr>
              <a:t>” Dan 12,4: “Aber du, Daniel, verschließe die Worte und </a:t>
            </a:r>
            <a:r>
              <a:rPr sz="2700" b="1" u="sng">
                <a:solidFill>
                  <a:srgbClr val="800000"/>
                </a:solidFill>
              </a:rPr>
              <a:t>versiegle</a:t>
            </a:r>
            <a:r>
              <a:rPr sz="2700">
                <a:solidFill>
                  <a:srgbClr val="800000"/>
                </a:solidFill>
              </a:rPr>
              <a:t> </a:t>
            </a:r>
            <a:r>
              <a:rPr sz="2700">
                <a:solidFill>
                  <a:srgbClr val="0000FF"/>
                </a:solidFill>
              </a:rPr>
              <a:t>das Buch bis zur Zeit des Endes. </a:t>
            </a:r>
            <a:r>
              <a:rPr sz="2100">
                <a:solidFill>
                  <a:srgbClr val="0000FF"/>
                </a:solidFill>
              </a:rPr>
              <a:t>[= bis z. Zt. v. Antiochus]</a:t>
            </a:r>
            <a:r>
              <a:rPr sz="2700">
                <a:solidFill>
                  <a:srgbClr val="0000FF"/>
                </a:solidFill>
              </a:rPr>
              <a:t>”) </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a:spLocks noGrp="1"/>
          </p:cNvSpPr>
          <p:nvPr>
            <p:ph type="title"/>
          </p:nvPr>
        </p:nvSpPr>
        <p:spPr>
          <a:xfrm>
            <a:off x="457200" y="274638"/>
            <a:ext cx="8229600" cy="1143001"/>
          </a:xfrm>
          <a:prstGeom prst="rect">
            <a:avLst/>
          </a:prstGeom>
        </p:spPr>
        <p:txBody>
          <a:bodyPr/>
          <a:lstStyle>
            <a:lvl1pPr>
              <a:defRPr b="1"/>
            </a:lvl1pPr>
          </a:lstStyle>
          <a:p>
            <a:pPr lvl="0">
              <a:defRPr sz="1800" b="0"/>
            </a:pPr>
            <a:r>
              <a:rPr sz="4400" b="1"/>
              <a:t>Die Nähe der Ereignisse</a:t>
            </a:r>
          </a:p>
        </p:txBody>
      </p:sp>
      <p:sp>
        <p:nvSpPr>
          <p:cNvPr id="1271" name="Shape 1271"/>
          <p:cNvSpPr>
            <a:spLocks noGrp="1"/>
          </p:cNvSpPr>
          <p:nvPr>
            <p:ph type="body" idx="1"/>
          </p:nvPr>
        </p:nvSpPr>
        <p:spPr>
          <a:xfrm>
            <a:off x="107504" y="1268759"/>
            <a:ext cx="9036496" cy="5328594"/>
          </a:xfrm>
          <a:prstGeom prst="rect">
            <a:avLst/>
          </a:prstGeom>
        </p:spPr>
        <p:txBody>
          <a:bodyPr/>
          <a:lstStyle/>
          <a:p>
            <a:pPr lvl="0">
              <a:spcBef>
                <a:spcPts val="600"/>
              </a:spcBef>
              <a:defRPr sz="1800"/>
            </a:pPr>
            <a:r>
              <a:rPr sz="2700"/>
              <a:t>Off 1,19:  “Schreibe, was du gesehen hast und was ist und </a:t>
            </a:r>
            <a:r>
              <a:rPr sz="2700">
                <a:solidFill>
                  <a:srgbClr val="0000FF"/>
                </a:solidFill>
              </a:rPr>
              <a:t>was nach diesem </a:t>
            </a:r>
            <a:r>
              <a:rPr sz="2700">
                <a:solidFill>
                  <a:srgbClr val="FF0000"/>
                </a:solidFill>
              </a:rPr>
              <a:t>im Begriff ist zu geschehen</a:t>
            </a:r>
            <a:r>
              <a:rPr sz="2700"/>
              <a:t>.”</a:t>
            </a:r>
          </a:p>
          <a:p>
            <a:pPr lvl="0">
              <a:spcBef>
                <a:spcPts val="600"/>
              </a:spcBef>
              <a:defRPr sz="1800"/>
            </a:pPr>
            <a:r>
              <a:rPr sz="2700"/>
              <a:t>Smyrna steht vor großem Leiden. (2,9-11). </a:t>
            </a:r>
          </a:p>
          <a:p>
            <a:pPr lvl="0">
              <a:spcBef>
                <a:spcPts val="600"/>
              </a:spcBef>
              <a:defRPr sz="1800"/>
            </a:pPr>
            <a:r>
              <a:rPr sz="2700"/>
              <a:t>Eine große Prüfungszeit im ganzen Römerreich steht bevor 3,10: „Weil du das Wort meiner Ausdauer bewahrtest, werde ich dich auch bewahren vor der Stunde der Prüfung, </a:t>
            </a:r>
            <a:r>
              <a:rPr sz="2700">
                <a:solidFill>
                  <a:srgbClr val="FF0000"/>
                </a:solidFill>
              </a:rPr>
              <a:t>die im Begriff ist zu kommen </a:t>
            </a:r>
            <a:r>
              <a:rPr sz="2700"/>
              <a:t>über das ganze Weltreich, zu prüfen die, die auf dem Erdland wohnen.“ </a:t>
            </a:r>
          </a:p>
          <a:p>
            <a:pPr marL="0" lvl="0" indent="0">
              <a:spcBef>
                <a:spcPts val="600"/>
              </a:spcBef>
              <a:buSzTx/>
              <a:buNone/>
              <a:defRPr sz="1800"/>
            </a:pPr>
            <a:r>
              <a:rPr sz="2700"/>
              <a:t>→ Die in Off beschriebenen Dinge müssen </a:t>
            </a:r>
            <a:r>
              <a:rPr sz="2700" b="1"/>
              <a:t>kurz nach der Zeit der Abfassung</a:t>
            </a:r>
            <a:r>
              <a:rPr sz="2700"/>
              <a:t> (ca. 62 n. Chr.) geschehen oder</a:t>
            </a:r>
            <a:r>
              <a:rPr sz="2700">
                <a:solidFill>
                  <a:srgbClr val="FF0000"/>
                </a:solidFill>
              </a:rPr>
              <a:t> </a:t>
            </a:r>
            <a:r>
              <a:rPr sz="2700"/>
              <a:t>zu geschehen </a:t>
            </a:r>
            <a:r>
              <a:rPr sz="2700" b="1"/>
              <a:t>beginnen</a:t>
            </a:r>
            <a:r>
              <a:rPr sz="2700"/>
              <a:t>. Nur ein kleiner Teil des Briefes bezieht sich auf die ferne Zukunft. </a:t>
            </a:r>
          </a:p>
          <a:p>
            <a:pPr marL="0" lvl="0" indent="0">
              <a:spcBef>
                <a:spcPts val="600"/>
              </a:spcBef>
              <a:buSzTx/>
              <a:buNone/>
              <a:defRPr sz="1800"/>
            </a:pPr>
            <a:r>
              <a:rPr sz="2700"/>
              <a:t>→ Wir müssen die Erfüllung eines Großteils der Ereignisse in der </a:t>
            </a:r>
            <a:r>
              <a:rPr sz="2700" b="1"/>
              <a:t>nahen</a:t>
            </a:r>
            <a:r>
              <a:rPr sz="2700"/>
              <a:t> </a:t>
            </a:r>
            <a:r>
              <a:rPr sz="2700" b="1"/>
              <a:t>Zukunft</a:t>
            </a:r>
            <a:r>
              <a:rPr sz="2700"/>
              <a:t> (z. B. ab 63/64 n. Chr.) suchen.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image12.png" descr="griechischereich"/>
          <p:cNvPicPr/>
          <p:nvPr/>
        </p:nvPicPr>
        <p:blipFill>
          <a:blip r:embed="rId2" cstate="print">
            <a:extLst/>
          </a:blip>
          <a:stretch>
            <a:fillRect/>
          </a:stretch>
        </p:blipFill>
        <p:spPr>
          <a:xfrm>
            <a:off x="-5005064" y="1124744"/>
            <a:ext cx="14445612" cy="4968776"/>
          </a:xfrm>
          <a:prstGeom prst="rect">
            <a:avLst/>
          </a:prstGeom>
          <a:ln w="12700">
            <a:miter lim="400000"/>
          </a:ln>
        </p:spPr>
      </p:pic>
      <p:sp>
        <p:nvSpPr>
          <p:cNvPr id="601" name="Shape 601"/>
          <p:cNvSpPr>
            <a:spLocks noGrp="1"/>
          </p:cNvSpPr>
          <p:nvPr>
            <p:ph type="title"/>
          </p:nvPr>
        </p:nvSpPr>
        <p:spPr>
          <a:xfrm>
            <a:off x="179511" y="116632"/>
            <a:ext cx="8856986" cy="864097"/>
          </a:xfrm>
          <a:prstGeom prst="rect">
            <a:avLst/>
          </a:prstGeom>
        </p:spPr>
        <p:txBody>
          <a:bodyPr lIns="0" tIns="0" rIns="0" bIns="0">
            <a:normAutofit/>
          </a:bodyPr>
          <a:lstStyle>
            <a:lvl1pPr defTabSz="841247">
              <a:defRPr sz="3680">
                <a:effectLst>
                  <a:outerShdw blurRad="35052" dist="35052" dir="2700000" rotWithShape="0">
                    <a:srgbClr val="000000"/>
                  </a:outerShdw>
                </a:effectLst>
              </a:defRPr>
            </a:lvl1pPr>
          </a:lstStyle>
          <a:p>
            <a:pPr lvl="0">
              <a:defRPr sz="1800">
                <a:solidFill>
                  <a:srgbClr val="000000"/>
                </a:solidFill>
                <a:effectLst/>
              </a:defRPr>
            </a:pPr>
            <a:r>
              <a:rPr sz="3680">
                <a:solidFill>
                  <a:srgbClr val="FFFFFF"/>
                </a:solidFill>
                <a:effectLst>
                  <a:outerShdw blurRad="35052" dist="35052" dir="2700000" rotWithShape="0">
                    <a:srgbClr val="000000"/>
                  </a:outerShdw>
                </a:effectLst>
              </a:rPr>
              <a:t>Das makedonische Reich (Dan 8,8.20.21)</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Shape 1273"/>
          <p:cNvSpPr>
            <a:spLocks noGrp="1"/>
          </p:cNvSpPr>
          <p:nvPr>
            <p:ph type="title"/>
          </p:nvPr>
        </p:nvSpPr>
        <p:spPr>
          <a:xfrm>
            <a:off x="457200" y="7938"/>
            <a:ext cx="8229600" cy="464730"/>
          </a:xfrm>
          <a:prstGeom prst="rect">
            <a:avLst/>
          </a:prstGeom>
        </p:spPr>
        <p:txBody>
          <a:bodyPr/>
          <a:lstStyle/>
          <a:p>
            <a:pPr lvl="0" defTabSz="502920">
              <a:defRPr sz="1800"/>
            </a:pPr>
            <a:r>
              <a:rPr sz="2420" b="1"/>
              <a:t>„nahe“</a:t>
            </a:r>
          </a:p>
        </p:txBody>
      </p:sp>
      <p:sp>
        <p:nvSpPr>
          <p:cNvPr id="1274" name="Shape 1274"/>
          <p:cNvSpPr>
            <a:spLocks noGrp="1"/>
          </p:cNvSpPr>
          <p:nvPr>
            <p:ph type="body" idx="1"/>
          </p:nvPr>
        </p:nvSpPr>
        <p:spPr>
          <a:xfrm>
            <a:off x="1" y="493760"/>
            <a:ext cx="9143999" cy="6103593"/>
          </a:xfrm>
          <a:prstGeom prst="rect">
            <a:avLst/>
          </a:prstGeom>
        </p:spPr>
        <p:txBody>
          <a:bodyPr/>
          <a:lstStyle/>
          <a:p>
            <a:pPr marL="284606" lvl="0" indent="-284606" defTabSz="758951">
              <a:spcBef>
                <a:spcPts val="500"/>
              </a:spcBef>
              <a:defRPr sz="1800"/>
            </a:pPr>
            <a:r>
              <a:rPr sz="2241"/>
              <a:t>Hes 7,2-3: „Ein Ende kommt, das Ende über die vier Ecken des </a:t>
            </a:r>
            <a:r>
              <a:rPr sz="2241" u="sng"/>
              <a:t>Landes</a:t>
            </a:r>
            <a:r>
              <a:rPr sz="2241"/>
              <a:t>! </a:t>
            </a:r>
            <a:r>
              <a:rPr sz="2241" baseline="31999"/>
              <a:t>3</a:t>
            </a:r>
            <a:r>
              <a:rPr sz="2241"/>
              <a:t> </a:t>
            </a:r>
            <a:r>
              <a:rPr sz="2241" b="1"/>
              <a:t>Nun</a:t>
            </a:r>
            <a:r>
              <a:rPr sz="2241"/>
              <a:t> [kommt] das Ende über dich, und ich werde meinen Zorn gegen dich senden und dich nach deinen Wegen richten. .. Hes 7,6-8: "  </a:t>
            </a:r>
            <a:r>
              <a:rPr sz="2241" baseline="31999"/>
              <a:t>6</a:t>
            </a:r>
            <a:r>
              <a:rPr sz="2241"/>
              <a:t> Ein Ende kommt! Es kommt das Ende. Es erwacht gegen dich. </a:t>
            </a:r>
            <a:r>
              <a:rPr sz="2241" b="1"/>
              <a:t>Siehe, es kommt!</a:t>
            </a:r>
            <a:r>
              <a:rPr sz="2241"/>
              <a:t> </a:t>
            </a:r>
            <a:r>
              <a:rPr sz="2241" baseline="31999"/>
              <a:t>7</a:t>
            </a:r>
            <a:r>
              <a:rPr sz="2241"/>
              <a:t> Es kommt das Verhängnis über dich, Bewohner des </a:t>
            </a:r>
            <a:r>
              <a:rPr sz="2241" u="sng"/>
              <a:t>Landes</a:t>
            </a:r>
            <a:r>
              <a:rPr sz="2241"/>
              <a:t>. Es kommt die Zeit. </a:t>
            </a:r>
            <a:r>
              <a:rPr sz="2241" b="1">
                <a:solidFill>
                  <a:srgbClr val="FF2600"/>
                </a:solidFill>
              </a:rPr>
              <a:t>Nahe ist der Tag</a:t>
            </a:r>
            <a:r>
              <a:rPr sz="2241"/>
              <a:t>; Getümmel und nicht Jubel auf den Bergen! </a:t>
            </a:r>
            <a:r>
              <a:rPr sz="2241" baseline="31999"/>
              <a:t>8</a:t>
            </a:r>
            <a:r>
              <a:rPr sz="2241"/>
              <a:t> Jetzt, </a:t>
            </a:r>
            <a:r>
              <a:rPr sz="2241" b="1"/>
              <a:t>bald</a:t>
            </a:r>
            <a:r>
              <a:rPr sz="2241"/>
              <a:t> werde ich meine Grimmglut über dich ausgießen und meinen Zorn an dir vollenden und dich nach deinen Wegen richten. Und alle deine Gräuel werde ich über dich bringen.</a:t>
            </a:r>
          </a:p>
          <a:p>
            <a:pPr marL="284606" lvl="0" indent="-284606" defTabSz="758951">
              <a:spcBef>
                <a:spcPts val="500"/>
              </a:spcBef>
              <a:defRPr sz="1800"/>
            </a:pPr>
            <a:r>
              <a:rPr sz="2241"/>
              <a:t>4M 24,17: "  Ich sehe ihn, aber nicht jetzt, ich schaue ihn, aber </a:t>
            </a:r>
            <a:r>
              <a:rPr sz="2241" b="1"/>
              <a:t>nicht nahe</a:t>
            </a:r>
            <a:r>
              <a:rPr sz="2241"/>
              <a:t>; ein Stern tritt hervor aus Jakob, und ein Zepter erhebt sich aus Israel und zerschlägt die Seiten Moabs und zerschmettert alle Söhne des Getümmels.</a:t>
            </a:r>
          </a:p>
          <a:p>
            <a:pPr marL="284606" lvl="0" indent="-284606" defTabSz="758951">
              <a:spcBef>
                <a:spcPts val="500"/>
              </a:spcBef>
              <a:defRPr sz="1800"/>
            </a:pPr>
            <a:r>
              <a:rPr sz="2241"/>
              <a:t>Jes 13,6-9: "  Heult, denn </a:t>
            </a:r>
            <a:r>
              <a:rPr sz="2241" b="1">
                <a:solidFill>
                  <a:srgbClr val="FF2600"/>
                </a:solidFill>
              </a:rPr>
              <a:t>nahe ist der Tag JAHWEHS!</a:t>
            </a:r>
            <a:r>
              <a:rPr sz="2241" b="1"/>
              <a:t> </a:t>
            </a:r>
            <a:r>
              <a:rPr sz="2241"/>
              <a:t>Wie Verwüstung vom Allmächtigen kommt er….</a:t>
            </a:r>
            <a:r>
              <a:rPr sz="2241" baseline="31999"/>
              <a:t>9</a:t>
            </a:r>
            <a:r>
              <a:rPr sz="2241"/>
              <a:t> </a:t>
            </a:r>
            <a:r>
              <a:rPr sz="2241" b="1"/>
              <a:t>Siehe!– der Tag JAHWEHS kommt</a:t>
            </a:r>
            <a:r>
              <a:rPr sz="2241"/>
              <a:t>, grausam .. </a:t>
            </a:r>
            <a:r>
              <a:rPr sz="2241" b="1"/>
              <a:t>Babel</a:t>
            </a:r>
            <a:r>
              <a:rPr sz="2241"/>
              <a:t> (V. 17) ..22: seine Zeit steht </a:t>
            </a:r>
            <a:r>
              <a:rPr sz="2241" b="1"/>
              <a:t>nahe</a:t>
            </a:r>
            <a:r>
              <a:rPr sz="2241"/>
              <a:t> bevor, und seine Tage werden nicht verlängert werden.“ </a:t>
            </a:r>
          </a:p>
          <a:p>
            <a:pPr marL="284606" lvl="0" indent="-284606" defTabSz="758951">
              <a:spcBef>
                <a:spcPts val="500"/>
              </a:spcBef>
              <a:defRPr sz="1800"/>
            </a:pPr>
            <a:r>
              <a:rPr sz="2241"/>
              <a:t>Jer 48,16-17: Moabs Verderben steht </a:t>
            </a:r>
            <a:r>
              <a:rPr sz="2241" b="1"/>
              <a:t>nahe</a:t>
            </a:r>
            <a:r>
              <a:rPr sz="2241"/>
              <a:t> bevor, und sein Unheil eilt sehr. Beklagt es, alle, die ihr rings um es her wohnt ..  </a:t>
            </a:r>
          </a:p>
          <a:p>
            <a:pPr marL="284606" lvl="0" indent="-284606" defTabSz="758951">
              <a:spcBef>
                <a:spcPts val="500"/>
              </a:spcBef>
              <a:defRPr sz="1800"/>
            </a:pPr>
            <a:r>
              <a:rPr sz="2241"/>
              <a:t>Klg 4,18: Unser Ende ist </a:t>
            </a:r>
            <a:r>
              <a:rPr sz="2241" b="1"/>
              <a:t>nahe</a:t>
            </a:r>
            <a:r>
              <a:rPr sz="2241"/>
              <a:t>, erfüllt sind unsere Tage; ja, unser Ende ist gekommen. </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Shape 1276"/>
          <p:cNvSpPr>
            <a:spLocks noGrp="1"/>
          </p:cNvSpPr>
          <p:nvPr>
            <p:ph type="title"/>
          </p:nvPr>
        </p:nvSpPr>
        <p:spPr>
          <a:xfrm>
            <a:off x="457200" y="7938"/>
            <a:ext cx="8229600" cy="464730"/>
          </a:xfrm>
          <a:prstGeom prst="rect">
            <a:avLst/>
          </a:prstGeom>
        </p:spPr>
        <p:txBody>
          <a:bodyPr/>
          <a:lstStyle/>
          <a:p>
            <a:pPr lvl="0" defTabSz="502920">
              <a:defRPr sz="1800"/>
            </a:pPr>
            <a:r>
              <a:rPr sz="2420" b="1"/>
              <a:t>„nahe“</a:t>
            </a:r>
          </a:p>
        </p:txBody>
      </p:sp>
      <p:sp>
        <p:nvSpPr>
          <p:cNvPr id="1277" name="Shape 1277"/>
          <p:cNvSpPr>
            <a:spLocks noGrp="1"/>
          </p:cNvSpPr>
          <p:nvPr>
            <p:ph type="body" idx="1"/>
          </p:nvPr>
        </p:nvSpPr>
        <p:spPr>
          <a:xfrm>
            <a:off x="1" y="493760"/>
            <a:ext cx="9143999" cy="6103593"/>
          </a:xfrm>
          <a:prstGeom prst="rect">
            <a:avLst/>
          </a:prstGeom>
        </p:spPr>
        <p:txBody>
          <a:bodyPr/>
          <a:lstStyle/>
          <a:p>
            <a:pPr marL="284606" lvl="0" indent="-284606" defTabSz="758951">
              <a:spcBef>
                <a:spcPts val="500"/>
              </a:spcBef>
              <a:defRPr sz="1800"/>
            </a:pPr>
            <a:r>
              <a:rPr sz="2241"/>
              <a:t>Hes 12,23-25: "  rede zu ihnen: </a:t>
            </a:r>
            <a:r>
              <a:rPr sz="2241" b="1"/>
              <a:t>Nahe sind die Tage</a:t>
            </a:r>
            <a:r>
              <a:rPr sz="2241"/>
              <a:t> und das Wort jedes Gesichts, </a:t>
            </a:r>
            <a:r>
              <a:rPr sz="2241" baseline="31999"/>
              <a:t>24</a:t>
            </a:r>
            <a:r>
              <a:rPr sz="2241"/>
              <a:t> denn kein nichtiges Gesicht und keine schmeichlerische Wahrsagung wird mehr sein inmitten des Hauses Israel; </a:t>
            </a:r>
            <a:r>
              <a:rPr sz="2241" baseline="31999"/>
              <a:t>25</a:t>
            </a:r>
            <a:r>
              <a:rPr sz="2241"/>
              <a:t> denn ich bin JAHWEH. Ich rede. Das Wort, das ich rede, wird auch geschehen, </a:t>
            </a:r>
            <a:r>
              <a:rPr sz="2241" b="1"/>
              <a:t>es wird nicht mehr hinausgeschoben werden</a:t>
            </a:r>
            <a:r>
              <a:rPr sz="2241"/>
              <a:t>; denn </a:t>
            </a:r>
            <a:r>
              <a:rPr sz="2241" b="1"/>
              <a:t>in euren Tagen</a:t>
            </a:r>
            <a:r>
              <a:rPr sz="2241"/>
              <a:t>, widerspenstiges Haus, rede ich ein Wort und tue es auch,– [ist der] Ausspruch meines Herrn, JAHWEHS.“ </a:t>
            </a:r>
          </a:p>
          <a:p>
            <a:pPr marL="284606" lvl="0" indent="-284606" defTabSz="758951">
              <a:spcBef>
                <a:spcPts val="500"/>
              </a:spcBef>
              <a:defRPr sz="1800"/>
            </a:pPr>
            <a:r>
              <a:rPr sz="2241"/>
              <a:t>Hes 30,2-4: "Heult! Wehe, der Tag! </a:t>
            </a:r>
            <a:r>
              <a:rPr sz="2241" baseline="31999"/>
              <a:t>3</a:t>
            </a:r>
            <a:r>
              <a:rPr sz="2241"/>
              <a:t> denn </a:t>
            </a:r>
            <a:r>
              <a:rPr sz="2241" b="1"/>
              <a:t>nahe</a:t>
            </a:r>
            <a:r>
              <a:rPr sz="2241"/>
              <a:t> </a:t>
            </a:r>
            <a:r>
              <a:rPr sz="2241" b="1"/>
              <a:t>ist der Tag;</a:t>
            </a:r>
            <a:r>
              <a:rPr sz="2241"/>
              <a:t> ja, </a:t>
            </a:r>
            <a:r>
              <a:rPr sz="2241" b="1"/>
              <a:t>der Tag JAHWEHS ist nahe</a:t>
            </a:r>
            <a:r>
              <a:rPr sz="2241"/>
              <a:t>, ein Tag des Gewölks: Die Zeit der Völker* wird er sein. </a:t>
            </a:r>
            <a:r>
              <a:rPr sz="2241" baseline="31999"/>
              <a:t>4</a:t>
            </a:r>
            <a:r>
              <a:rPr sz="2241"/>
              <a:t> Und das Schwert wird über Ägypten kommen.“  </a:t>
            </a:r>
          </a:p>
          <a:p>
            <a:pPr marL="284606" lvl="0" indent="-284606" defTabSz="758951">
              <a:spcBef>
                <a:spcPts val="500"/>
              </a:spcBef>
              <a:defRPr sz="1800"/>
            </a:pPr>
            <a:r>
              <a:rPr sz="2241"/>
              <a:t>Hes 36,8-10: " Ihr aber, Berge Israels, ihr sollt meinem Volk Israel eure Zweige treiben und eure Frucht tragen, denn sie sind </a:t>
            </a:r>
            <a:r>
              <a:rPr sz="2241" b="1"/>
              <a:t>nahe</a:t>
            </a:r>
            <a:r>
              <a:rPr sz="2241"/>
              <a:t> daran zu kommen. </a:t>
            </a:r>
            <a:r>
              <a:rPr sz="2241" baseline="31999"/>
              <a:t>9</a:t>
            </a:r>
            <a:r>
              <a:rPr sz="2241"/>
              <a:t> – denn siehe, [ich will] zu euch [kommen], und ich will mich zu euch wenden, und ihr sollt bebaut und besät werden. </a:t>
            </a:r>
            <a:r>
              <a:rPr sz="2241" baseline="31999"/>
              <a:t>10</a:t>
            </a:r>
            <a:r>
              <a:rPr sz="2241"/>
              <a:t> Und ich werde die Menschen auf euch vermehren, das ganze Haus Israel insgesamt. Und die Städte sollen bewohnt und die Trümmer aufgebaut werden. </a:t>
            </a:r>
          </a:p>
          <a:p>
            <a:pPr marL="284606" lvl="0" indent="-284606" defTabSz="758951">
              <a:spcBef>
                <a:spcPts val="500"/>
              </a:spcBef>
              <a:defRPr sz="1800"/>
            </a:pPr>
            <a:r>
              <a:rPr sz="2241"/>
              <a:t>Joe 2,1-2: Stoßt ins Horn in Zijon, und blast Lärm auf meinem heiligen Berg! Beben sollen alle Bewohner des Landes; denn es kommt der Tag JAHWEHS, denn er ist </a:t>
            </a:r>
            <a:r>
              <a:rPr sz="2241" b="1"/>
              <a:t>nahe</a:t>
            </a:r>
            <a:r>
              <a:rPr sz="2241"/>
              <a:t>: ein Tag der Finsternis und der Dunkelheit, ein Tag des Gewölks und der Wolkennacht.“ (Vgl. 4,14.)</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a:spLocks noGrp="1"/>
          </p:cNvSpPr>
          <p:nvPr>
            <p:ph type="title"/>
          </p:nvPr>
        </p:nvSpPr>
        <p:spPr>
          <a:xfrm>
            <a:off x="457200" y="7938"/>
            <a:ext cx="8229600" cy="464730"/>
          </a:xfrm>
          <a:prstGeom prst="rect">
            <a:avLst/>
          </a:prstGeom>
        </p:spPr>
        <p:txBody>
          <a:bodyPr/>
          <a:lstStyle>
            <a:lvl1pPr defTabSz="502920">
              <a:defRPr sz="2420" b="1"/>
            </a:lvl1pPr>
          </a:lstStyle>
          <a:p>
            <a:pPr lvl="0">
              <a:defRPr sz="1800" b="0"/>
            </a:pPr>
            <a:r>
              <a:rPr sz="2420" b="1"/>
              <a:t>„nahe“</a:t>
            </a:r>
          </a:p>
        </p:txBody>
      </p:sp>
      <p:sp>
        <p:nvSpPr>
          <p:cNvPr id="1280" name="Shape 1280"/>
          <p:cNvSpPr>
            <a:spLocks noGrp="1"/>
          </p:cNvSpPr>
          <p:nvPr>
            <p:ph type="body" idx="1"/>
          </p:nvPr>
        </p:nvSpPr>
        <p:spPr>
          <a:xfrm>
            <a:off x="1" y="493760"/>
            <a:ext cx="9143999" cy="6103593"/>
          </a:xfrm>
          <a:prstGeom prst="rect">
            <a:avLst/>
          </a:prstGeom>
        </p:spPr>
        <p:txBody>
          <a:bodyPr/>
          <a:lstStyle/>
          <a:p>
            <a:pPr marL="301752" lvl="0" indent="-301752" defTabSz="804672">
              <a:spcBef>
                <a:spcPts val="500"/>
              </a:spcBef>
              <a:defRPr sz="1800"/>
            </a:pPr>
            <a:r>
              <a:rPr sz="2376"/>
              <a:t>Ob 1,15: denn der Tag JAHWEHS ist </a:t>
            </a:r>
            <a:r>
              <a:rPr sz="2376" b="1"/>
              <a:t>nahe</a:t>
            </a:r>
            <a:r>
              <a:rPr sz="2376"/>
              <a:t> über alle Völker*: Wie du getan hast, wird dir getan werden; dein Tun wird auf dein Haupt zurückkehren  </a:t>
            </a:r>
          </a:p>
          <a:p>
            <a:pPr marL="301752" lvl="0" indent="-301752" defTabSz="804672">
              <a:spcBef>
                <a:spcPts val="500"/>
              </a:spcBef>
              <a:defRPr sz="1800"/>
            </a:pPr>
            <a:r>
              <a:rPr sz="2376"/>
              <a:t>Zep 1,7: " Still vor meinem Herrn, JAHWEH! denn nahe ist der Tag JAHWEHS; .. 14 Nahe ist </a:t>
            </a:r>
            <a:r>
              <a:rPr sz="2376" b="1"/>
              <a:t>der große Tag JAHWEHS; er ist nahe und eilt sehr. Horch, der Tag JAHWEHS!</a:t>
            </a:r>
            <a:r>
              <a:rPr sz="2376"/>
              <a:t> Bitterlich schreit dort der Held. </a:t>
            </a:r>
            <a:r>
              <a:rPr sz="2376" baseline="31999"/>
              <a:t>15</a:t>
            </a:r>
            <a:r>
              <a:rPr sz="2376"/>
              <a:t> Ein Tag des Grimms ist dieser Tag, ein Tag der Bedrängnis und der Bedrängnis, ein Tag des Verwüstens und der Verwüstung, ein Tag der Finsternis und der Dunkelheit, ein Tag des Gewölks und des Wolkendunkels, </a:t>
            </a:r>
            <a:r>
              <a:rPr sz="2376" baseline="31999"/>
              <a:t>16</a:t>
            </a:r>
            <a:r>
              <a:rPr sz="2376"/>
              <a:t> ein Tag des Horns und des Kriegsgeschreis gegen die festen Städte und gegen die hohen Zinnen. 18: Und durch das Feuer seines Eifers wird das ganze Land verzehrt werden; denn ein Ende, ja, ein plötzliches Ende wird er mit allen Bewohnern des Landes machen.</a:t>
            </a:r>
          </a:p>
          <a:p>
            <a:pPr marL="301752" lvl="0" indent="-301752" defTabSz="804672">
              <a:spcBef>
                <a:spcPts val="500"/>
              </a:spcBef>
              <a:defRPr sz="1800"/>
            </a:pPr>
            <a:r>
              <a:rPr sz="2376"/>
              <a:t>Mt 26,18: Der Lehrer sagt: Meine Zeit ist </a:t>
            </a:r>
            <a:r>
              <a:rPr sz="2376" b="1"/>
              <a:t>nahe</a:t>
            </a:r>
            <a:r>
              <a:rPr sz="2376"/>
              <a:t>. …45: Siehe! Die Stunde ist </a:t>
            </a:r>
            <a:r>
              <a:rPr sz="2376" b="1"/>
              <a:t>nahe</a:t>
            </a:r>
            <a:r>
              <a:rPr sz="2376"/>
              <a:t> gekommen, und der Sohn des Menschen wird in die Hände von Sündern ausgeliefert.  </a:t>
            </a:r>
          </a:p>
          <a:p>
            <a:pPr marL="301752" lvl="0" indent="-301752" defTabSz="804672">
              <a:spcBef>
                <a:spcPts val="500"/>
              </a:spcBef>
              <a:defRPr sz="1800"/>
            </a:pPr>
            <a:r>
              <a:rPr sz="2376"/>
              <a:t>Lk 21,8: " „Seht ‹stets› zu, dass ihr nicht irregeführt werdet, denn viele werden kommen ‹unter Berufung› auf meinen Namen und sagen: ‘Ich bin es.’ und: ‘Der Zeitpunkt ist </a:t>
            </a:r>
            <a:r>
              <a:rPr sz="2376" b="1"/>
              <a:t>nahe</a:t>
            </a:r>
            <a:r>
              <a:rPr sz="2376"/>
              <a:t> gekommen.’</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p:cNvSpPr>
          <p:nvPr>
            <p:ph type="title"/>
          </p:nvPr>
        </p:nvSpPr>
        <p:spPr>
          <a:xfrm>
            <a:off x="457200" y="7938"/>
            <a:ext cx="8229600" cy="464730"/>
          </a:xfrm>
          <a:prstGeom prst="rect">
            <a:avLst/>
          </a:prstGeom>
        </p:spPr>
        <p:txBody>
          <a:bodyPr/>
          <a:lstStyle>
            <a:lvl1pPr defTabSz="502920">
              <a:defRPr sz="2420" b="1"/>
            </a:lvl1pPr>
          </a:lstStyle>
          <a:p>
            <a:pPr lvl="0">
              <a:defRPr sz="1800" b="0"/>
            </a:pPr>
            <a:r>
              <a:rPr sz="2420" b="1"/>
              <a:t>„nahe“</a:t>
            </a:r>
          </a:p>
        </p:txBody>
      </p:sp>
      <p:sp>
        <p:nvSpPr>
          <p:cNvPr id="1283" name="Shape 1283"/>
          <p:cNvSpPr>
            <a:spLocks noGrp="1"/>
          </p:cNvSpPr>
          <p:nvPr>
            <p:ph type="body" idx="1"/>
          </p:nvPr>
        </p:nvSpPr>
        <p:spPr>
          <a:xfrm>
            <a:off x="1" y="493760"/>
            <a:ext cx="9143999" cy="6370935"/>
          </a:xfrm>
          <a:prstGeom prst="rect">
            <a:avLst/>
          </a:prstGeom>
        </p:spPr>
        <p:txBody>
          <a:bodyPr/>
          <a:lstStyle/>
          <a:p>
            <a:pPr lvl="0">
              <a:spcBef>
                <a:spcPts val="600"/>
              </a:spcBef>
              <a:defRPr sz="1800"/>
            </a:pPr>
            <a:r>
              <a:rPr sz="2700"/>
              <a:t>Jh 2,13: das Passa der Juden war </a:t>
            </a:r>
            <a:r>
              <a:rPr sz="2700" b="1"/>
              <a:t>nahe</a:t>
            </a:r>
            <a:r>
              <a:rPr sz="2700"/>
              <a:t> (6,4; 7,2; 11,55)</a:t>
            </a:r>
          </a:p>
          <a:p>
            <a:pPr lvl="0">
              <a:spcBef>
                <a:spcPts val="600"/>
              </a:spcBef>
              <a:defRPr sz="1800"/>
            </a:pPr>
            <a:r>
              <a:rPr sz="2700"/>
              <a:t>Heb 6,8: das Land, das „Dornen und Disteln trägt, [ist] verwerflich und einem Fluch </a:t>
            </a:r>
            <a:r>
              <a:rPr sz="2700" b="1"/>
              <a:t>nahe</a:t>
            </a:r>
            <a:r>
              <a:rPr sz="2700"/>
              <a:t>“. </a:t>
            </a:r>
          </a:p>
          <a:p>
            <a:pPr lvl="0">
              <a:spcBef>
                <a:spcPts val="600"/>
              </a:spcBef>
              <a:defRPr sz="1800"/>
            </a:pPr>
            <a:r>
              <a:rPr sz="2700"/>
              <a:t>Heb 8,13: " In der Aussage:„einen neuen“, hat er den ersten zu einem alten gemacht. Aber was alt und altersschwach wird, ist dem Verschwinden </a:t>
            </a:r>
            <a:r>
              <a:rPr sz="2700" b="1"/>
              <a:t>nahe</a:t>
            </a:r>
            <a:r>
              <a:rPr sz="2700"/>
              <a:t>.“ </a:t>
            </a:r>
          </a:p>
          <a:p>
            <a:pPr lvl="0">
              <a:spcBef>
                <a:spcPts val="600"/>
              </a:spcBef>
              <a:defRPr sz="1800"/>
            </a:pPr>
            <a:r>
              <a:rPr sz="2700"/>
              <a:t>Jk 5,8-10: "Habt auch ihr Geduld und festigt eure Herzen, weil die Ankunft des Herrn </a:t>
            </a:r>
            <a:r>
              <a:rPr sz="2700" b="1"/>
              <a:t>nahe</a:t>
            </a:r>
            <a:r>
              <a:rPr sz="2700"/>
              <a:t> gekommen ist. </a:t>
            </a:r>
            <a:r>
              <a:rPr sz="2700" baseline="31999"/>
              <a:t>9</a:t>
            </a:r>
            <a:r>
              <a:rPr sz="2700"/>
              <a:t> … Siehe, ein Richter </a:t>
            </a:r>
            <a:r>
              <a:rPr sz="2700" b="1"/>
              <a:t>steht vor der Tür</a:t>
            </a:r>
            <a:r>
              <a:rPr sz="2700"/>
              <a:t>.“</a:t>
            </a:r>
            <a:r>
              <a:rPr sz="2700" b="1"/>
              <a:t>  </a:t>
            </a:r>
          </a:p>
          <a:p>
            <a:pPr lvl="0">
              <a:spcBef>
                <a:spcPts val="600"/>
              </a:spcBef>
              <a:defRPr sz="1800"/>
            </a:pPr>
            <a:r>
              <a:rPr sz="2700"/>
              <a:t>1P 4,7: Aber das Ende aller Dinge ist </a:t>
            </a:r>
            <a:r>
              <a:rPr sz="2700" b="1"/>
              <a:t>nahe</a:t>
            </a:r>
            <a:r>
              <a:rPr sz="2700"/>
              <a:t> gekommen.“ </a:t>
            </a:r>
          </a:p>
          <a:p>
            <a:pPr lvl="0">
              <a:spcBef>
                <a:spcPts val="600"/>
              </a:spcBef>
              <a:defRPr sz="1800"/>
            </a:pPr>
            <a:r>
              <a:rPr sz="2700"/>
              <a:t>Off 1,3: die Zeit ist </a:t>
            </a:r>
            <a:r>
              <a:rPr sz="2700" b="1"/>
              <a:t>nahe</a:t>
            </a:r>
            <a:r>
              <a:rPr sz="2700"/>
              <a:t>!  </a:t>
            </a:r>
          </a:p>
          <a:p>
            <a:pPr lvl="0">
              <a:spcBef>
                <a:spcPts val="600"/>
              </a:spcBef>
              <a:defRPr sz="1800"/>
            </a:pPr>
            <a:r>
              <a:rPr sz="2700"/>
              <a:t>Off 22,10: Versiegle nicht die Worte der Weissagung dieses Buches, weil die Zeit </a:t>
            </a:r>
            <a:r>
              <a:rPr sz="2700" b="1"/>
              <a:t>nahe</a:t>
            </a:r>
            <a:r>
              <a:rPr sz="2700"/>
              <a:t> ist. </a:t>
            </a:r>
          </a:p>
          <a:p>
            <a:pPr lvl="0">
              <a:spcBef>
                <a:spcPts val="600"/>
              </a:spcBef>
              <a:defRPr sz="1800"/>
            </a:pPr>
            <a:r>
              <a:rPr sz="2700"/>
              <a:t>Vgl. Mt 10,23; 16,28; 24,34; 26,64; Heb 10,25; 10,37. </a:t>
            </a:r>
          </a:p>
          <a:p>
            <a:pPr lvl="0">
              <a:spcBef>
                <a:spcPts val="600"/>
              </a:spcBef>
              <a:defRPr sz="1800"/>
            </a:pPr>
            <a:r>
              <a:rPr sz="2700"/>
              <a:t>Vgl. Mal 3,1.2.23.24; Mt 3,7; …</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Shape 1285"/>
          <p:cNvSpPr>
            <a:spLocks noGrp="1"/>
          </p:cNvSpPr>
          <p:nvPr>
            <p:ph type="title"/>
          </p:nvPr>
        </p:nvSpPr>
        <p:spPr>
          <a:prstGeom prst="rect">
            <a:avLst/>
          </a:prstGeom>
        </p:spPr>
        <p:txBody>
          <a:bodyPr/>
          <a:lstStyle/>
          <a:p>
            <a:pPr lvl="0"/>
            <a:endParaRPr/>
          </a:p>
        </p:txBody>
      </p:sp>
      <p:sp>
        <p:nvSpPr>
          <p:cNvPr id="1286" name="Shape 1286"/>
          <p:cNvSpPr>
            <a:spLocks noGrp="1"/>
          </p:cNvSpPr>
          <p:nvPr>
            <p:ph type="body" idx="1"/>
          </p:nvPr>
        </p:nvSpPr>
        <p:spPr>
          <a:prstGeom prst="rect">
            <a:avLst/>
          </a:prstGeom>
        </p:spPr>
        <p:txBody>
          <a:bodyPr/>
          <a:lstStyle/>
          <a:p>
            <a:pPr lvl="0"/>
            <a:endParaRPr/>
          </a:p>
        </p:txBody>
      </p:sp>
      <p:sp>
        <p:nvSpPr>
          <p:cNvPr id="1287" name="Shape 128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114</a:t>
            </a:fld>
            <a:endParaRPr sz="1200">
              <a:solidFill>
                <a:srgbClr val="888888"/>
              </a:solidFill>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Shape 1289"/>
          <p:cNvSpPr>
            <a:spLocks noGrp="1"/>
          </p:cNvSpPr>
          <p:nvPr>
            <p:ph type="body" idx="1"/>
          </p:nvPr>
        </p:nvSpPr>
        <p:spPr>
          <a:xfrm>
            <a:off x="0" y="0"/>
            <a:ext cx="9144000" cy="6858000"/>
          </a:xfrm>
          <a:prstGeom prst="rect">
            <a:avLst/>
          </a:prstGeom>
        </p:spPr>
        <p:txBody>
          <a:bodyPr/>
          <a:lstStyle/>
          <a:p>
            <a:pPr marL="0" lvl="0" indent="0" algn="ctr" defTabSz="749808">
              <a:spcBef>
                <a:spcPts val="600"/>
              </a:spcBef>
              <a:buSzTx/>
              <a:buFontTx/>
              <a:buNone/>
              <a:defRPr sz="1800"/>
            </a:pPr>
            <a:r>
              <a:rPr sz="2870" b="1">
                <a:solidFill>
                  <a:srgbClr val="0433FF"/>
                </a:solidFill>
              </a:rPr>
              <a:t>Prinzipien, </a:t>
            </a:r>
          </a:p>
          <a:p>
            <a:pPr marL="0" lvl="0" indent="0" algn="ctr" defTabSz="749808">
              <a:spcBef>
                <a:spcPts val="600"/>
              </a:spcBef>
              <a:buSzTx/>
              <a:buFontTx/>
              <a:buNone/>
              <a:defRPr sz="1800"/>
            </a:pPr>
            <a:r>
              <a:rPr sz="2870" b="1">
                <a:solidFill>
                  <a:srgbClr val="0433FF"/>
                </a:solidFill>
              </a:rPr>
              <a:t>die beim Erforschen prophetischer Bücher zu beachten sind</a:t>
            </a:r>
          </a:p>
          <a:p>
            <a:pPr marL="0" lvl="1" indent="642692" defTabSz="749808">
              <a:spcBef>
                <a:spcPts val="600"/>
              </a:spcBef>
              <a:buSzTx/>
              <a:buNone/>
              <a:defRPr sz="1800"/>
            </a:pPr>
            <a:r>
              <a:rPr sz="2460"/>
              <a:t>1. Den Brief von </a:t>
            </a:r>
            <a:r>
              <a:rPr sz="2460" b="1"/>
              <a:t>den ersten Lesern her</a:t>
            </a:r>
            <a:r>
              <a:rPr sz="2460"/>
              <a:t> </a:t>
            </a:r>
            <a:r>
              <a:rPr sz="2460" b="1"/>
              <a:t>verstehen</a:t>
            </a:r>
            <a:r>
              <a:rPr sz="2460"/>
              <a:t>. (Hineinversetzen! Geschichtlichen Zusammenhang beachten)</a:t>
            </a:r>
          </a:p>
          <a:p>
            <a:pPr marL="0" lvl="1" indent="642692" defTabSz="749808">
              <a:spcBef>
                <a:spcPts val="600"/>
              </a:spcBef>
              <a:buSzTx/>
              <a:buNone/>
              <a:defRPr sz="1800"/>
            </a:pPr>
            <a:r>
              <a:rPr sz="2460"/>
              <a:t>2. Immer fragen: </a:t>
            </a:r>
            <a:r>
              <a:rPr sz="2460" b="1"/>
              <a:t>Was genau sagt der Text?</a:t>
            </a:r>
            <a:r>
              <a:rPr sz="2460"/>
              <a:t> Nicht von Systemen ausgehen. (Genaue </a:t>
            </a:r>
            <a:r>
              <a:rPr sz="2460" b="1"/>
              <a:t>Bibelübersetzung</a:t>
            </a:r>
            <a:r>
              <a:rPr sz="2460"/>
              <a:t> verwenden!)</a:t>
            </a:r>
          </a:p>
          <a:p>
            <a:pPr marL="0" lvl="1" indent="642692" defTabSz="749808">
              <a:spcBef>
                <a:spcPts val="600"/>
              </a:spcBef>
              <a:buSzTx/>
              <a:buNone/>
              <a:defRPr sz="1800"/>
            </a:pPr>
            <a:r>
              <a:rPr sz="2460"/>
              <a:t>3. </a:t>
            </a:r>
            <a:r>
              <a:rPr sz="2460" b="1"/>
              <a:t>Vom Klaren zum Unklaren</a:t>
            </a:r>
            <a:r>
              <a:rPr sz="2460"/>
              <a:t>. („Pflöcke“ einschlagen!)</a:t>
            </a:r>
          </a:p>
          <a:p>
            <a:pPr marL="0" lvl="1" indent="642692" defTabSz="749808">
              <a:spcBef>
                <a:spcPts val="600"/>
              </a:spcBef>
              <a:buSzTx/>
              <a:buNone/>
              <a:defRPr sz="1800"/>
            </a:pPr>
            <a:r>
              <a:rPr sz="2460"/>
              <a:t>4. Möglichst </a:t>
            </a:r>
            <a:r>
              <a:rPr sz="2460" b="1"/>
              <a:t>im Brief bleiben</a:t>
            </a:r>
            <a:r>
              <a:rPr sz="2460"/>
              <a:t>. Vieles wird durch den Brief selbst erklärt. (z. B.: Dan 11 erklärt Dan 2.) Bei Parallelstellen untersuchen, ob sie </a:t>
            </a:r>
            <a:r>
              <a:rPr sz="2460" b="1"/>
              <a:t>echte Parallelen</a:t>
            </a:r>
            <a:r>
              <a:rPr sz="2460"/>
              <a:t> sind. (Dan 7 ist nicht Off 13) </a:t>
            </a:r>
          </a:p>
          <a:p>
            <a:pPr marL="0" lvl="1" indent="642692" defTabSz="749808">
              <a:spcBef>
                <a:spcPts val="600"/>
              </a:spcBef>
              <a:buSzTx/>
              <a:buNone/>
              <a:defRPr sz="1800"/>
            </a:pPr>
            <a:r>
              <a:rPr sz="2460"/>
              <a:t>5. </a:t>
            </a:r>
            <a:r>
              <a:rPr sz="2460" b="1"/>
              <a:t>Begriffe</a:t>
            </a:r>
            <a:r>
              <a:rPr sz="2460"/>
              <a:t> </a:t>
            </a:r>
            <a:r>
              <a:rPr sz="2460" b="1"/>
              <a:t>durch die Bibel selbst klären lassen</a:t>
            </a:r>
            <a:r>
              <a:rPr sz="2460"/>
              <a:t> (z. B. ganze Erde, alle Völker, Erdkreis, Antichristus, letzte Tage, Ende der Welt)</a:t>
            </a:r>
          </a:p>
          <a:p>
            <a:pPr marL="0" lvl="1" indent="642692" defTabSz="749808">
              <a:spcBef>
                <a:spcPts val="600"/>
              </a:spcBef>
              <a:buSzTx/>
              <a:buNone/>
              <a:defRPr sz="1800"/>
            </a:pPr>
            <a:r>
              <a:rPr sz="2460"/>
              <a:t>6. Beachten: </a:t>
            </a:r>
            <a:r>
              <a:rPr sz="2460" b="1"/>
              <a:t>Prophetie ist</a:t>
            </a:r>
            <a:r>
              <a:rPr sz="2460"/>
              <a:t> zum Teil „</a:t>
            </a:r>
            <a:r>
              <a:rPr sz="2460" b="1"/>
              <a:t>Poesie</a:t>
            </a:r>
            <a:r>
              <a:rPr sz="2460"/>
              <a:t>“ (bilderreiche Sprache).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9">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2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2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28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28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28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28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28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9" grpId="1" build="p" bldLvl="5"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Shape 1291"/>
          <p:cNvSpPr>
            <a:spLocks noGrp="1"/>
          </p:cNvSpPr>
          <p:nvPr>
            <p:ph type="title"/>
          </p:nvPr>
        </p:nvSpPr>
        <p:spPr>
          <a:xfrm>
            <a:off x="26565" y="44624"/>
            <a:ext cx="9090870" cy="1379894"/>
          </a:xfrm>
          <a:prstGeom prst="rect">
            <a:avLst/>
          </a:prstGeom>
        </p:spPr>
        <p:txBody>
          <a:bodyPr/>
          <a:lstStyle/>
          <a:p>
            <a:pPr lvl="0" defTabSz="548640">
              <a:defRPr sz="1800"/>
            </a:pPr>
            <a:r>
              <a:rPr sz="2940" b="1">
                <a:solidFill>
                  <a:srgbClr val="0433FF"/>
                </a:solidFill>
              </a:rPr>
              <a:t>Wann wurde die Offenbarung geschrieben?</a:t>
            </a:r>
          </a:p>
          <a:p>
            <a:pPr lvl="0" defTabSz="548640">
              <a:defRPr sz="1800"/>
            </a:pPr>
            <a:r>
              <a:rPr sz="2640" b="1">
                <a:solidFill>
                  <a:srgbClr val="0433FF"/>
                </a:solidFill>
              </a:rPr>
              <a:t>(Unter der Regierung von welchem Kaiser wurde Johannes auf Patmos verbannt?)</a:t>
            </a:r>
          </a:p>
        </p:txBody>
      </p:sp>
      <p:sp>
        <p:nvSpPr>
          <p:cNvPr id="1292" name="Shape 1292"/>
          <p:cNvSpPr>
            <a:spLocks noGrp="1"/>
          </p:cNvSpPr>
          <p:nvPr>
            <p:ph type="body" idx="1"/>
          </p:nvPr>
        </p:nvSpPr>
        <p:spPr>
          <a:xfrm>
            <a:off x="0" y="1398325"/>
            <a:ext cx="9144000" cy="5559067"/>
          </a:xfrm>
          <a:prstGeom prst="rect">
            <a:avLst/>
          </a:prstGeom>
        </p:spPr>
        <p:txBody>
          <a:bodyPr/>
          <a:lstStyle/>
          <a:p>
            <a:pPr marL="482203" lvl="0" indent="-482203">
              <a:lnSpc>
                <a:spcPct val="90000"/>
              </a:lnSpc>
              <a:buFontTx/>
              <a:buAutoNum type="arabicPeriod"/>
              <a:defRPr sz="1800"/>
            </a:pPr>
            <a:r>
              <a:rPr sz="2700"/>
              <a:t>Gaius Julius </a:t>
            </a:r>
            <a:r>
              <a:rPr sz="2700" b="1"/>
              <a:t>Caesar</a:t>
            </a:r>
            <a:r>
              <a:rPr sz="2700"/>
              <a:t> (49 v. Chr.; ermordet: März 44 v. Chr. )</a:t>
            </a:r>
          </a:p>
          <a:p>
            <a:pPr marL="482203" lvl="0" indent="-482203">
              <a:lnSpc>
                <a:spcPct val="90000"/>
              </a:lnSpc>
              <a:buFontTx/>
              <a:buAutoNum type="arabicPeriod"/>
              <a:defRPr sz="1800"/>
            </a:pPr>
            <a:r>
              <a:rPr sz="2700"/>
              <a:t>Octavianus </a:t>
            </a:r>
            <a:r>
              <a:rPr sz="2700" b="1"/>
              <a:t>Augustus</a:t>
            </a:r>
            <a:r>
              <a:rPr sz="2700"/>
              <a:t> (31 v. Chr. bis 14 n. Chr.)</a:t>
            </a:r>
          </a:p>
          <a:p>
            <a:pPr marL="482203" lvl="0" indent="-482203">
              <a:lnSpc>
                <a:spcPct val="90000"/>
              </a:lnSpc>
              <a:buFontTx/>
              <a:buAutoNum type="arabicPeriod"/>
              <a:defRPr sz="1800"/>
            </a:pPr>
            <a:r>
              <a:rPr sz="2700" b="1"/>
              <a:t>Tiberius</a:t>
            </a:r>
            <a:r>
              <a:rPr sz="2700"/>
              <a:t> (14-37)</a:t>
            </a:r>
          </a:p>
          <a:p>
            <a:pPr marL="482203" lvl="0" indent="-482203">
              <a:lnSpc>
                <a:spcPct val="90000"/>
              </a:lnSpc>
              <a:buFontTx/>
              <a:buAutoNum type="arabicPeriod"/>
              <a:defRPr sz="1800"/>
            </a:pPr>
            <a:r>
              <a:rPr sz="2700"/>
              <a:t>Gaius </a:t>
            </a:r>
            <a:r>
              <a:rPr sz="2700" b="1"/>
              <a:t>Caligula</a:t>
            </a:r>
            <a:r>
              <a:rPr sz="2700"/>
              <a:t> (37-41)</a:t>
            </a:r>
          </a:p>
          <a:p>
            <a:pPr marL="482203" lvl="0" indent="-482203">
              <a:lnSpc>
                <a:spcPct val="90000"/>
              </a:lnSpc>
              <a:buFontTx/>
              <a:buAutoNum type="arabicPeriod"/>
              <a:defRPr sz="1800"/>
            </a:pPr>
            <a:r>
              <a:rPr sz="2700" b="1"/>
              <a:t>Claudius</a:t>
            </a:r>
            <a:r>
              <a:rPr sz="2700"/>
              <a:t> [Nero] (41-54)</a:t>
            </a:r>
          </a:p>
          <a:p>
            <a:pPr marL="482203" lvl="0" indent="-482203">
              <a:lnSpc>
                <a:spcPct val="90000"/>
              </a:lnSpc>
              <a:buClr>
                <a:srgbClr val="D60000"/>
              </a:buClr>
              <a:buFontTx/>
              <a:buAutoNum type="arabicPeriod" startAt="6"/>
              <a:defRPr sz="1800"/>
            </a:pPr>
            <a:r>
              <a:rPr sz="2700"/>
              <a:t>[Domitius] </a:t>
            </a:r>
            <a:r>
              <a:rPr sz="2700" b="1" u="sng">
                <a:solidFill>
                  <a:srgbClr val="FF2600"/>
                </a:solidFill>
              </a:rPr>
              <a:t>Nero</a:t>
            </a:r>
            <a:r>
              <a:rPr sz="2700"/>
              <a:t> (Okt. </a:t>
            </a:r>
            <a:r>
              <a:rPr sz="2700" b="1">
                <a:solidFill>
                  <a:srgbClr val="FF2600"/>
                </a:solidFill>
              </a:rPr>
              <a:t>54</a:t>
            </a:r>
            <a:r>
              <a:rPr sz="2700">
                <a:solidFill>
                  <a:srgbClr val="FF2600"/>
                </a:solidFill>
              </a:rPr>
              <a:t> -</a:t>
            </a:r>
            <a:r>
              <a:rPr sz="2700"/>
              <a:t> Juni </a:t>
            </a:r>
            <a:r>
              <a:rPr sz="2700" b="1">
                <a:solidFill>
                  <a:srgbClr val="FF2600"/>
                </a:solidFill>
              </a:rPr>
              <a:t>68</a:t>
            </a:r>
            <a:r>
              <a:rPr sz="2700"/>
              <a:t>) [Nach seiner Adoption: „</a:t>
            </a:r>
            <a:r>
              <a:rPr sz="2700" b="1"/>
              <a:t>Nero</a:t>
            </a:r>
            <a:r>
              <a:rPr sz="2700"/>
              <a:t> Claudius"]</a:t>
            </a:r>
          </a:p>
          <a:p>
            <a:pPr marL="0" lvl="0" indent="0">
              <a:lnSpc>
                <a:spcPct val="90000"/>
              </a:lnSpc>
              <a:buSzTx/>
              <a:buNone/>
              <a:defRPr sz="1800"/>
            </a:pPr>
            <a:r>
              <a:rPr sz="2700" b="1"/>
              <a:t>Galba</a:t>
            </a:r>
            <a:r>
              <a:rPr sz="2700"/>
              <a:t> (68-69), </a:t>
            </a:r>
            <a:r>
              <a:rPr sz="2700" b="1"/>
              <a:t>Otho</a:t>
            </a:r>
            <a:r>
              <a:rPr sz="2700"/>
              <a:t> (69), </a:t>
            </a:r>
            <a:r>
              <a:rPr sz="2700" b="1"/>
              <a:t>Vitellius</a:t>
            </a:r>
            <a:r>
              <a:rPr sz="2700"/>
              <a:t> ( 69) [= Krise Roms in Verbindung mit Neros Tod]</a:t>
            </a:r>
          </a:p>
          <a:p>
            <a:pPr marL="0" lvl="0" indent="0">
              <a:lnSpc>
                <a:spcPct val="90000"/>
              </a:lnSpc>
              <a:buSzTx/>
              <a:buNone/>
              <a:defRPr sz="1800"/>
            </a:pPr>
            <a:r>
              <a:rPr sz="2700"/>
              <a:t>7. </a:t>
            </a:r>
            <a:r>
              <a:rPr sz="2700" b="1"/>
              <a:t>Vespasian</a:t>
            </a:r>
            <a:r>
              <a:rPr sz="2700"/>
              <a:t> (69-79)</a:t>
            </a:r>
          </a:p>
          <a:p>
            <a:pPr marL="0" lvl="0" indent="0">
              <a:lnSpc>
                <a:spcPct val="90000"/>
              </a:lnSpc>
              <a:buSzTx/>
              <a:buNone/>
              <a:defRPr sz="1800"/>
            </a:pPr>
            <a:r>
              <a:rPr sz="2700"/>
              <a:t>8. </a:t>
            </a:r>
            <a:r>
              <a:rPr sz="2700" b="1"/>
              <a:t>Titus</a:t>
            </a:r>
            <a:r>
              <a:rPr sz="2700"/>
              <a:t> (79-81)</a:t>
            </a:r>
          </a:p>
          <a:p>
            <a:pPr marL="0" lvl="0" indent="0">
              <a:lnSpc>
                <a:spcPct val="90000"/>
              </a:lnSpc>
              <a:buSzTx/>
              <a:buNone/>
              <a:defRPr sz="1800"/>
            </a:pPr>
            <a:r>
              <a:rPr sz="2700"/>
              <a:t>9. </a:t>
            </a:r>
            <a:r>
              <a:rPr sz="2700" b="1" u="sng">
                <a:solidFill>
                  <a:srgbClr val="FF2600"/>
                </a:solidFill>
              </a:rPr>
              <a:t>Domitian</a:t>
            </a:r>
            <a:r>
              <a:rPr sz="2700"/>
              <a:t> </a:t>
            </a:r>
            <a:r>
              <a:rPr sz="2700">
                <a:solidFill>
                  <a:srgbClr val="FF2600"/>
                </a:solidFill>
              </a:rPr>
              <a:t>(</a:t>
            </a:r>
            <a:r>
              <a:rPr sz="2700" b="1">
                <a:solidFill>
                  <a:srgbClr val="FF2600"/>
                </a:solidFill>
              </a:rPr>
              <a:t>81-95</a:t>
            </a:r>
            <a:r>
              <a:rPr sz="2700">
                <a:solidFill>
                  <a:srgbClr val="FF2600"/>
                </a:solidFill>
              </a:rPr>
              <a:t>)</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Shape 1294"/>
          <p:cNvSpPr>
            <a:spLocks noGrp="1"/>
          </p:cNvSpPr>
          <p:nvPr>
            <p:ph type="body" idx="1"/>
          </p:nvPr>
        </p:nvSpPr>
        <p:spPr>
          <a:xfrm>
            <a:off x="107503" y="188639"/>
            <a:ext cx="8928994" cy="6480722"/>
          </a:xfrm>
          <a:prstGeom prst="rect">
            <a:avLst/>
          </a:prstGeom>
        </p:spPr>
        <p:txBody>
          <a:bodyPr/>
          <a:lstStyle/>
          <a:p>
            <a:pPr marL="0" lvl="0" indent="0">
              <a:lnSpc>
                <a:spcPct val="90000"/>
              </a:lnSpc>
              <a:spcBef>
                <a:spcPts val="800"/>
              </a:spcBef>
              <a:buSzTx/>
              <a:buNone/>
              <a:defRPr sz="1800"/>
            </a:pPr>
            <a:r>
              <a:rPr sz="3400" b="1"/>
              <a:t>	</a:t>
            </a:r>
            <a:r>
              <a:rPr sz="3400" b="1" u="sng"/>
              <a:t>Irenäus</a:t>
            </a:r>
            <a:r>
              <a:rPr sz="3400" b="1"/>
              <a:t> </a:t>
            </a:r>
            <a:r>
              <a:rPr sz="3400"/>
              <a:t>(180-190 n. Chr.):</a:t>
            </a:r>
          </a:p>
          <a:p>
            <a:pPr marL="0" lvl="0" indent="0">
              <a:lnSpc>
                <a:spcPct val="90000"/>
              </a:lnSpc>
              <a:spcBef>
                <a:spcPts val="600"/>
              </a:spcBef>
              <a:buSzTx/>
              <a:buNone/>
              <a:defRPr sz="1800"/>
            </a:pPr>
            <a:r>
              <a:rPr sz="2900"/>
              <a:t>„</a:t>
            </a:r>
            <a:r>
              <a:rPr sz="2900" i="1"/>
              <a:t>Wir wollen jedoch nicht das Risiko eingehen, uns positiv auszudrücken, welcher der Name des Antichristus sei. Denn wenn es notwendig gewesen wäre, dass sein Name in der gegenwärtigen Zeit öffentlich verkündet würde, wäre er von </a:t>
            </a:r>
            <a:r>
              <a:rPr sz="2900" b="1" i="1">
                <a:solidFill>
                  <a:srgbClr val="FF2600"/>
                </a:solidFill>
              </a:rPr>
              <a:t>dem</a:t>
            </a:r>
            <a:r>
              <a:rPr sz="2900" i="1"/>
              <a:t> bekannt gemacht worden, </a:t>
            </a:r>
            <a:r>
              <a:rPr sz="2900" b="1" i="1">
                <a:solidFill>
                  <a:srgbClr val="FF2600"/>
                </a:solidFill>
              </a:rPr>
              <a:t>der</a:t>
            </a:r>
            <a:r>
              <a:rPr sz="2900" i="1"/>
              <a:t> auch </a:t>
            </a:r>
            <a:r>
              <a:rPr sz="2900" b="1" i="1">
                <a:solidFill>
                  <a:srgbClr val="0433FF"/>
                </a:solidFill>
              </a:rPr>
              <a:t>die</a:t>
            </a:r>
            <a:r>
              <a:rPr sz="2900" i="1"/>
              <a:t> </a:t>
            </a:r>
            <a:r>
              <a:rPr sz="2900" b="1" i="1">
                <a:solidFill>
                  <a:srgbClr val="0433FF"/>
                </a:solidFill>
              </a:rPr>
              <a:t>Apokalypse</a:t>
            </a:r>
            <a:r>
              <a:rPr sz="2900" i="1"/>
              <a:t> gesehen hat; </a:t>
            </a:r>
            <a:r>
              <a:rPr sz="2900" b="1" i="1"/>
              <a:t>denn </a:t>
            </a:r>
            <a:r>
              <a:rPr sz="2900" b="1" i="1">
                <a:solidFill>
                  <a:srgbClr val="0433FF"/>
                </a:solidFill>
              </a:rPr>
              <a:t>sie</a:t>
            </a:r>
            <a:r>
              <a:rPr sz="2900" b="1" i="1">
                <a:solidFill>
                  <a:srgbClr val="FF0000"/>
                </a:solidFill>
              </a:rPr>
              <a:t> (o. er) </a:t>
            </a:r>
            <a:r>
              <a:rPr sz="2900" b="1" i="1"/>
              <a:t>ist vor nicht so langer Zeit gesehen worden, sondern fast in unserer Generation gegen Ende der Herrschaft des </a:t>
            </a:r>
            <a:r>
              <a:rPr sz="2900" b="1" i="1" u="sng"/>
              <a:t>Domitian“ </a:t>
            </a:r>
            <a:r>
              <a:rPr sz="2900" b="1" u="sng"/>
              <a:t>(= 95 n. Chr.).</a:t>
            </a:r>
            <a:r>
              <a:rPr sz="2900"/>
              <a:t> </a:t>
            </a:r>
          </a:p>
          <a:p>
            <a:pPr marL="0" lvl="0" indent="0">
              <a:lnSpc>
                <a:spcPct val="90000"/>
              </a:lnSpc>
              <a:spcBef>
                <a:spcPts val="500"/>
              </a:spcBef>
              <a:buSzTx/>
              <a:buNone/>
              <a:defRPr sz="1800"/>
            </a:pPr>
            <a:r>
              <a:rPr sz="2100"/>
              <a:t>(Irenäus, Adversus Haereses, 5.30.3; lat. Im griechischen Text erhalten bei Eusebius, Kirchengeschichte, 3.18.3; vgl. 5.8.6)</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Shape 1296"/>
          <p:cNvSpPr>
            <a:spLocks noGrp="1"/>
          </p:cNvSpPr>
          <p:nvPr>
            <p:ph type="body" idx="1"/>
          </p:nvPr>
        </p:nvSpPr>
        <p:spPr>
          <a:xfrm>
            <a:off x="0" y="163946"/>
            <a:ext cx="9144000" cy="6694055"/>
          </a:xfrm>
          <a:prstGeom prst="rect">
            <a:avLst/>
          </a:prstGeom>
        </p:spPr>
        <p:txBody>
          <a:bodyPr/>
          <a:lstStyle/>
          <a:p>
            <a:pPr marL="0" lvl="0" indent="0" defTabSz="896111">
              <a:spcBef>
                <a:spcPts val="800"/>
              </a:spcBef>
              <a:buSzTx/>
              <a:buNone/>
              <a:defRPr sz="1800"/>
            </a:pPr>
            <a:r>
              <a:rPr sz="3332" b="1"/>
              <a:t>	</a:t>
            </a:r>
            <a:r>
              <a:rPr sz="3332" b="1" u="sng"/>
              <a:t>Klemens von Alexandrien</a:t>
            </a:r>
            <a:r>
              <a:rPr sz="3332" u="sng"/>
              <a:t> </a:t>
            </a:r>
            <a:r>
              <a:rPr sz="3332"/>
              <a:t>(ca. 150-215)</a:t>
            </a:r>
          </a:p>
          <a:p>
            <a:pPr marL="336042" lvl="0" indent="-336042" defTabSz="896111">
              <a:spcBef>
                <a:spcPts val="600"/>
              </a:spcBef>
              <a:defRPr sz="1800"/>
            </a:pPr>
            <a:r>
              <a:rPr sz="2842"/>
              <a:t>„</a:t>
            </a:r>
            <a:r>
              <a:rPr sz="2842" b="1" i="1"/>
              <a:t>Als er nach dem Tod des Tyrannen von der Insel Patmos nach Ephesus überwechselte</a:t>
            </a:r>
            <a:r>
              <a:rPr sz="2842" i="1"/>
              <a:t>, pflegte er, wenn man ihn darum bat, auch in die benachbarten Gegenden der Heiden zu gehen, um an einigen Orten Bischöfe einzusetzen, an anderen ganze Gemeinden zu organisieren</a:t>
            </a:r>
            <a:r>
              <a:rPr sz="2842"/>
              <a:t> ...“ </a:t>
            </a:r>
            <a:r>
              <a:rPr sz="2058"/>
              <a:t>Eusebius, </a:t>
            </a:r>
            <a:r>
              <a:rPr sz="2058" i="1"/>
              <a:t>Kirchengeschichte</a:t>
            </a:r>
            <a:r>
              <a:rPr sz="2058"/>
              <a:t>, 3.23.5-19</a:t>
            </a:r>
            <a:endParaRPr sz="2842"/>
          </a:p>
          <a:p>
            <a:pPr marL="406050" lvl="0" indent="-406050" defTabSz="896111">
              <a:spcBef>
                <a:spcPts val="600"/>
              </a:spcBef>
              <a:buClr>
                <a:srgbClr val="FF0000"/>
              </a:buClr>
              <a:defRPr sz="1800"/>
            </a:pPr>
            <a:r>
              <a:rPr sz="2842" b="1">
                <a:solidFill>
                  <a:srgbClr val="FF0000"/>
                </a:solidFill>
              </a:rPr>
              <a:t>Joh verließ Patmos “nach dem Tod des Tyrannen“ (68)</a:t>
            </a:r>
            <a:r>
              <a:rPr sz="2842"/>
              <a:t> </a:t>
            </a:r>
            <a:r>
              <a:rPr sz="1960" i="1"/>
              <a:t>Quis Salvus Dives</a:t>
            </a:r>
            <a:r>
              <a:rPr sz="1960"/>
              <a:t> 42</a:t>
            </a:r>
            <a:endParaRPr sz="2646"/>
          </a:p>
          <a:p>
            <a:pPr marL="391548" lvl="0" indent="-391548" defTabSz="896111">
              <a:spcBef>
                <a:spcPts val="600"/>
              </a:spcBef>
              <a:buClr>
                <a:srgbClr val="FF0000"/>
              </a:buClr>
              <a:defRPr sz="1800"/>
            </a:pPr>
            <a:r>
              <a:rPr sz="2842"/>
              <a:t>Nero wird von Kirchenvätern und heidnischen Schriftstellern als „der </a:t>
            </a:r>
            <a:r>
              <a:rPr sz="2842" b="1"/>
              <a:t>Tyrann</a:t>
            </a:r>
            <a:r>
              <a:rPr sz="2842"/>
              <a:t>“ bezeichnet. Nero wurde von vielen bis ins 5. Jhdt. für „das </a:t>
            </a:r>
            <a:r>
              <a:rPr sz="2842" b="1"/>
              <a:t>Tier</a:t>
            </a:r>
            <a:r>
              <a:rPr sz="2842"/>
              <a:t>“ gehalten.</a:t>
            </a:r>
            <a:r>
              <a:rPr sz="2744"/>
              <a:t> </a:t>
            </a:r>
            <a:r>
              <a:rPr sz="1960"/>
              <a:t>Gentry</a:t>
            </a:r>
            <a:endParaRPr sz="2744"/>
          </a:p>
          <a:p>
            <a:pPr marL="378047" lvl="0" indent="-378047" defTabSz="896111">
              <a:spcBef>
                <a:spcPts val="600"/>
              </a:spcBef>
              <a:defRPr sz="1800"/>
            </a:pPr>
            <a:r>
              <a:rPr sz="2842"/>
              <a:t>Im Zusammenhang des Zitates heißt es, dass Johannes </a:t>
            </a:r>
            <a:r>
              <a:rPr sz="2842" b="1"/>
              <a:t>nach seiner Verbannung</a:t>
            </a:r>
            <a:r>
              <a:rPr sz="2842"/>
              <a:t> weite Reisen unternahm und zu Pferde im vollen Galopp einem jungen Gemeindeleiter nachjagte. Damals müsste er dann </a:t>
            </a:r>
            <a:r>
              <a:rPr sz="2842" b="1"/>
              <a:t>85 Jahre </a:t>
            </a:r>
            <a:r>
              <a:rPr sz="2842"/>
              <a:t>alt gewesen sein!</a:t>
            </a:r>
          </a:p>
          <a:p>
            <a:pPr marL="378047" lvl="0" indent="-378047" defTabSz="896111">
              <a:spcBef>
                <a:spcPts val="600"/>
              </a:spcBef>
              <a:defRPr sz="1800"/>
            </a:pPr>
            <a:r>
              <a:rPr sz="1960"/>
              <a:t>Gentry, </a:t>
            </a:r>
            <a:r>
              <a:rPr sz="1960" i="1"/>
              <a:t>Before Jerusalem fell </a:t>
            </a:r>
            <a:r>
              <a:rPr sz="1960"/>
              <a:t>S 69-83.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9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2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9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29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29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2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 grpId="1" build="p" bldLvl="5"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a:spLocks noGrp="1"/>
          </p:cNvSpPr>
          <p:nvPr>
            <p:ph type="body" idx="1"/>
          </p:nvPr>
        </p:nvSpPr>
        <p:spPr>
          <a:xfrm>
            <a:off x="0" y="254898"/>
            <a:ext cx="9027584" cy="5478359"/>
          </a:xfrm>
          <a:prstGeom prst="rect">
            <a:avLst/>
          </a:prstGeom>
        </p:spPr>
        <p:txBody>
          <a:bodyPr/>
          <a:lstStyle/>
          <a:p>
            <a:pPr marL="0" lvl="0" indent="0">
              <a:lnSpc>
                <a:spcPct val="90000"/>
              </a:lnSpc>
              <a:spcBef>
                <a:spcPts val="800"/>
              </a:spcBef>
              <a:buSzTx/>
              <a:buNone/>
              <a:defRPr sz="1800"/>
            </a:pPr>
            <a:r>
              <a:rPr sz="3400" b="1"/>
              <a:t>		</a:t>
            </a:r>
            <a:r>
              <a:rPr sz="3400" b="1" u="sng"/>
              <a:t>Muratorischer Kanon </a:t>
            </a:r>
            <a:r>
              <a:rPr sz="3400"/>
              <a:t>(170 n. Chr.): </a:t>
            </a:r>
          </a:p>
          <a:p>
            <a:pPr marL="310753" lvl="0" indent="-310753">
              <a:lnSpc>
                <a:spcPct val="90000"/>
              </a:lnSpc>
              <a:defRPr sz="1800"/>
            </a:pPr>
            <a:r>
              <a:rPr sz="2900"/>
              <a:t>Paulus, hat </a:t>
            </a:r>
            <a:r>
              <a:rPr sz="2900" i="1"/>
              <a:t>„</a:t>
            </a:r>
            <a:r>
              <a:rPr sz="2900" b="1" i="1"/>
              <a:t>dem Beispiel seines Vorläufers Johannes folgend</a:t>
            </a:r>
            <a:r>
              <a:rPr sz="2900" i="1"/>
              <a:t>, nicht mehr als </a:t>
            </a:r>
            <a:r>
              <a:rPr sz="2900" b="1" i="1"/>
              <a:t>sieben</a:t>
            </a:r>
            <a:r>
              <a:rPr sz="2900" i="1"/>
              <a:t> </a:t>
            </a:r>
            <a:r>
              <a:rPr sz="2900" b="1" i="1"/>
              <a:t>Briefe</a:t>
            </a:r>
            <a:r>
              <a:rPr sz="2900" i="1"/>
              <a:t> an die Gemeinden geschrieben</a:t>
            </a:r>
            <a:r>
              <a:rPr sz="2900"/>
              <a:t>“. Und später: „Johannes hat (in der Off) … an sieben Gemeinden geschrieben .…“</a:t>
            </a:r>
            <a:r>
              <a:rPr sz="3200"/>
              <a:t> </a:t>
            </a:r>
            <a:r>
              <a:t>Zit. bei Gentry, S 94 </a:t>
            </a:r>
          </a:p>
          <a:p>
            <a:pPr marL="321468" lvl="0" indent="-321468">
              <a:lnSpc>
                <a:spcPct val="90000"/>
              </a:lnSpc>
              <a:defRPr sz="1800"/>
            </a:pPr>
            <a:r>
              <a:rPr sz="3000"/>
              <a:t>→ Johannes müsste demnach die Off (an die 7 Gemeinden) </a:t>
            </a:r>
            <a:r>
              <a:rPr sz="3000" b="1"/>
              <a:t>vor</a:t>
            </a:r>
            <a:r>
              <a:rPr sz="3000"/>
              <a:t> dem letzten Brief des Paulus (Php) geschrieben haben, </a:t>
            </a:r>
            <a:r>
              <a:rPr sz="3000">
                <a:solidFill>
                  <a:srgbClr val="FF0000"/>
                </a:solidFill>
              </a:rPr>
              <a:t>also </a:t>
            </a:r>
            <a:r>
              <a:rPr sz="3000" b="1" u="sng">
                <a:solidFill>
                  <a:srgbClr val="FF0000"/>
                </a:solidFill>
              </a:rPr>
              <a:t>vor 63 </a:t>
            </a:r>
            <a:r>
              <a:rPr sz="3000" u="sng">
                <a:solidFill>
                  <a:srgbClr val="FF0000"/>
                </a:solidFill>
              </a:rPr>
              <a:t>n. Chr.</a:t>
            </a:r>
            <a:r>
              <a:rPr sz="3000">
                <a:solidFill>
                  <a:srgbClr val="FF0000"/>
                </a:solidFill>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98">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2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p:cNvSpPr>
          <p:nvPr>
            <p:ph type="title"/>
          </p:nvPr>
        </p:nvSpPr>
        <p:spPr>
          <a:xfrm>
            <a:off x="72225" y="277813"/>
            <a:ext cx="9071776" cy="1143001"/>
          </a:xfrm>
          <a:prstGeom prst="rect">
            <a:avLst/>
          </a:prstGeom>
        </p:spPr>
        <p:txBody>
          <a:bodyPr lIns="0" tIns="0" rIns="0" bIns="0">
            <a:normAutofit/>
          </a:bodyPr>
          <a:lstStyle/>
          <a:p>
            <a:pPr lvl="0">
              <a:defRPr sz="1800">
                <a:solidFill>
                  <a:srgbClr val="000000"/>
                </a:solidFill>
                <a:effectLst/>
              </a:defRPr>
            </a:pPr>
            <a:r>
              <a:rPr sz="4400" b="1" i="1">
                <a:solidFill>
                  <a:srgbClr val="FFFFFF"/>
                </a:solidFill>
                <a:effectLst>
                  <a:outerShdw blurRad="38100" dist="38100" dir="2700000" rotWithShape="0">
                    <a:srgbClr val="000000"/>
                  </a:outerShdw>
                </a:effectLst>
              </a:rPr>
              <a:t>Die 5 Diadochenreiche </a:t>
            </a:r>
            <a:r>
              <a:rPr sz="4400" i="1">
                <a:solidFill>
                  <a:srgbClr val="FFFFFF"/>
                </a:solidFill>
                <a:effectLst>
                  <a:outerShdw blurRad="38100" dist="38100" dir="2700000" rotWithShape="0">
                    <a:srgbClr val="000000"/>
                  </a:outerShdw>
                </a:effectLst>
              </a:rPr>
              <a:t>311 v.Ch.</a:t>
            </a:r>
          </a:p>
        </p:txBody>
      </p:sp>
      <p:pic>
        <p:nvPicPr>
          <p:cNvPr id="604" name="image14.png" descr="http://upload.wikimedia.org/wikipedia/commons/1/15/Diadochi.png"/>
          <p:cNvPicPr/>
          <p:nvPr/>
        </p:nvPicPr>
        <p:blipFill>
          <a:blip r:embed="rId2" cstate="print">
            <a:extLst/>
          </a:blip>
          <a:stretch>
            <a:fillRect/>
          </a:stretch>
        </p:blipFill>
        <p:spPr>
          <a:xfrm>
            <a:off x="-36513" y="1374625"/>
            <a:ext cx="9180513" cy="5150719"/>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p:cNvSpPr>
          <p:nvPr>
            <p:ph type="body" idx="1"/>
          </p:nvPr>
        </p:nvSpPr>
        <p:spPr>
          <a:xfrm>
            <a:off x="0" y="147933"/>
            <a:ext cx="9027584" cy="6710068"/>
          </a:xfrm>
          <a:prstGeom prst="rect">
            <a:avLst/>
          </a:prstGeom>
        </p:spPr>
        <p:txBody>
          <a:bodyPr/>
          <a:lstStyle/>
          <a:p>
            <a:pPr marL="0" lvl="3" indent="1371600">
              <a:lnSpc>
                <a:spcPct val="90000"/>
              </a:lnSpc>
              <a:spcBef>
                <a:spcPts val="800"/>
              </a:spcBef>
              <a:buSzTx/>
              <a:buNone/>
              <a:defRPr sz="1800"/>
            </a:pPr>
            <a:r>
              <a:rPr sz="3400" b="1" u="sng"/>
              <a:t>Epiphanius von Salamis </a:t>
            </a:r>
            <a:r>
              <a:rPr sz="3400" u="sng"/>
              <a:t>(315-403 n. Chr.):</a:t>
            </a:r>
          </a:p>
          <a:p>
            <a:pPr marL="0" lvl="0" indent="0">
              <a:lnSpc>
                <a:spcPct val="90000"/>
              </a:lnSpc>
              <a:spcBef>
                <a:spcPts val="600"/>
              </a:spcBef>
              <a:buSzTx/>
              <a:buNone/>
              <a:defRPr sz="1800"/>
            </a:pPr>
            <a:r>
              <a:rPr sz="2900"/>
              <a:t>Der Bischof von Salamis schreibt, die </a:t>
            </a:r>
            <a:r>
              <a:rPr sz="2900" b="1"/>
              <a:t>Verbannung des Johannes</a:t>
            </a:r>
            <a:r>
              <a:rPr sz="2900"/>
              <a:t> fand </a:t>
            </a:r>
            <a:r>
              <a:rPr sz="2900" b="1"/>
              <a:t>unter "Claudius Caesar"</a:t>
            </a:r>
            <a:r>
              <a:rPr sz="2900"/>
              <a:t> statt. </a:t>
            </a:r>
          </a:p>
          <a:p>
            <a:pPr marL="0" lvl="0" indent="0">
              <a:lnSpc>
                <a:spcPct val="90000"/>
              </a:lnSpc>
              <a:spcBef>
                <a:spcPts val="600"/>
              </a:spcBef>
              <a:buSzTx/>
              <a:buNone/>
              <a:defRPr sz="1800"/>
            </a:pPr>
            <a:r>
              <a:rPr sz="2900" b="1"/>
              <a:t>Johannes hat </a:t>
            </a:r>
            <a:r>
              <a:rPr sz="2900" b="1" u="sng"/>
              <a:t>"</a:t>
            </a:r>
            <a:r>
              <a:rPr sz="2900" b="1" i="1" u="sng"/>
              <a:t>in der Zeit des Claudius </a:t>
            </a:r>
            <a:r>
              <a:rPr sz="2900" b="1" i="1"/>
              <a:t>geweissagt und so</a:t>
            </a:r>
            <a:r>
              <a:rPr sz="2900" i="1"/>
              <a:t> (...) </a:t>
            </a:r>
            <a:r>
              <a:rPr sz="2900" b="1" i="1"/>
              <a:t>das prophetische Wort gemäß der Apokalypse  (= Off) bekannt gemacht</a:t>
            </a:r>
            <a:r>
              <a:rPr sz="2900" b="1"/>
              <a:t>.“</a:t>
            </a:r>
            <a:r>
              <a:rPr sz="2900"/>
              <a:t> </a:t>
            </a:r>
          </a:p>
          <a:p>
            <a:pPr marL="0" lvl="0" indent="0">
              <a:lnSpc>
                <a:spcPct val="90000"/>
              </a:lnSpc>
              <a:spcBef>
                <a:spcPts val="600"/>
              </a:spcBef>
              <a:buSzTx/>
              <a:buNone/>
              <a:defRPr sz="1800"/>
            </a:pPr>
            <a:r>
              <a:rPr sz="2000"/>
              <a:t>Epihanius, </a:t>
            </a:r>
            <a:r>
              <a:rPr sz="2000" i="1"/>
              <a:t>Haereses</a:t>
            </a:r>
            <a:r>
              <a:rPr sz="2000"/>
              <a:t>, 51.12 u. 33</a:t>
            </a:r>
            <a:endParaRPr sz="2400"/>
          </a:p>
          <a:p>
            <a:pPr lvl="0">
              <a:lnSpc>
                <a:spcPct val="90000"/>
              </a:lnSpc>
              <a:spcBef>
                <a:spcPts val="600"/>
              </a:spcBef>
              <a:defRPr sz="1800"/>
            </a:pPr>
            <a:r>
              <a:rPr sz="2700"/>
              <a:t>Gelehrte meinen, Epiphanius hat hier den zweiten Namen des Kaisers </a:t>
            </a:r>
            <a:r>
              <a:rPr sz="2700" b="1"/>
              <a:t>Nero</a:t>
            </a:r>
            <a:r>
              <a:rPr sz="2700"/>
              <a:t> verwendet. („Claudius </a:t>
            </a:r>
            <a:r>
              <a:rPr sz="2700" b="1"/>
              <a:t>NERO</a:t>
            </a:r>
            <a:r>
              <a:rPr sz="2700"/>
              <a:t>“)</a:t>
            </a:r>
          </a:p>
          <a:p>
            <a:pPr lvl="0">
              <a:lnSpc>
                <a:spcPct val="90000"/>
              </a:lnSpc>
              <a:spcBef>
                <a:spcPts val="600"/>
              </a:spcBef>
              <a:defRPr sz="1800"/>
            </a:pPr>
            <a:r>
              <a:rPr sz="2700"/>
              <a:t>Oder: er hat „Claudius </a:t>
            </a:r>
            <a:r>
              <a:rPr sz="2700" b="1"/>
              <a:t>NERO</a:t>
            </a:r>
            <a:r>
              <a:rPr sz="2700"/>
              <a:t>“ mit „Nero </a:t>
            </a:r>
            <a:r>
              <a:rPr sz="2700" b="1"/>
              <a:t>CLAUDIUS"</a:t>
            </a:r>
            <a:r>
              <a:rPr sz="2700"/>
              <a:t> verwechselt. </a:t>
            </a:r>
          </a:p>
          <a:p>
            <a:pPr marL="0" lvl="0" indent="0">
              <a:lnSpc>
                <a:spcPct val="90000"/>
              </a:lnSpc>
              <a:spcBef>
                <a:spcPts val="600"/>
              </a:spcBef>
              <a:buSzTx/>
              <a:buFontTx/>
              <a:buNone/>
              <a:defRPr sz="1800"/>
            </a:pPr>
            <a:r>
              <a:rPr sz="1900"/>
              <a:t>(F.J.A. Hort, </a:t>
            </a:r>
            <a:r>
              <a:rPr sz="1900" i="1"/>
              <a:t>The Apoclypse of St. John</a:t>
            </a:r>
            <a:r>
              <a:rPr sz="1900"/>
              <a:t>, London 1908, S. xviii; zit. bei Gentry, S 104. Moffat, Guthrie und Mounce u.a. stimmen mit dieser Ansicht überein.)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0">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0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0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3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 grpId="1" build="p" bldLvl="5"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Shape 1302"/>
          <p:cNvSpPr>
            <a:spLocks noGrp="1"/>
          </p:cNvSpPr>
          <p:nvPr>
            <p:ph type="title"/>
          </p:nvPr>
        </p:nvSpPr>
        <p:spPr>
          <a:xfrm>
            <a:off x="26565" y="44624"/>
            <a:ext cx="9090870" cy="1379894"/>
          </a:xfrm>
          <a:prstGeom prst="rect">
            <a:avLst/>
          </a:prstGeom>
        </p:spPr>
        <p:txBody>
          <a:bodyPr/>
          <a:lstStyle>
            <a:lvl1pPr>
              <a:defRPr sz="4900" b="1">
                <a:solidFill>
                  <a:srgbClr val="0433FF"/>
                </a:solidFill>
              </a:defRPr>
            </a:lvl1pPr>
          </a:lstStyle>
          <a:p>
            <a:pPr lvl="0">
              <a:defRPr sz="1800" b="0">
                <a:solidFill>
                  <a:srgbClr val="000000"/>
                </a:solidFill>
              </a:defRPr>
            </a:pPr>
            <a:r>
              <a:rPr sz="4900" b="1">
                <a:solidFill>
                  <a:srgbClr val="0433FF"/>
                </a:solidFill>
              </a:rPr>
              <a:t> </a:t>
            </a:r>
          </a:p>
        </p:txBody>
      </p:sp>
      <p:sp>
        <p:nvSpPr>
          <p:cNvPr id="1303" name="Shape 1303"/>
          <p:cNvSpPr>
            <a:spLocks noGrp="1"/>
          </p:cNvSpPr>
          <p:nvPr>
            <p:ph type="body" idx="1"/>
          </p:nvPr>
        </p:nvSpPr>
        <p:spPr>
          <a:xfrm>
            <a:off x="0" y="1398325"/>
            <a:ext cx="9144000" cy="5559067"/>
          </a:xfrm>
          <a:prstGeom prst="rect">
            <a:avLst/>
          </a:prstGeom>
        </p:spPr>
        <p:txBody>
          <a:bodyPr/>
          <a:lstStyle/>
          <a:p>
            <a:pPr marL="482203" lvl="0" indent="-482203">
              <a:lnSpc>
                <a:spcPct val="90000"/>
              </a:lnSpc>
              <a:buFontTx/>
              <a:buAutoNum type="arabicPeriod"/>
              <a:defRPr sz="1800"/>
            </a:pPr>
            <a:r>
              <a:rPr sz="2700"/>
              <a:t>Gaius Julius </a:t>
            </a:r>
            <a:r>
              <a:rPr sz="2700" b="1"/>
              <a:t>Caesar</a:t>
            </a:r>
            <a:r>
              <a:rPr sz="2700"/>
              <a:t> (49 v. Chr.; ermordet: März 44 v. Chr. )</a:t>
            </a:r>
          </a:p>
          <a:p>
            <a:pPr marL="482203" lvl="0" indent="-482203">
              <a:lnSpc>
                <a:spcPct val="90000"/>
              </a:lnSpc>
              <a:buFontTx/>
              <a:buAutoNum type="arabicPeriod"/>
              <a:defRPr sz="1800"/>
            </a:pPr>
            <a:r>
              <a:rPr sz="2700"/>
              <a:t>Octavianus </a:t>
            </a:r>
            <a:r>
              <a:rPr sz="2700" b="1"/>
              <a:t>Augustus</a:t>
            </a:r>
            <a:r>
              <a:rPr sz="2700"/>
              <a:t> (31 v. Chr. bis 14 n. Chr.)</a:t>
            </a:r>
          </a:p>
          <a:p>
            <a:pPr marL="482203" lvl="0" indent="-482203">
              <a:lnSpc>
                <a:spcPct val="90000"/>
              </a:lnSpc>
              <a:buFontTx/>
              <a:buAutoNum type="arabicPeriod"/>
              <a:defRPr sz="1800"/>
            </a:pPr>
            <a:r>
              <a:rPr sz="2700" b="1"/>
              <a:t>Tiberius</a:t>
            </a:r>
            <a:r>
              <a:rPr sz="2700"/>
              <a:t> (14-37)</a:t>
            </a:r>
          </a:p>
          <a:p>
            <a:pPr marL="482203" lvl="0" indent="-482203">
              <a:lnSpc>
                <a:spcPct val="90000"/>
              </a:lnSpc>
              <a:buFontTx/>
              <a:buAutoNum type="arabicPeriod"/>
              <a:defRPr sz="1800"/>
            </a:pPr>
            <a:r>
              <a:rPr sz="2700"/>
              <a:t>Gaius </a:t>
            </a:r>
            <a:r>
              <a:rPr sz="2700" b="1"/>
              <a:t>Caligula</a:t>
            </a:r>
            <a:r>
              <a:rPr sz="2700"/>
              <a:t> (37-41)</a:t>
            </a:r>
          </a:p>
          <a:p>
            <a:pPr marL="482203" lvl="0" indent="-482203">
              <a:lnSpc>
                <a:spcPct val="90000"/>
              </a:lnSpc>
              <a:buFontTx/>
              <a:buAutoNum type="arabicPeriod"/>
              <a:defRPr sz="1800"/>
            </a:pPr>
            <a:r>
              <a:rPr sz="2700" b="1" u="sng">
                <a:solidFill>
                  <a:srgbClr val="FF2600"/>
                </a:solidFill>
              </a:rPr>
              <a:t>Claudius</a:t>
            </a:r>
            <a:r>
              <a:rPr sz="2700">
                <a:solidFill>
                  <a:srgbClr val="FF2600"/>
                </a:solidFill>
              </a:rPr>
              <a:t> Nero (41-54)</a:t>
            </a:r>
          </a:p>
          <a:p>
            <a:pPr marL="482203" lvl="0" indent="-482203">
              <a:lnSpc>
                <a:spcPct val="90000"/>
              </a:lnSpc>
              <a:buClr>
                <a:srgbClr val="D60000"/>
              </a:buClr>
              <a:buFontTx/>
              <a:buAutoNum type="arabicPeriod" startAt="6"/>
              <a:defRPr sz="1800"/>
            </a:pPr>
            <a:r>
              <a:rPr sz="2700" b="1" u="sng">
                <a:solidFill>
                  <a:srgbClr val="FF2600"/>
                </a:solidFill>
              </a:rPr>
              <a:t>Nero</a:t>
            </a:r>
            <a:r>
              <a:rPr sz="2700"/>
              <a:t> (</a:t>
            </a:r>
            <a:r>
              <a:rPr sz="2700">
                <a:solidFill>
                  <a:srgbClr val="FF2600"/>
                </a:solidFill>
              </a:rPr>
              <a:t>54 -</a:t>
            </a:r>
            <a:r>
              <a:rPr sz="2700"/>
              <a:t> </a:t>
            </a:r>
            <a:r>
              <a:rPr sz="2700">
                <a:solidFill>
                  <a:srgbClr val="FF2600"/>
                </a:solidFill>
              </a:rPr>
              <a:t>68</a:t>
            </a:r>
            <a:r>
              <a:rPr sz="2700"/>
              <a:t>) [Nach seiner Adoption: </a:t>
            </a:r>
            <a:r>
              <a:rPr sz="2700">
                <a:solidFill>
                  <a:srgbClr val="FF2600"/>
                </a:solidFill>
              </a:rPr>
              <a:t>„</a:t>
            </a:r>
            <a:r>
              <a:rPr sz="2700" b="1" u="sng">
                <a:solidFill>
                  <a:srgbClr val="FF2600"/>
                </a:solidFill>
              </a:rPr>
              <a:t>Nero</a:t>
            </a:r>
            <a:r>
              <a:rPr sz="2700">
                <a:solidFill>
                  <a:srgbClr val="FF2600"/>
                </a:solidFill>
              </a:rPr>
              <a:t> Claudius"]</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a:spLocks noGrp="1"/>
          </p:cNvSpPr>
          <p:nvPr>
            <p:ph type="body" idx="1"/>
          </p:nvPr>
        </p:nvSpPr>
        <p:spPr>
          <a:xfrm>
            <a:off x="0" y="205389"/>
            <a:ext cx="9027584" cy="6652612"/>
          </a:xfrm>
          <a:prstGeom prst="rect">
            <a:avLst/>
          </a:prstGeom>
        </p:spPr>
        <p:txBody>
          <a:bodyPr/>
          <a:lstStyle/>
          <a:p>
            <a:pPr marL="0" lvl="3" indent="1371600">
              <a:spcBef>
                <a:spcPts val="800"/>
              </a:spcBef>
              <a:buSzTx/>
              <a:buNone/>
              <a:defRPr sz="1800"/>
            </a:pPr>
            <a:r>
              <a:rPr sz="3400" b="1" u="sng"/>
              <a:t>Syrische Zeugen </a:t>
            </a:r>
            <a:r>
              <a:rPr sz="3400" u="sng"/>
              <a:t>(508 und 616 n. Chr.)</a:t>
            </a:r>
            <a:r>
              <a:rPr sz="3400" b="1" u="sng"/>
              <a:t>:</a:t>
            </a:r>
          </a:p>
          <a:p>
            <a:pPr marL="0" lvl="0" indent="0">
              <a:spcBef>
                <a:spcPts val="500"/>
              </a:spcBef>
              <a:buSzTx/>
              <a:buNone/>
              <a:defRPr sz="1800"/>
            </a:pPr>
            <a:r>
              <a:rPr sz="2400"/>
              <a:t>Die syrische </a:t>
            </a:r>
            <a:r>
              <a:rPr sz="2400" i="1"/>
              <a:t>Geschichte des Johannes, des Sohnes des Zebedäus</a:t>
            </a:r>
            <a:r>
              <a:rPr sz="2400"/>
              <a:t>:</a:t>
            </a:r>
          </a:p>
          <a:p>
            <a:pPr marL="400050" lvl="0" indent="-400050">
              <a:spcBef>
                <a:spcPts val="500"/>
              </a:spcBef>
              <a:defRPr sz="1800"/>
            </a:pPr>
            <a:r>
              <a:rPr sz="2900" i="1"/>
              <a:t>"Danach, als sich das Evangelium durch die Wirksamkeit der Apostel verbreitete, hörte </a:t>
            </a:r>
            <a:r>
              <a:rPr sz="2900" b="1" i="1">
                <a:solidFill>
                  <a:srgbClr val="FF0000"/>
                </a:solidFill>
              </a:rPr>
              <a:t>Nero</a:t>
            </a:r>
            <a:r>
              <a:rPr sz="2900" i="1"/>
              <a:t>, der unreine und gemeine und böse König, alles, was sich in Ephesus zugetragen hatte. Und er sandte hin, nahm alles, was der Prokurator besaß und legte an den heiligen Johannes Hand an und </a:t>
            </a:r>
            <a:r>
              <a:rPr sz="2900" b="1" i="1">
                <a:solidFill>
                  <a:srgbClr val="FF0000"/>
                </a:solidFill>
              </a:rPr>
              <a:t>trieb ihn in die Verbannung</a:t>
            </a:r>
            <a:r>
              <a:rPr sz="2900" i="1"/>
              <a:t>; und er sprach das Urteil aus, daß die Stadt verwüstet werden sollte.“ </a:t>
            </a:r>
          </a:p>
          <a:p>
            <a:pPr marL="0" lvl="0" indent="0">
              <a:spcBef>
                <a:spcPts val="500"/>
              </a:spcBef>
              <a:buSzTx/>
              <a:buFontTx/>
              <a:buNone/>
              <a:defRPr sz="1800"/>
            </a:pPr>
            <a:r>
              <a:t>W. Wright (hrsg), </a:t>
            </a:r>
            <a:r>
              <a:rPr i="1"/>
              <a:t>Apocryphal Acts of the Apostles,</a:t>
            </a:r>
            <a:r>
              <a:t> London, 1871, 2.Bd. S 55-57</a:t>
            </a:r>
            <a:endParaRPr sz="1900" i="1"/>
          </a:p>
          <a:p>
            <a:pPr marL="371475" lvl="0" indent="-371475">
              <a:spcBef>
                <a:spcPts val="500"/>
              </a:spcBef>
              <a:defRPr sz="1800"/>
            </a:pPr>
            <a:r>
              <a:rPr sz="2600" b="1"/>
              <a:t>Beide syrischen Übersetzungen der Offenbarung</a:t>
            </a:r>
            <a:r>
              <a:rPr sz="2300"/>
              <a:t> </a:t>
            </a:r>
            <a:r>
              <a:rPr sz="2200"/>
              <a:t>(die des Thomas von Hakel, 616 n. Chr., und die von Polykarpus, ca. 508 n. Chr.) </a:t>
            </a:r>
            <a:r>
              <a:rPr sz="2600" b="1"/>
              <a:t>erwähnen in der Überschrift, daß Johannes unter Nero verbannt wurde.</a:t>
            </a:r>
            <a:r>
              <a:rPr sz="2600"/>
              <a:t> </a:t>
            </a:r>
            <a:endParaRPr sz="2300"/>
          </a:p>
          <a:p>
            <a:pPr marL="328612" lvl="0" indent="-328612">
              <a:spcBef>
                <a:spcPts val="500"/>
              </a:spcBef>
              <a:defRPr sz="1800"/>
            </a:pPr>
            <a:r>
              <a:rPr sz="2300"/>
              <a:t>Wörtlich dort: </a:t>
            </a:r>
            <a:r>
              <a:rPr sz="2900" i="1"/>
              <a:t>"</a:t>
            </a:r>
            <a:r>
              <a:rPr sz="2900" b="1" i="1">
                <a:solidFill>
                  <a:srgbClr val="FF0000"/>
                </a:solidFill>
              </a:rPr>
              <a:t>Geschrieben in Patmos, wohin Johannes vom Kaiser Nero gesandt wurde</a:t>
            </a:r>
            <a:r>
              <a:rPr sz="2900" i="1"/>
              <a:t>."</a:t>
            </a:r>
          </a:p>
          <a:p>
            <a:pPr marL="0" lvl="0" indent="0">
              <a:spcBef>
                <a:spcPts val="400"/>
              </a:spcBef>
              <a:buSzTx/>
              <a:buNone/>
              <a:defRPr sz="1800"/>
            </a:pPr>
            <a:r>
              <a:t>J. Gwynn (hrsg), </a:t>
            </a:r>
            <a:r>
              <a:rPr i="1"/>
              <a:t>The Apocalypse of St. John in a Syriac Version hitherto unknown,</a:t>
            </a:r>
            <a:r>
              <a:t> Dublin, 1897, S 1; zit bei Robinson, S 235. Quellen bei Gentry, S 106</a:t>
            </a:r>
            <a:r>
              <a:rPr i="1"/>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5">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0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0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0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0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0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3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 grpId="1" build="p" bldLvl="5"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Shape 1307"/>
          <p:cNvSpPr>
            <a:spLocks noGrp="1"/>
          </p:cNvSpPr>
          <p:nvPr>
            <p:ph type="body" idx="1"/>
          </p:nvPr>
        </p:nvSpPr>
        <p:spPr>
          <a:xfrm>
            <a:off x="0" y="291231"/>
            <a:ext cx="9027584" cy="5658050"/>
          </a:xfrm>
          <a:prstGeom prst="rect">
            <a:avLst/>
          </a:prstGeom>
        </p:spPr>
        <p:txBody>
          <a:bodyPr/>
          <a:lstStyle/>
          <a:p>
            <a:pPr marL="0" lvl="0" indent="0">
              <a:lnSpc>
                <a:spcPct val="90000"/>
              </a:lnSpc>
              <a:spcBef>
                <a:spcPts val="800"/>
              </a:spcBef>
              <a:buSzTx/>
              <a:buNone/>
              <a:defRPr sz="1800"/>
            </a:pPr>
            <a:r>
              <a:rPr sz="3600" b="1"/>
              <a:t>	</a:t>
            </a:r>
            <a:r>
              <a:rPr sz="3600" b="1" u="sng"/>
              <a:t>Theophylakt (1107 n. Chr.): </a:t>
            </a:r>
          </a:p>
          <a:p>
            <a:pPr lvl="0">
              <a:lnSpc>
                <a:spcPct val="90000"/>
              </a:lnSpc>
              <a:defRPr sz="1800"/>
            </a:pPr>
            <a:r>
              <a:rPr sz="3100" b="1">
                <a:solidFill>
                  <a:srgbClr val="FF0000"/>
                </a:solidFill>
              </a:rPr>
              <a:t>Johannes wurde „32 Jahre nach der Himmelfahrt Jesu auf die Insel Patmos verbannt“ </a:t>
            </a:r>
            <a:r>
              <a:rPr sz="2000"/>
              <a:t>(Vorwort zum Kommentar über Joh–Ev):</a:t>
            </a:r>
          </a:p>
          <a:p>
            <a:pPr lvl="0">
              <a:lnSpc>
                <a:spcPct val="90000"/>
              </a:lnSpc>
              <a:defRPr sz="1800"/>
            </a:pPr>
            <a:r>
              <a:rPr sz="3100"/>
              <a:t>d.h. </a:t>
            </a:r>
            <a:r>
              <a:rPr sz="3100" b="1" u="sng">
                <a:solidFill>
                  <a:srgbClr val="FF0000"/>
                </a:solidFill>
              </a:rPr>
              <a:t>62 n. Chr</a:t>
            </a:r>
            <a:r>
              <a:rPr sz="3100"/>
              <a:t>. = in der Regierungszeit Neros</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Shape 1309"/>
          <p:cNvSpPr>
            <a:spLocks noGrp="1"/>
          </p:cNvSpPr>
          <p:nvPr>
            <p:ph type="title"/>
          </p:nvPr>
        </p:nvSpPr>
        <p:spPr>
          <a:xfrm>
            <a:off x="457200" y="274637"/>
            <a:ext cx="8229600" cy="634084"/>
          </a:xfrm>
          <a:prstGeom prst="rect">
            <a:avLst/>
          </a:prstGeom>
        </p:spPr>
        <p:txBody>
          <a:bodyPr/>
          <a:lstStyle>
            <a:lvl1pPr defTabSz="822959">
              <a:defRPr sz="3509"/>
            </a:lvl1pPr>
          </a:lstStyle>
          <a:p>
            <a:pPr lvl="0">
              <a:defRPr sz="1800"/>
            </a:pPr>
            <a:r>
              <a:rPr sz="3509"/>
              <a:t>Das Martyrium des Johannes</a:t>
            </a:r>
          </a:p>
        </p:txBody>
      </p:sp>
      <p:sp>
        <p:nvSpPr>
          <p:cNvPr id="1310" name="Shape 1310"/>
          <p:cNvSpPr>
            <a:spLocks noGrp="1"/>
          </p:cNvSpPr>
          <p:nvPr>
            <p:ph type="body" idx="1"/>
          </p:nvPr>
        </p:nvSpPr>
        <p:spPr>
          <a:xfrm>
            <a:off x="0" y="854174"/>
            <a:ext cx="9144000" cy="6003827"/>
          </a:xfrm>
          <a:prstGeom prst="rect">
            <a:avLst/>
          </a:prstGeom>
        </p:spPr>
        <p:txBody>
          <a:bodyPr/>
          <a:lstStyle/>
          <a:p>
            <a:pPr lvl="0">
              <a:spcBef>
                <a:spcPts val="600"/>
              </a:spcBef>
              <a:defRPr sz="1800"/>
            </a:pPr>
            <a:r>
              <a:rPr sz="2900"/>
              <a:t>Von Jesus Christus in Mt 20 vorausgesagt. </a:t>
            </a:r>
          </a:p>
          <a:p>
            <a:pPr marL="0" lvl="0" indent="0" defTabSz="457200">
              <a:lnSpc>
                <a:spcPct val="100000"/>
              </a:lnSpc>
              <a:spcBef>
                <a:spcPts val="0"/>
              </a:spcBef>
              <a:buSzTx/>
              <a:buFontTx/>
              <a:buNone/>
              <a:defRPr sz="1800"/>
            </a:pPr>
            <a:r>
              <a:rPr sz="2600">
                <a:solidFill>
                  <a:srgbClr val="0433FF"/>
                </a:solidFill>
                <a:latin typeface="Arial Narrow"/>
                <a:ea typeface="Arial Narrow"/>
                <a:cs typeface="Arial Narrow"/>
                <a:sym typeface="Arial Narrow"/>
              </a:rPr>
              <a:t>Mt 20,22-23: " Ihr wißt nicht, um was ihr bittet ! Könnt ihr den Kelch trinken, den ich trinke, und getauft werden mit der Taufe, womit ich getauft werde?“ </a:t>
            </a:r>
          </a:p>
          <a:p>
            <a:pPr marL="0" lvl="0" indent="0" defTabSz="457200">
              <a:lnSpc>
                <a:spcPct val="100000"/>
              </a:lnSpc>
              <a:spcBef>
                <a:spcPts val="0"/>
              </a:spcBef>
              <a:buSzTx/>
              <a:buFontTx/>
              <a:buNone/>
              <a:defRPr sz="1800"/>
            </a:pPr>
            <a:r>
              <a:rPr sz="2600">
                <a:solidFill>
                  <a:srgbClr val="0433FF"/>
                </a:solidFill>
                <a:latin typeface="Arial Narrow"/>
                <a:ea typeface="Arial Narrow"/>
                <a:cs typeface="Arial Narrow"/>
                <a:sym typeface="Arial Narrow"/>
              </a:rPr>
              <a:t>Sie sprechen zu ihm: „Wir können es!“</a:t>
            </a:r>
          </a:p>
          <a:p>
            <a:pPr marL="0" lvl="0" indent="0" defTabSz="457200">
              <a:lnSpc>
                <a:spcPct val="100000"/>
              </a:lnSpc>
              <a:spcBef>
                <a:spcPts val="0"/>
              </a:spcBef>
              <a:buSzTx/>
              <a:buFontTx/>
              <a:buNone/>
              <a:defRPr sz="1800"/>
            </a:pPr>
            <a:r>
              <a:rPr sz="2600">
                <a:solidFill>
                  <a:srgbClr val="0433FF"/>
                </a:solidFill>
                <a:latin typeface="Arial Narrow"/>
                <a:ea typeface="Arial Narrow"/>
                <a:cs typeface="Arial Narrow"/>
                <a:sym typeface="Arial Narrow"/>
              </a:rPr>
              <a:t> </a:t>
            </a:r>
            <a:r>
              <a:rPr sz="2600" baseline="31999">
                <a:solidFill>
                  <a:srgbClr val="0433FF"/>
                </a:solidFill>
                <a:latin typeface="Arial Narrow"/>
                <a:ea typeface="Arial Narrow"/>
                <a:cs typeface="Arial Narrow"/>
                <a:sym typeface="Arial Narrow"/>
              </a:rPr>
              <a:t>23</a:t>
            </a:r>
            <a:r>
              <a:rPr sz="2600">
                <a:solidFill>
                  <a:srgbClr val="0433FF"/>
                </a:solidFill>
                <a:latin typeface="Arial Narrow"/>
                <a:ea typeface="Arial Narrow"/>
                <a:cs typeface="Arial Narrow"/>
                <a:sym typeface="Arial Narrow"/>
              </a:rPr>
              <a:t> Und er spricht zu ihnen: „</a:t>
            </a:r>
            <a:r>
              <a:rPr sz="2600" b="1">
                <a:solidFill>
                  <a:srgbClr val="0433FF"/>
                </a:solidFill>
                <a:latin typeface="Arial Narrow"/>
                <a:ea typeface="Arial Narrow"/>
                <a:cs typeface="Arial Narrow"/>
                <a:sym typeface="Arial Narrow"/>
              </a:rPr>
              <a:t>Ihr werdet zwar meinen Kelch trinken</a:t>
            </a:r>
            <a:r>
              <a:rPr sz="2600">
                <a:solidFill>
                  <a:srgbClr val="0433FF"/>
                </a:solidFill>
                <a:latin typeface="Arial Narrow"/>
                <a:ea typeface="Arial Narrow"/>
                <a:cs typeface="Arial Narrow"/>
                <a:sym typeface="Arial Narrow"/>
              </a:rPr>
              <a:t> </a:t>
            </a:r>
            <a:r>
              <a:rPr sz="2600" b="1">
                <a:solidFill>
                  <a:srgbClr val="0433FF"/>
                </a:solidFill>
                <a:latin typeface="Arial Narrow"/>
                <a:ea typeface="Arial Narrow"/>
                <a:cs typeface="Arial Narrow"/>
                <a:sym typeface="Arial Narrow"/>
              </a:rPr>
              <a:t>und getauft werden mit der Taufe, womit ich getauft werde. </a:t>
            </a:r>
            <a:r>
              <a:rPr sz="2600">
                <a:solidFill>
                  <a:srgbClr val="0433FF"/>
                </a:solidFill>
                <a:latin typeface="Arial Narrow"/>
                <a:ea typeface="Arial Narrow"/>
                <a:cs typeface="Arial Narrow"/>
                <a:sym typeface="Arial Narrow"/>
              </a:rPr>
              <a:t>Aber das Sitzen zu meiner Rechten und zu meiner Linken zu verleihen, steht nicht mir zu, sondern es wird denen zuteil, denen es von meinem Vater bereitet ist.“</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Shape 1312"/>
          <p:cNvSpPr>
            <a:spLocks noGrp="1"/>
          </p:cNvSpPr>
          <p:nvPr>
            <p:ph type="title"/>
          </p:nvPr>
        </p:nvSpPr>
        <p:spPr>
          <a:xfrm>
            <a:off x="457200" y="274637"/>
            <a:ext cx="8229600" cy="634084"/>
          </a:xfrm>
          <a:prstGeom prst="rect">
            <a:avLst/>
          </a:prstGeom>
        </p:spPr>
        <p:txBody>
          <a:bodyPr/>
          <a:lstStyle>
            <a:lvl1pPr defTabSz="822959">
              <a:defRPr sz="3509"/>
            </a:lvl1pPr>
          </a:lstStyle>
          <a:p>
            <a:pPr lvl="0">
              <a:defRPr sz="1800"/>
            </a:pPr>
            <a:r>
              <a:rPr sz="3509"/>
              <a:t>Das Martyrium des Johannes</a:t>
            </a:r>
          </a:p>
        </p:txBody>
      </p:sp>
      <p:sp>
        <p:nvSpPr>
          <p:cNvPr id="1313" name="Shape 1313"/>
          <p:cNvSpPr>
            <a:spLocks noGrp="1"/>
          </p:cNvSpPr>
          <p:nvPr>
            <p:ph type="body" idx="1"/>
          </p:nvPr>
        </p:nvSpPr>
        <p:spPr>
          <a:xfrm>
            <a:off x="0" y="854174"/>
            <a:ext cx="9144000" cy="6003827"/>
          </a:xfrm>
          <a:prstGeom prst="rect">
            <a:avLst/>
          </a:prstGeom>
        </p:spPr>
        <p:txBody>
          <a:bodyPr/>
          <a:lstStyle/>
          <a:p>
            <a:pPr lvl="0">
              <a:spcBef>
                <a:spcPts val="600"/>
              </a:spcBef>
              <a:defRPr sz="1800"/>
            </a:pPr>
            <a:r>
              <a:rPr sz="2900"/>
              <a:t>Von Jesus Christus in Mt 20 vorausgesagt. </a:t>
            </a:r>
          </a:p>
          <a:p>
            <a:pPr lvl="0">
              <a:spcBef>
                <a:spcPts val="600"/>
              </a:spcBef>
              <a:defRPr sz="1800"/>
            </a:pPr>
            <a:r>
              <a:rPr sz="2900"/>
              <a:t>Eusebius berichtet von Papias (130 n. Chr., Bischof von Hierapolis) bzgl. Johannes: Papias sagt, </a:t>
            </a:r>
            <a:r>
              <a:rPr sz="2900" b="1"/>
              <a:t>dass Johannes, der Theologe, und sein Bruder von den Juden getötet wurden</a:t>
            </a:r>
            <a:r>
              <a:rPr sz="2900"/>
              <a:t>. (Pap 5,5; 6,3-6). </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Shape 1315"/>
          <p:cNvSpPr>
            <a:spLocks noGrp="1"/>
          </p:cNvSpPr>
          <p:nvPr>
            <p:ph type="title"/>
          </p:nvPr>
        </p:nvSpPr>
        <p:spPr>
          <a:xfrm>
            <a:off x="457200" y="274637"/>
            <a:ext cx="8229600" cy="634084"/>
          </a:xfrm>
          <a:prstGeom prst="rect">
            <a:avLst/>
          </a:prstGeom>
        </p:spPr>
        <p:txBody>
          <a:bodyPr/>
          <a:lstStyle>
            <a:lvl1pPr defTabSz="822959">
              <a:defRPr sz="3509"/>
            </a:lvl1pPr>
          </a:lstStyle>
          <a:p>
            <a:pPr lvl="0">
              <a:defRPr sz="1800"/>
            </a:pPr>
            <a:r>
              <a:rPr sz="3509"/>
              <a:t>Das Martyrium des Johannes</a:t>
            </a:r>
          </a:p>
        </p:txBody>
      </p:sp>
      <p:sp>
        <p:nvSpPr>
          <p:cNvPr id="1316" name="Shape 1316"/>
          <p:cNvSpPr>
            <a:spLocks noGrp="1"/>
          </p:cNvSpPr>
          <p:nvPr>
            <p:ph type="body" idx="1"/>
          </p:nvPr>
        </p:nvSpPr>
        <p:spPr>
          <a:xfrm>
            <a:off x="0" y="854174"/>
            <a:ext cx="9144000" cy="6003827"/>
          </a:xfrm>
          <a:prstGeom prst="rect">
            <a:avLst/>
          </a:prstGeom>
        </p:spPr>
        <p:txBody>
          <a:bodyPr/>
          <a:lstStyle/>
          <a:p>
            <a:pPr lvl="0">
              <a:spcBef>
                <a:spcPts val="600"/>
              </a:spcBef>
              <a:defRPr sz="1800"/>
            </a:pPr>
            <a:r>
              <a:rPr sz="2900"/>
              <a:t>Von Jesus Christus in Mt 20 vorausgesagt. </a:t>
            </a:r>
          </a:p>
          <a:p>
            <a:pPr lvl="0">
              <a:spcBef>
                <a:spcPts val="600"/>
              </a:spcBef>
              <a:defRPr sz="1800"/>
            </a:pPr>
            <a:r>
              <a:rPr sz="2900"/>
              <a:t>Eusebius berichtet von Papias (130 n. Chr., Bischof von Hierapolis) bzgl. Johannes: Papias sagt, </a:t>
            </a:r>
            <a:r>
              <a:rPr sz="2900" b="1"/>
              <a:t>dass Johannes, der Theologe, und sein Bruder von den Juden getötet wurden</a:t>
            </a:r>
            <a:r>
              <a:rPr sz="2900"/>
              <a:t>. (Pap 5,5; 6,3-6). </a:t>
            </a:r>
          </a:p>
          <a:p>
            <a:pPr lvl="0">
              <a:spcBef>
                <a:spcPts val="600"/>
              </a:spcBef>
              <a:defRPr sz="1800"/>
            </a:pPr>
            <a:r>
              <a:rPr sz="2900" b="1"/>
              <a:t>Wenn das stimmt, muss es zu einem Zeitpunkt gewesen sein, zu dem sie noch in der Lage dazu waren und die Gelegenheit dazu hatten, also vor 70 n. Chr.</a:t>
            </a:r>
            <a:r>
              <a:rPr sz="2900"/>
              <a:t> </a:t>
            </a:r>
          </a:p>
          <a:p>
            <a:pPr lvl="0">
              <a:spcBef>
                <a:spcPts val="600"/>
              </a:spcBef>
              <a:defRPr sz="1800"/>
            </a:pPr>
            <a:r>
              <a:rPr sz="2900" b="1"/>
              <a:t>Nach 70 hatten die Juden weder die richterliche noch die politische Vollmacht jemanden hinzurichten. </a:t>
            </a:r>
          </a:p>
          <a:p>
            <a:pPr marL="0" lvl="0" indent="0">
              <a:spcBef>
                <a:spcPts val="600"/>
              </a:spcBef>
              <a:buSzTx/>
              <a:buNone/>
              <a:defRPr sz="1800"/>
            </a:pPr>
            <a:r>
              <a:rPr sz="3000"/>
              <a:t>→ </a:t>
            </a:r>
            <a:r>
              <a:rPr sz="3000" b="1">
                <a:solidFill>
                  <a:srgbClr val="FF2600"/>
                </a:solidFill>
              </a:rPr>
              <a:t>JhEv, JhBrfe und Off müssen </a:t>
            </a:r>
            <a:r>
              <a:rPr sz="3000" b="1" u="sng">
                <a:solidFill>
                  <a:srgbClr val="FF2600"/>
                </a:solidFill>
              </a:rPr>
              <a:t>vor 70 n. Chr.</a:t>
            </a:r>
            <a:r>
              <a:rPr sz="3000" b="1">
                <a:solidFill>
                  <a:srgbClr val="FF2600"/>
                </a:solidFill>
              </a:rPr>
              <a:t> geschrieben worden sein. </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Shape 1318"/>
          <p:cNvSpPr>
            <a:spLocks noGrp="1"/>
          </p:cNvSpPr>
          <p:nvPr>
            <p:ph type="body" idx="1"/>
          </p:nvPr>
        </p:nvSpPr>
        <p:spPr>
          <a:xfrm>
            <a:off x="0" y="459817"/>
            <a:ext cx="9144000" cy="6398184"/>
          </a:xfrm>
          <a:prstGeom prst="rect">
            <a:avLst/>
          </a:prstGeom>
        </p:spPr>
        <p:txBody>
          <a:bodyPr/>
          <a:lstStyle/>
          <a:p>
            <a:pPr lvl="0">
              <a:lnSpc>
                <a:spcPct val="90000"/>
              </a:lnSpc>
              <a:defRPr sz="1800"/>
            </a:pPr>
            <a:r>
              <a:rPr sz="3200"/>
              <a:t>John A. T. </a:t>
            </a:r>
            <a:r>
              <a:rPr sz="3200" b="1" u="sng"/>
              <a:t>Robinson</a:t>
            </a:r>
            <a:r>
              <a:rPr sz="3200"/>
              <a:t> kommt zu dem Schluss: </a:t>
            </a:r>
            <a:r>
              <a:rPr sz="3200" b="1"/>
              <a:t>Das </a:t>
            </a:r>
            <a:r>
              <a:rPr sz="3200" b="1">
                <a:solidFill>
                  <a:srgbClr val="FF0000"/>
                </a:solidFill>
              </a:rPr>
              <a:t>gesamte Neue Testament war vor 70 n. Chr. abgeschlossen.</a:t>
            </a:r>
            <a:r>
              <a:rPr sz="3200"/>
              <a:t> </a:t>
            </a:r>
          </a:p>
          <a:p>
            <a:pPr marL="214312" lvl="0" indent="-214312">
              <a:lnSpc>
                <a:spcPct val="90000"/>
              </a:lnSpc>
              <a:defRPr sz="1800"/>
            </a:pPr>
            <a:r>
              <a:rPr sz="2000"/>
              <a:t>„</a:t>
            </a:r>
            <a:r>
              <a:rPr sz="2000" i="1"/>
              <a:t>Redating the New Testament</a:t>
            </a:r>
            <a:r>
              <a:rPr sz="2000"/>
              <a:t>“ 1975;  Robinson  in d. Fußnote: „Jetzt [1975] neigt selbst F.F. Bruce in diese Richtung.“ = Datierung vor 70). Quelle: Robinson „</a:t>
            </a:r>
            <a:r>
              <a:rPr sz="2000" i="1"/>
              <a:t>Wann entstand das Neue Testament?</a:t>
            </a:r>
            <a:r>
              <a:rPr sz="2000"/>
              <a:t>“, Wuppertal 1986. S 236)</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Shape 1320"/>
          <p:cNvSpPr>
            <a:spLocks noGrp="1"/>
          </p:cNvSpPr>
          <p:nvPr>
            <p:ph type="title"/>
          </p:nvPr>
        </p:nvSpPr>
        <p:spPr>
          <a:xfrm>
            <a:off x="457200" y="44623"/>
            <a:ext cx="8229600" cy="288034"/>
          </a:xfrm>
          <a:prstGeom prst="rect">
            <a:avLst/>
          </a:prstGeom>
        </p:spPr>
        <p:txBody>
          <a:bodyPr/>
          <a:lstStyle>
            <a:lvl1pPr defTabSz="594359">
              <a:defRPr sz="1300"/>
            </a:lvl1pPr>
          </a:lstStyle>
          <a:p>
            <a:pPr lvl="0">
              <a:defRPr sz="1800"/>
            </a:pPr>
            <a:r>
              <a:rPr sz="1300"/>
              <a:t>Vertreter der Frühdatierung</a:t>
            </a:r>
          </a:p>
        </p:txBody>
      </p:sp>
      <p:sp>
        <p:nvSpPr>
          <p:cNvPr id="1321" name="Shape 1321"/>
          <p:cNvSpPr>
            <a:spLocks noGrp="1"/>
          </p:cNvSpPr>
          <p:nvPr>
            <p:ph type="body" idx="1"/>
          </p:nvPr>
        </p:nvSpPr>
        <p:spPr>
          <a:xfrm>
            <a:off x="0" y="332655"/>
            <a:ext cx="9144000" cy="6525346"/>
          </a:xfrm>
          <a:prstGeom prst="rect">
            <a:avLst/>
          </a:prstGeom>
        </p:spPr>
        <p:txBody>
          <a:bodyPr/>
          <a:lstStyle/>
          <a:p>
            <a:pPr marL="0" lvl="0" indent="0">
              <a:spcBef>
                <a:spcPts val="400"/>
              </a:spcBef>
              <a:buSzTx/>
              <a:buNone/>
              <a:defRPr sz="1800"/>
            </a:pPr>
            <a:r>
              <a:t>Jay E. </a:t>
            </a:r>
            <a:r>
              <a:rPr b="1"/>
              <a:t>Adams</a:t>
            </a:r>
            <a:r>
              <a:t>. The Time is at Hand. Phillipsburgh (NJ), 1966; </a:t>
            </a:r>
          </a:p>
          <a:p>
            <a:pPr marL="0" lvl="0" indent="0">
              <a:spcBef>
                <a:spcPts val="400"/>
              </a:spcBef>
              <a:buSzTx/>
              <a:buNone/>
              <a:defRPr sz="1800"/>
            </a:pPr>
            <a:r>
              <a:t>Joseph R. </a:t>
            </a:r>
            <a:r>
              <a:rPr b="1"/>
              <a:t>Balyeat</a:t>
            </a:r>
            <a:r>
              <a:t>. Babylon: The Great City of Revelation. Sevierville  (MI), 1991; </a:t>
            </a:r>
          </a:p>
          <a:p>
            <a:pPr marL="0" lvl="0" indent="0">
              <a:spcBef>
                <a:spcPts val="400"/>
              </a:spcBef>
              <a:buSzTx/>
              <a:buNone/>
              <a:defRPr sz="1800"/>
            </a:pPr>
            <a:r>
              <a:t>Wilhelm </a:t>
            </a:r>
            <a:r>
              <a:rPr b="1"/>
              <a:t>Bousset</a:t>
            </a:r>
            <a:r>
              <a:t>. Der Antichrist in der Überlieferung des Judentums, des Neuen Testamentes und der alten Kirche: Ein Beitrag zur Auslegung der Apocalypse. </a:t>
            </a:r>
          </a:p>
          <a:p>
            <a:pPr marL="0" lvl="0" indent="0">
              <a:spcBef>
                <a:spcPts val="400"/>
              </a:spcBef>
              <a:buSzTx/>
              <a:buNone/>
              <a:defRPr sz="1800"/>
            </a:pPr>
            <a:r>
              <a:t>G. </a:t>
            </a:r>
            <a:r>
              <a:rPr b="1"/>
              <a:t>Olms</a:t>
            </a:r>
            <a:r>
              <a:t>: Hildesheim, 1983 (Nachdruck Vandenhoeck: Göttingen, 1895)</a:t>
            </a:r>
          </a:p>
          <a:p>
            <a:pPr marL="0" lvl="0" indent="0">
              <a:spcBef>
                <a:spcPts val="400"/>
              </a:spcBef>
              <a:buSzTx/>
              <a:buNone/>
              <a:defRPr sz="1800"/>
            </a:pPr>
            <a:r>
              <a:t>Wilhelm </a:t>
            </a:r>
            <a:r>
              <a:rPr b="1"/>
              <a:t>Bousset</a:t>
            </a:r>
            <a:r>
              <a:t>. Die Offenbarung Johannis. Kritisch-exegetischer Kommentar über das Neue Testament 16. Vandenhoeck &amp; Ruprecht: Göttingen, 1896 (1966)</a:t>
            </a:r>
          </a:p>
          <a:p>
            <a:pPr marL="0" lvl="0" indent="0">
              <a:spcBef>
                <a:spcPts val="400"/>
              </a:spcBef>
              <a:buSzTx/>
              <a:buNone/>
              <a:defRPr sz="1800"/>
            </a:pPr>
            <a:r>
              <a:t>David </a:t>
            </a:r>
            <a:r>
              <a:rPr b="1"/>
              <a:t>Chilton</a:t>
            </a:r>
            <a:r>
              <a:t>. Days of Venegance. Dominion Press: Ft. Worth (TX), 1987</a:t>
            </a:r>
          </a:p>
          <a:p>
            <a:pPr marL="0" lvl="0" indent="0">
              <a:spcBef>
                <a:spcPts val="400"/>
              </a:spcBef>
              <a:buSzTx/>
              <a:buNone/>
              <a:defRPr sz="1800"/>
            </a:pPr>
            <a:r>
              <a:t>David Chilton. Paradise Restored: An Eschatology of Dominion. Tyler (TX), 1985</a:t>
            </a:r>
          </a:p>
          <a:p>
            <a:pPr marL="0" lvl="0" indent="0">
              <a:spcBef>
                <a:spcPts val="400"/>
              </a:spcBef>
              <a:buSzTx/>
              <a:buNone/>
              <a:defRPr sz="1800"/>
            </a:pPr>
            <a:r>
              <a:t>David </a:t>
            </a:r>
            <a:r>
              <a:rPr b="1"/>
              <a:t>Clark</a:t>
            </a:r>
            <a:r>
              <a:t>. The Message from Patmos: A Postmillennial Commentary on the Book of Revelation. Baker Book House: Grand Rapids (MI), 1989</a:t>
            </a:r>
          </a:p>
          <a:p>
            <a:pPr marL="0" lvl="0" indent="0">
              <a:spcBef>
                <a:spcPts val="400"/>
              </a:spcBef>
              <a:buSzTx/>
              <a:buNone/>
              <a:defRPr sz="1800"/>
            </a:pPr>
            <a:r>
              <a:t>Friedrich </a:t>
            </a:r>
            <a:r>
              <a:rPr b="1"/>
              <a:t>Düsterdieck</a:t>
            </a:r>
            <a:r>
              <a:t>. Kritisch exegetisches Handbuch über die Offenbarung Johannes. Kritisch exegetischer Kommentar über das Neue Testament 16. Vandenhoeck &amp; Ruprecht: Göttingen, 1877</a:t>
            </a:r>
          </a:p>
          <a:p>
            <a:pPr marL="0" lvl="0" indent="0">
              <a:spcBef>
                <a:spcPts val="400"/>
              </a:spcBef>
              <a:buSzTx/>
              <a:buNone/>
              <a:defRPr sz="1800"/>
            </a:pPr>
            <a:r>
              <a:t>Johann Gottfried </a:t>
            </a:r>
            <a:r>
              <a:rPr b="1"/>
              <a:t>Eichhorn</a:t>
            </a:r>
            <a:r>
              <a:t>. Commentarius in Apocalypsin Joannis. Jo. Christ. Volumen I. Dieterich: Göttingen, 1791</a:t>
            </a:r>
          </a:p>
          <a:p>
            <a:pPr marL="0" lvl="0" indent="0">
              <a:spcBef>
                <a:spcPts val="400"/>
              </a:spcBef>
              <a:buSzTx/>
              <a:buNone/>
              <a:defRPr sz="1800"/>
            </a:pPr>
            <a:r>
              <a:t>Heinrich </a:t>
            </a:r>
            <a:r>
              <a:rPr b="1"/>
              <a:t>Ewald</a:t>
            </a:r>
            <a:r>
              <a:t> (Georgio Henrico Augisto Ewald). Commentarius in Apokalypsis Johannis Exegeticus et Criticus. Librariae Hahnianae: Leipzig, 1828</a:t>
            </a:r>
          </a:p>
          <a:p>
            <a:pPr marL="0" lvl="0" indent="0">
              <a:spcBef>
                <a:spcPts val="400"/>
              </a:spcBef>
              <a:buSzTx/>
              <a:buNone/>
              <a:defRPr sz="1800"/>
            </a:pPr>
            <a:r>
              <a:t>Heinrich Ewald. Die Johanneischen Schriften. Zweiter Band: Johannes‘Apokalypse. Verlag der Bieterichschen Buchhandlung: Göttingen, 1862</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Shape 1323"/>
          <p:cNvSpPr>
            <a:spLocks noGrp="1"/>
          </p:cNvSpPr>
          <p:nvPr>
            <p:ph type="title"/>
          </p:nvPr>
        </p:nvSpPr>
        <p:spPr>
          <a:xfrm>
            <a:off x="457200" y="-99393"/>
            <a:ext cx="8229600" cy="288033"/>
          </a:xfrm>
          <a:prstGeom prst="rect">
            <a:avLst/>
          </a:prstGeom>
        </p:spPr>
        <p:txBody>
          <a:bodyPr/>
          <a:lstStyle>
            <a:lvl1pPr defTabSz="594359">
              <a:defRPr sz="1300"/>
            </a:lvl1pPr>
          </a:lstStyle>
          <a:p>
            <a:pPr lvl="0">
              <a:defRPr sz="1800"/>
            </a:pPr>
            <a:r>
              <a:rPr sz="1300"/>
              <a:t>Vertreter der Frühdatierung</a:t>
            </a:r>
          </a:p>
        </p:txBody>
      </p:sp>
      <p:sp>
        <p:nvSpPr>
          <p:cNvPr id="1324" name="Shape 1324"/>
          <p:cNvSpPr>
            <a:spLocks noGrp="1"/>
          </p:cNvSpPr>
          <p:nvPr>
            <p:ph type="body" idx="1"/>
          </p:nvPr>
        </p:nvSpPr>
        <p:spPr>
          <a:xfrm>
            <a:off x="0" y="260647"/>
            <a:ext cx="9144000" cy="6597354"/>
          </a:xfrm>
          <a:prstGeom prst="rect">
            <a:avLst/>
          </a:prstGeom>
        </p:spPr>
        <p:txBody>
          <a:bodyPr/>
          <a:lstStyle/>
          <a:p>
            <a:pPr marL="0" lvl="0" indent="0">
              <a:spcBef>
                <a:spcPts val="400"/>
              </a:spcBef>
              <a:buSzTx/>
              <a:buNone/>
              <a:defRPr sz="1800"/>
            </a:pPr>
            <a:r>
              <a:t>F. J. A. </a:t>
            </a:r>
            <a:r>
              <a:rPr b="1"/>
              <a:t>Hort</a:t>
            </a:r>
            <a:r>
              <a:t>. The Apocalypse of St John I-III: The Greek Text with Introduction, Commentary, and Additional Notes. MacMillan: London, 1908</a:t>
            </a:r>
          </a:p>
          <a:p>
            <a:pPr marL="0" lvl="0" indent="0">
              <a:spcBef>
                <a:spcPts val="400"/>
              </a:spcBef>
              <a:buSzTx/>
              <a:buNone/>
              <a:defRPr sz="1800"/>
            </a:pPr>
            <a:r>
              <a:t>James B. </a:t>
            </a:r>
            <a:r>
              <a:rPr b="1"/>
              <a:t>Jordan</a:t>
            </a:r>
            <a:r>
              <a:t>. Behind the Scenes: Orientation in the Book of Revelation. Biblical Horizons Occasional Papers 19 Biblical Horizons: Tyler (TX), 1995</a:t>
            </a:r>
          </a:p>
          <a:p>
            <a:pPr marL="0" lvl="0" indent="0">
              <a:spcBef>
                <a:spcPts val="400"/>
              </a:spcBef>
              <a:buSzTx/>
              <a:buNone/>
              <a:defRPr sz="1800"/>
            </a:pPr>
            <a:r>
              <a:t>J. Marcellus </a:t>
            </a:r>
            <a:r>
              <a:rPr b="1"/>
              <a:t>Kik</a:t>
            </a:r>
            <a:r>
              <a:t>. An Eschatology of Victory. Presbyterian &amp; Reformed: Phillipsburg (NJ), 1971</a:t>
            </a:r>
          </a:p>
          <a:p>
            <a:pPr marL="0" lvl="0" indent="0">
              <a:spcBef>
                <a:spcPts val="400"/>
              </a:spcBef>
              <a:buSzTx/>
              <a:buNone/>
              <a:defRPr sz="1800"/>
            </a:pPr>
            <a:r>
              <a:t>J. E. </a:t>
            </a:r>
            <a:r>
              <a:rPr b="1"/>
              <a:t>Leonard</a:t>
            </a:r>
            <a:r>
              <a:t>. Come out of Her, My People: A Study of the Revelation to John. Laudemont Press: Chicago (IL), 1991</a:t>
            </a:r>
          </a:p>
          <a:p>
            <a:pPr marL="0" lvl="0" indent="0">
              <a:spcBef>
                <a:spcPts val="400"/>
              </a:spcBef>
              <a:buSzTx/>
              <a:buNone/>
              <a:defRPr sz="1800"/>
            </a:pPr>
            <a:r>
              <a:t>Friedrich </a:t>
            </a:r>
            <a:r>
              <a:rPr b="1"/>
              <a:t>Lücke</a:t>
            </a:r>
            <a:r>
              <a:t>. Versuch einer vollständigen Einleitung in die Offenbarung des Johannes oder Allgemeine Untersuchungen über die apokalyptische Litteratur überhaupt und die Apokalypse des Johannes insbesondere. 2 Bde. Eduard Weber: Bonn, 1832</a:t>
            </a:r>
          </a:p>
          <a:p>
            <a:pPr marL="0" lvl="0" indent="0">
              <a:spcBef>
                <a:spcPts val="400"/>
              </a:spcBef>
              <a:buSzTx/>
              <a:buNone/>
              <a:defRPr sz="1800"/>
            </a:pPr>
            <a:r>
              <a:t>Friedrich </a:t>
            </a:r>
            <a:r>
              <a:rPr b="1"/>
              <a:t>Lücke</a:t>
            </a:r>
            <a:r>
              <a:t>. Versuch einer vollständigen Einleitung in die Offenbarung des Johannes oder Allgemine Untersuchungen über die apokalyptische Litteratur überhaupt und die Apokalypse des Johannes insbesondere. Des Commentars über die Schriften des Evang. Johannes Vierter Teil. Eduard </a:t>
            </a:r>
            <a:r>
              <a:rPr b="1"/>
              <a:t>Weber</a:t>
            </a:r>
            <a:r>
              <a:t>: Bonn, 1852</a:t>
            </a:r>
          </a:p>
          <a:p>
            <a:pPr marL="0" lvl="0" indent="0">
              <a:spcBef>
                <a:spcPts val="400"/>
              </a:spcBef>
              <a:buSzTx/>
              <a:buNone/>
              <a:defRPr sz="1800"/>
            </a:pPr>
            <a:r>
              <a:t>Philip </a:t>
            </a:r>
            <a:r>
              <a:rPr b="1"/>
              <a:t>Mauro</a:t>
            </a:r>
            <a:r>
              <a:t>. The Patmos Vision: A Study of the Apocalypse. Hamilton: Boston (MS), 1925</a:t>
            </a:r>
          </a:p>
          <a:p>
            <a:pPr marL="0" lvl="0" indent="0">
              <a:spcBef>
                <a:spcPts val="400"/>
              </a:spcBef>
              <a:buSzTx/>
              <a:buNone/>
              <a:defRPr sz="1800"/>
            </a:pPr>
            <a:r>
              <a:t>Philip </a:t>
            </a:r>
            <a:r>
              <a:rPr b="1"/>
              <a:t>Mauro</a:t>
            </a:r>
            <a:r>
              <a:t>. Things Which Soon Must Come to Pass: A Commentary on the Book of Revelation. Reiner Publications: Swengel (PA), 1984</a:t>
            </a:r>
          </a:p>
          <a:p>
            <a:pPr marL="0" lvl="0" indent="0">
              <a:spcBef>
                <a:spcPts val="400"/>
              </a:spcBef>
              <a:buSzTx/>
              <a:buNone/>
              <a:defRPr sz="1800"/>
            </a:pPr>
            <a:r>
              <a:t>Johann David </a:t>
            </a:r>
            <a:r>
              <a:rPr b="1"/>
              <a:t>Michaelis</a:t>
            </a:r>
            <a:r>
              <a:t>. Einleitung in die göttlichen Schriften des Neuen Bundes. 2 Teile. Vandenhoeck: Göttingen, 1777. 2. Teil S. 1285-1317</a:t>
            </a:r>
          </a:p>
          <a:p>
            <a:pPr marL="0" lvl="0" indent="0">
              <a:spcBef>
                <a:spcPts val="400"/>
              </a:spcBef>
              <a:buSzTx/>
              <a:buNone/>
              <a:defRPr sz="1800"/>
            </a:pPr>
            <a:r>
              <a:t>Arthur M. </a:t>
            </a:r>
            <a:r>
              <a:rPr b="1"/>
              <a:t>Ogden</a:t>
            </a:r>
            <a:r>
              <a:t>. The Avenging of the Apostles and Prophets: Commentary on Revelation. Odgen Publ.: Somerset (KY), 1985 (1991)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image15.png"/>
          <p:cNvPicPr/>
          <p:nvPr/>
        </p:nvPicPr>
        <p:blipFill>
          <a:blip r:embed="rId3" cstate="print">
            <a:extLst/>
          </a:blip>
          <a:stretch>
            <a:fillRect/>
          </a:stretch>
        </p:blipFill>
        <p:spPr>
          <a:xfrm>
            <a:off x="-1188641" y="-315416"/>
            <a:ext cx="11089683" cy="5328593"/>
          </a:xfrm>
          <a:prstGeom prst="rect">
            <a:avLst/>
          </a:prstGeom>
          <a:ln w="12700">
            <a:miter lim="400000"/>
          </a:ln>
        </p:spPr>
      </p:pic>
      <p:sp>
        <p:nvSpPr>
          <p:cNvPr id="607" name="Shape 607"/>
          <p:cNvSpPr/>
          <p:nvPr/>
        </p:nvSpPr>
        <p:spPr>
          <a:xfrm>
            <a:off x="512200" y="4513807"/>
            <a:ext cx="8236265" cy="24276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3200" u="sng">
                <a:solidFill>
                  <a:srgbClr val="FFFFFF"/>
                </a:solidFill>
              </a:rPr>
              <a:t>Die 4 Diadochenreiche um 301 v. Chr.:</a:t>
            </a:r>
            <a:r>
              <a:rPr sz="3200">
                <a:solidFill>
                  <a:srgbClr val="FFFFFF"/>
                </a:solidFill>
              </a:rPr>
              <a:t> </a:t>
            </a:r>
          </a:p>
          <a:p>
            <a:pPr lvl="0">
              <a:defRPr>
                <a:solidFill>
                  <a:srgbClr val="000000"/>
                </a:solidFill>
              </a:defRPr>
            </a:pPr>
            <a:r>
              <a:rPr sz="3200">
                <a:solidFill>
                  <a:srgbClr val="FFFB00"/>
                </a:solidFill>
              </a:rPr>
              <a:t>Seleukos → Seleukiden </a:t>
            </a:r>
            <a:r>
              <a:rPr sz="2800">
                <a:solidFill>
                  <a:srgbClr val="FFFB00"/>
                </a:solidFill>
              </a:rPr>
              <a:t>(König des Nordens)</a:t>
            </a:r>
          </a:p>
          <a:p>
            <a:pPr lvl="0">
              <a:defRPr>
                <a:solidFill>
                  <a:srgbClr val="000000"/>
                </a:solidFill>
              </a:defRPr>
            </a:pPr>
            <a:r>
              <a:rPr sz="3200">
                <a:solidFill>
                  <a:srgbClr val="00FDFF"/>
                </a:solidFill>
              </a:rPr>
              <a:t>Ptolemaios → Ptolemäer </a:t>
            </a:r>
            <a:r>
              <a:rPr sz="2800">
                <a:solidFill>
                  <a:srgbClr val="00FDFF"/>
                </a:solidFill>
              </a:rPr>
              <a:t>(König des Südens)</a:t>
            </a:r>
          </a:p>
          <a:p>
            <a:pPr lvl="0">
              <a:defRPr>
                <a:solidFill>
                  <a:srgbClr val="000000"/>
                </a:solidFill>
              </a:defRPr>
            </a:pPr>
            <a:r>
              <a:rPr sz="3200">
                <a:solidFill>
                  <a:srgbClr val="FF9300"/>
                </a:solidFill>
              </a:rPr>
              <a:t>Lysimachos (bis 281)</a:t>
            </a:r>
          </a:p>
          <a:p>
            <a:pPr lvl="0">
              <a:defRPr>
                <a:solidFill>
                  <a:srgbClr val="000000"/>
                </a:solidFill>
              </a:defRPr>
            </a:pPr>
            <a:r>
              <a:rPr sz="3200">
                <a:solidFill>
                  <a:srgbClr val="00F900"/>
                </a:solidFill>
              </a:rPr>
              <a:t>Kassandros </a:t>
            </a:r>
          </a:p>
        </p:txBody>
      </p:sp>
    </p:spTree>
  </p:cSld>
  <p:clrMapOvr>
    <a:masterClrMapping/>
  </p:clrMapOvr>
  <p:transition spd="med">
    <p:dissolv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Shape 1326"/>
          <p:cNvSpPr>
            <a:spLocks noGrp="1"/>
          </p:cNvSpPr>
          <p:nvPr>
            <p:ph type="title"/>
          </p:nvPr>
        </p:nvSpPr>
        <p:spPr>
          <a:xfrm>
            <a:off x="457200" y="116632"/>
            <a:ext cx="8229600" cy="288033"/>
          </a:xfrm>
          <a:prstGeom prst="rect">
            <a:avLst/>
          </a:prstGeom>
        </p:spPr>
        <p:txBody>
          <a:bodyPr/>
          <a:lstStyle>
            <a:lvl1pPr defTabSz="594359">
              <a:defRPr sz="1300"/>
            </a:lvl1pPr>
          </a:lstStyle>
          <a:p>
            <a:pPr lvl="0">
              <a:defRPr sz="1800"/>
            </a:pPr>
            <a:r>
              <a:rPr sz="1300"/>
              <a:t>Vertreter der Frühdatierung</a:t>
            </a:r>
          </a:p>
        </p:txBody>
      </p:sp>
      <p:sp>
        <p:nvSpPr>
          <p:cNvPr id="1327" name="Shape 1327"/>
          <p:cNvSpPr>
            <a:spLocks noGrp="1"/>
          </p:cNvSpPr>
          <p:nvPr>
            <p:ph type="body" idx="1"/>
          </p:nvPr>
        </p:nvSpPr>
        <p:spPr>
          <a:xfrm>
            <a:off x="0" y="404664"/>
            <a:ext cx="9144000" cy="6453336"/>
          </a:xfrm>
          <a:prstGeom prst="rect">
            <a:avLst/>
          </a:prstGeom>
        </p:spPr>
        <p:txBody>
          <a:bodyPr/>
          <a:lstStyle/>
          <a:p>
            <a:pPr marL="0" lvl="0" indent="0">
              <a:spcBef>
                <a:spcPts val="400"/>
              </a:spcBef>
              <a:buSzTx/>
              <a:buNone/>
              <a:defRPr sz="1800"/>
            </a:pPr>
            <a:r>
              <a:t>J. A. T. </a:t>
            </a:r>
            <a:r>
              <a:rPr b="1"/>
              <a:t>Robinson</a:t>
            </a:r>
            <a:r>
              <a:t>. Wann entstand das NT. Paderborn : Wuppertal, 1986</a:t>
            </a:r>
          </a:p>
          <a:p>
            <a:pPr marL="0" lvl="0" indent="0">
              <a:spcBef>
                <a:spcPts val="400"/>
              </a:spcBef>
              <a:buSzTx/>
              <a:buNone/>
              <a:defRPr sz="1800"/>
            </a:pPr>
            <a:r>
              <a:t>Milton S. </a:t>
            </a:r>
            <a:r>
              <a:rPr b="1"/>
              <a:t>Terry</a:t>
            </a:r>
            <a:r>
              <a:t>. Biblical Apocalyptics: A Study of the Most Notable Revelations of God and of Christ. Baker Book House: Grand Rapids (MI), 1988 (Nachdruck von 1898)</a:t>
            </a:r>
          </a:p>
          <a:p>
            <a:pPr marL="0" lvl="0" indent="0">
              <a:spcBef>
                <a:spcPts val="400"/>
              </a:spcBef>
              <a:buSzTx/>
              <a:buNone/>
              <a:defRPr sz="1800"/>
            </a:pPr>
            <a:r>
              <a:t>Milton S. </a:t>
            </a:r>
            <a:r>
              <a:rPr b="1"/>
              <a:t>Terry</a:t>
            </a:r>
            <a:r>
              <a:t>. Biblical Hermeneutics. Zondervan: Grand Rapids (MI), 1984</a:t>
            </a:r>
          </a:p>
          <a:p>
            <a:pPr marL="0" lvl="0" indent="0">
              <a:spcBef>
                <a:spcPts val="400"/>
              </a:spcBef>
              <a:buSzTx/>
              <a:buNone/>
              <a:defRPr sz="1800"/>
            </a:pPr>
            <a:r>
              <a:t>Cornelis van der Waal. Openbaring van Jezus Christus: Inleiding und Vertaling. de Vuurbaak: Groningen, 1971</a:t>
            </a:r>
          </a:p>
          <a:p>
            <a:pPr marL="0" lvl="0" indent="0">
              <a:spcBef>
                <a:spcPts val="400"/>
              </a:spcBef>
              <a:buSzTx/>
              <a:buNone/>
              <a:defRPr sz="1800"/>
            </a:pPr>
            <a:r>
              <a:t>Cornelis </a:t>
            </a:r>
            <a:r>
              <a:rPr b="1"/>
              <a:t>van der Waal</a:t>
            </a:r>
            <a:r>
              <a:t>. Openbaring van Jezus Christus II: Verklaring. de Nijverheid: Oudkarspel (NL), 1981</a:t>
            </a:r>
          </a:p>
          <a:p>
            <a:pPr marL="0" lvl="0" indent="0">
              <a:spcBef>
                <a:spcPts val="400"/>
              </a:spcBef>
              <a:buSzTx/>
              <a:buNone/>
              <a:defRPr sz="1800"/>
            </a:pPr>
            <a:r>
              <a:t>Karl </a:t>
            </a:r>
            <a:r>
              <a:rPr b="1"/>
              <a:t>Wieseler</a:t>
            </a:r>
            <a:r>
              <a:t>. Zur Geschichte der neutestamentlichen Schrift und des Christentums. J. C. Hinrichs’sche Buchhandlung: Leipzig, 1880</a:t>
            </a:r>
          </a:p>
          <a:p>
            <a:pPr marL="0" lvl="0" indent="0">
              <a:spcBef>
                <a:spcPts val="400"/>
              </a:spcBef>
              <a:buSzTx/>
              <a:buNone/>
              <a:defRPr sz="1800"/>
            </a:pPr>
            <a:r>
              <a:t>Kenneth L. </a:t>
            </a:r>
            <a:r>
              <a:rPr b="1"/>
              <a:t>Gentry</a:t>
            </a:r>
            <a:r>
              <a:t>. Before Jerusalem Fell: Dating the Book of Revelation. Institute for Christian Economics: Tyler (TX), 1989 (Die Arbeit wurde 1988 beim Whitefield Theological Seminary eingereicht. Eine Kurzfassung findet sich in: Kenneth L. Gentry. The Beast of Revelation. Institute for Christian Economics: Tyler (TX), 1989</a:t>
            </a:r>
          </a:p>
          <a:p>
            <a:pPr marL="0" lvl="0" indent="0">
              <a:spcBef>
                <a:spcPts val="400"/>
              </a:spcBef>
              <a:buSzTx/>
              <a:buNone/>
              <a:defRPr sz="1800"/>
            </a:pPr>
            <a:r>
              <a:t>Franz Gotthold </a:t>
            </a:r>
            <a:r>
              <a:rPr b="1"/>
              <a:t>Hartwig</a:t>
            </a:r>
            <a:r>
              <a:t>. Apologie der Apokalypse wider falschen Tadel und falsches Lob. Johann Christoph Stößel: Chemnitz:, 1781; -1783</a:t>
            </a:r>
          </a:p>
          <a:p>
            <a:pPr marL="0" lvl="0" indent="0">
              <a:spcBef>
                <a:spcPts val="400"/>
              </a:spcBef>
              <a:buSzTx/>
              <a:buNone/>
              <a:defRPr sz="1800"/>
            </a:pPr>
            <a:r>
              <a:t>Johann Gottfried </a:t>
            </a:r>
            <a:r>
              <a:rPr b="1"/>
              <a:t>Herder</a:t>
            </a:r>
            <a:r>
              <a:t>. Maranatha: Das Buch von der Zukunft des Herrn, des Neuen Testaments Siegel. Johann Friedrich Hartknoch: Riga, 1779; nachgedruckt in Johann Gottfried Herder. Herders Sämtliche Werke. hg. von Bernhard Suphan. Bd. 9. Weidmann: Berlin, 1893. S. 101-288</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hape 1329"/>
          <p:cNvSpPr>
            <a:spLocks noGrp="1"/>
          </p:cNvSpPr>
          <p:nvPr>
            <p:ph type="title"/>
          </p:nvPr>
        </p:nvSpPr>
        <p:spPr>
          <a:xfrm>
            <a:off x="457200" y="20638"/>
            <a:ext cx="8229600" cy="562074"/>
          </a:xfrm>
          <a:prstGeom prst="rect">
            <a:avLst/>
          </a:prstGeom>
        </p:spPr>
        <p:txBody>
          <a:bodyPr/>
          <a:lstStyle>
            <a:lvl1pPr defTabSz="850391">
              <a:defRPr sz="2976" b="1"/>
            </a:lvl1pPr>
          </a:lstStyle>
          <a:p>
            <a:pPr lvl="0">
              <a:defRPr sz="1800" b="0"/>
            </a:pPr>
            <a:r>
              <a:rPr sz="2976" b="1"/>
              <a:t>Inneres Zeugnis für die Datierung vor 70 n. Chr. </a:t>
            </a:r>
          </a:p>
        </p:txBody>
      </p:sp>
      <p:sp>
        <p:nvSpPr>
          <p:cNvPr id="1330" name="Shape 1330"/>
          <p:cNvSpPr>
            <a:spLocks noGrp="1"/>
          </p:cNvSpPr>
          <p:nvPr>
            <p:ph type="body" idx="1"/>
          </p:nvPr>
        </p:nvSpPr>
        <p:spPr>
          <a:xfrm>
            <a:off x="35495" y="532811"/>
            <a:ext cx="9108506" cy="6352092"/>
          </a:xfrm>
          <a:prstGeom prst="rect">
            <a:avLst/>
          </a:prstGeom>
        </p:spPr>
        <p:txBody>
          <a:bodyPr/>
          <a:lstStyle/>
          <a:p>
            <a:pPr marL="0" lvl="0" indent="0">
              <a:lnSpc>
                <a:spcPct val="90000"/>
              </a:lnSpc>
              <a:spcBef>
                <a:spcPts val="600"/>
              </a:spcBef>
              <a:buSzTx/>
              <a:buNone/>
              <a:defRPr sz="1800"/>
            </a:pPr>
            <a:r>
              <a:rPr sz="3200" b="1">
                <a:solidFill>
                  <a:srgbClr val="0000FF"/>
                </a:solidFill>
              </a:rPr>
              <a:t>1. Die Juden in Kleinasien sind zur Zeit der Abfassung immer noch eine Gefahr für die Christen. </a:t>
            </a:r>
            <a:r>
              <a:rPr sz="3200" b="1"/>
              <a:t>– Das ist nach 70 kaum denkbar. Off 2,9; 3,9</a:t>
            </a:r>
            <a:endParaRPr sz="3200"/>
          </a:p>
          <a:p>
            <a:pPr marL="0" lvl="0" indent="0">
              <a:buSzTx/>
              <a:buNone/>
              <a:defRPr sz="1800"/>
            </a:pPr>
            <a:r>
              <a:rPr sz="3000"/>
              <a:t>Off 2,9-10: "Ich weiß um deine Werke und deine Bedrängnis … und um die Lästerung von Seiten derer, </a:t>
            </a:r>
            <a:r>
              <a:rPr sz="3000" b="1"/>
              <a:t>die von sich selbst sagen, sie seien Juden, und sie sind es nicht, sondern [sind] eine Synagoge des Satans</a:t>
            </a:r>
            <a:r>
              <a:rPr sz="3000"/>
              <a:t>. </a:t>
            </a:r>
            <a:r>
              <a:rPr sz="3000" baseline="31999"/>
              <a:t>10</a:t>
            </a:r>
            <a:r>
              <a:rPr sz="3000"/>
              <a:t> Fürchte nicht die Leiden, die auf dich zukommen. …“ </a:t>
            </a:r>
          </a:p>
          <a:p>
            <a:pPr marL="0" lvl="0" indent="0">
              <a:buSzTx/>
              <a:buNone/>
              <a:defRPr sz="1800"/>
            </a:pPr>
            <a:r>
              <a:rPr sz="3000"/>
              <a:t>Off 3,9: "Siehe: Ich gebe aus der </a:t>
            </a:r>
            <a:r>
              <a:rPr sz="3000" b="1"/>
              <a:t>Synagoge des Satans die, die von sich selbst sagen, sie seien Juden, und sie sind es nicht, sondern sie lügen</a:t>
            </a:r>
            <a:r>
              <a:rPr sz="3000"/>
              <a:t> – siehe: Ich werde veranlassen, dass sie kommen und vor deinen Füßen huldigen und zur Kenntnis nehmen, dass ich dich liebte.“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30">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 grpId="1" build="p" bldLvl="5"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Shape 1332"/>
          <p:cNvSpPr>
            <a:spLocks noGrp="1"/>
          </p:cNvSpPr>
          <p:nvPr>
            <p:ph type="title"/>
          </p:nvPr>
        </p:nvSpPr>
        <p:spPr>
          <a:xfrm>
            <a:off x="457200" y="20638"/>
            <a:ext cx="8229600" cy="562074"/>
          </a:xfrm>
          <a:prstGeom prst="rect">
            <a:avLst/>
          </a:prstGeom>
        </p:spPr>
        <p:txBody>
          <a:bodyPr/>
          <a:lstStyle>
            <a:lvl1pPr defTabSz="850391">
              <a:defRPr sz="2976" b="1"/>
            </a:lvl1pPr>
          </a:lstStyle>
          <a:p>
            <a:pPr lvl="0">
              <a:defRPr sz="1800" b="0"/>
            </a:pPr>
            <a:r>
              <a:rPr sz="2976" b="1"/>
              <a:t>Inneres Zeugnis für die Datierung vor 70 n. Chr. </a:t>
            </a:r>
          </a:p>
        </p:txBody>
      </p:sp>
      <p:sp>
        <p:nvSpPr>
          <p:cNvPr id="1333" name="Shape 1333"/>
          <p:cNvSpPr>
            <a:spLocks noGrp="1"/>
          </p:cNvSpPr>
          <p:nvPr>
            <p:ph type="body" idx="1"/>
          </p:nvPr>
        </p:nvSpPr>
        <p:spPr>
          <a:xfrm>
            <a:off x="35495" y="547300"/>
            <a:ext cx="9108506" cy="6194069"/>
          </a:xfrm>
          <a:prstGeom prst="rect">
            <a:avLst/>
          </a:prstGeom>
        </p:spPr>
        <p:txBody>
          <a:bodyPr/>
          <a:lstStyle/>
          <a:p>
            <a:pPr marL="0" lvl="0" indent="0">
              <a:lnSpc>
                <a:spcPct val="90000"/>
              </a:lnSpc>
              <a:spcBef>
                <a:spcPts val="600"/>
              </a:spcBef>
              <a:buSzTx/>
              <a:buNone/>
              <a:defRPr sz="1800"/>
            </a:pPr>
            <a:r>
              <a:rPr sz="3200" b="1">
                <a:solidFill>
                  <a:srgbClr val="0000FF"/>
                </a:solidFill>
              </a:rPr>
              <a:t>1. Die Juden in Kleinasien sind zur Zeit der Abfassung immer noch eine Gefahr für die Christen. </a:t>
            </a:r>
            <a:r>
              <a:rPr sz="3200" b="1"/>
              <a:t>– Das ist nach 70 nicht denkbar. Off 2,9; 3,9</a:t>
            </a:r>
            <a:endParaRPr sz="3200"/>
          </a:p>
          <a:p>
            <a:pPr marL="777239" lvl="1" indent="-320039">
              <a:lnSpc>
                <a:spcPct val="90000"/>
              </a:lnSpc>
              <a:spcBef>
                <a:spcPts val="600"/>
              </a:spcBef>
              <a:defRPr sz="1800"/>
            </a:pPr>
            <a:r>
              <a:rPr sz="2800"/>
              <a:t>Josephus: Die meisten gr. und röm. Städte außerhalb von Palästina verstießen die jüdischen Bewohner oder töteten und enteigneten sie, als der Krieg begann (66 n. Chr.). </a:t>
            </a:r>
          </a:p>
          <a:p>
            <a:pPr marL="777239" lvl="1" indent="-320039">
              <a:lnSpc>
                <a:spcPct val="90000"/>
              </a:lnSpc>
              <a:spcBef>
                <a:spcPts val="600"/>
              </a:spcBef>
              <a:defRPr sz="1800"/>
            </a:pPr>
            <a:r>
              <a:rPr sz="2800"/>
              <a:t>Die meisten Diaspora-Juden waren nach Judäa geflohen, um am Krieg teilzunehmen (→ über 3 000 000 in Judäa). </a:t>
            </a:r>
          </a:p>
          <a:p>
            <a:pPr marL="777239" lvl="1" indent="-320039">
              <a:lnSpc>
                <a:spcPct val="90000"/>
              </a:lnSpc>
              <a:spcBef>
                <a:spcPts val="600"/>
              </a:spcBef>
              <a:defRPr sz="1800"/>
            </a:pPr>
            <a:r>
              <a:rPr sz="2800"/>
              <a:t>Nach 70 n. Chr. waren die Juden in keiner Stadt mehr die Mehrheit und nicht in der Lage, Christen zu verfolgen.</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Shape 1335"/>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36" name="Shape 1336"/>
          <p:cNvSpPr>
            <a:spLocks noGrp="1"/>
          </p:cNvSpPr>
          <p:nvPr>
            <p:ph type="body" idx="1"/>
          </p:nvPr>
        </p:nvSpPr>
        <p:spPr>
          <a:xfrm>
            <a:off x="0" y="420275"/>
            <a:ext cx="9036496" cy="6437725"/>
          </a:xfrm>
          <a:prstGeom prst="rect">
            <a:avLst/>
          </a:prstGeom>
        </p:spPr>
        <p:txBody>
          <a:bodyPr/>
          <a:lstStyle>
            <a:lvl1pPr marL="0" indent="0">
              <a:spcBef>
                <a:spcPts val="600"/>
              </a:spcBef>
              <a:buSzTx/>
              <a:buNone/>
              <a:defRPr sz="3000" b="1">
                <a:solidFill>
                  <a:srgbClr val="0000FF"/>
                </a:solidFill>
              </a:defRPr>
            </a:lvl1pPr>
          </a:lstStyle>
          <a:p>
            <a:pPr lvl="0">
              <a:defRPr sz="1800" b="0">
                <a:solidFill>
                  <a:srgbClr val="000000"/>
                </a:solidFill>
              </a:defRPr>
            </a:pPr>
            <a:r>
              <a:rPr sz="3000" b="1">
                <a:solidFill>
                  <a:srgbClr val="0000FF"/>
                </a:solidFill>
              </a:rPr>
              <a:t>2. Die Hure, die „große Stadt“:</a:t>
            </a:r>
            <a:endParaRPr sz="3000" b="1"/>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3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 grpId="1" build="p" bldLvl="5"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Shape 1338"/>
          <p:cNvSpPr>
            <a:spLocks noGrp="1"/>
          </p:cNvSpPr>
          <p:nvPr>
            <p:ph type="title"/>
          </p:nvPr>
        </p:nvSpPr>
        <p:spPr>
          <a:xfrm>
            <a:off x="457200" y="274638"/>
            <a:ext cx="8229600" cy="727772"/>
          </a:xfrm>
          <a:prstGeom prst="rect">
            <a:avLst/>
          </a:prstGeom>
        </p:spPr>
        <p:txBody>
          <a:bodyPr/>
          <a:lstStyle>
            <a:lvl1pPr>
              <a:defRPr sz="3700"/>
            </a:lvl1pPr>
          </a:lstStyle>
          <a:p>
            <a:pPr lvl="0">
              <a:defRPr sz="1800"/>
            </a:pPr>
            <a:r>
              <a:rPr sz="3700"/>
              <a:t>Exkurs: Grobgliederung</a:t>
            </a:r>
          </a:p>
        </p:txBody>
      </p:sp>
      <p:sp>
        <p:nvSpPr>
          <p:cNvPr id="1339" name="Shape 1339"/>
          <p:cNvSpPr>
            <a:spLocks noGrp="1"/>
          </p:cNvSpPr>
          <p:nvPr>
            <p:ph type="body" idx="1"/>
          </p:nvPr>
        </p:nvSpPr>
        <p:spPr>
          <a:xfrm>
            <a:off x="0" y="1202006"/>
            <a:ext cx="9031705" cy="5450331"/>
          </a:xfrm>
          <a:prstGeom prst="rect">
            <a:avLst/>
          </a:prstGeom>
        </p:spPr>
        <p:txBody>
          <a:bodyPr/>
          <a:lstStyle/>
          <a:p>
            <a:pPr marL="310753" lvl="0" indent="-310753">
              <a:buClr>
                <a:srgbClr val="0000FF"/>
              </a:buClr>
              <a:defRPr sz="1800"/>
            </a:pPr>
            <a:r>
              <a:rPr sz="2900" b="1">
                <a:solidFill>
                  <a:srgbClr val="0000FF"/>
                </a:solidFill>
              </a:rPr>
              <a:t>Eine einleitende Vision (K. 1-3)</a:t>
            </a:r>
            <a:r>
              <a:rPr sz="2900" b="1"/>
              <a:t>,</a:t>
            </a:r>
            <a:r>
              <a:rPr sz="2900"/>
              <a:t> eingeführt durch eine Schau vom erhöhten Christus: </a:t>
            </a:r>
          </a:p>
          <a:p>
            <a:pPr marL="0" lvl="0" indent="0">
              <a:buSzTx/>
              <a:buFontTx/>
              <a:buNone/>
              <a:defRPr sz="1800"/>
            </a:pPr>
            <a:r>
              <a:rPr sz="2900"/>
              <a:t>→ </a:t>
            </a:r>
            <a:r>
              <a:rPr sz="2900" b="1">
                <a:solidFill>
                  <a:srgbClr val="FF0000"/>
                </a:solidFill>
              </a:rPr>
              <a:t>7 Botschaften</a:t>
            </a:r>
            <a:r>
              <a:rPr sz="2900"/>
              <a:t>: </a:t>
            </a:r>
            <a:r>
              <a:rPr sz="2900" b="1"/>
              <a:t>(K. 2 und 3)</a:t>
            </a:r>
          </a:p>
          <a:p>
            <a:pPr marL="310753" lvl="0" indent="-310753">
              <a:buClr>
                <a:srgbClr val="0000FF"/>
              </a:buClr>
              <a:defRPr sz="1800"/>
            </a:pPr>
            <a:endParaRPr sz="2900" b="1"/>
          </a:p>
          <a:p>
            <a:pPr marL="310753" lvl="0" indent="-310753">
              <a:buClr>
                <a:srgbClr val="0000FF"/>
              </a:buClr>
              <a:defRPr sz="1800"/>
            </a:pPr>
            <a:r>
              <a:rPr sz="2900" b="1">
                <a:solidFill>
                  <a:srgbClr val="0000FF"/>
                </a:solidFill>
              </a:rPr>
              <a:t>Die Hauptvision (K. 4-22)</a:t>
            </a:r>
            <a:r>
              <a:rPr sz="2900"/>
              <a:t>, eingeführt durch eine Schau vom Thron und Thronsaal </a:t>
            </a:r>
          </a:p>
          <a:p>
            <a:pPr marL="0" lvl="0" indent="0">
              <a:buSzTx/>
              <a:buFontTx/>
              <a:buNone/>
              <a:defRPr sz="1800"/>
            </a:pPr>
            <a:r>
              <a:rPr sz="2900"/>
              <a:t>→ </a:t>
            </a:r>
            <a:r>
              <a:rPr sz="2900" b="1">
                <a:solidFill>
                  <a:srgbClr val="FF0000"/>
                </a:solidFill>
              </a:rPr>
              <a:t>3x7 Gerichtsszenen </a:t>
            </a:r>
            <a:r>
              <a:rPr sz="2900" b="1"/>
              <a:t>(K. 6 - 16) </a:t>
            </a:r>
          </a:p>
          <a:p>
            <a:pPr marL="0" lvl="0" indent="0">
              <a:buSzTx/>
              <a:buFontTx/>
              <a:buNone/>
              <a:defRPr sz="1800"/>
            </a:pPr>
            <a:r>
              <a:rPr sz="2900"/>
              <a:t>→</a:t>
            </a:r>
            <a:r>
              <a:rPr sz="2900" b="1"/>
              <a:t> </a:t>
            </a:r>
            <a:r>
              <a:rPr sz="2900" b="1">
                <a:solidFill>
                  <a:srgbClr val="FF0000"/>
                </a:solidFill>
              </a:rPr>
              <a:t>Anhänge </a:t>
            </a:r>
            <a:r>
              <a:rPr sz="2900" b="1"/>
              <a:t>(K. 17 - 22): 2 Frauen </a:t>
            </a:r>
            <a:r>
              <a:rPr sz="2900"/>
              <a:t>- und wie sie zum </a:t>
            </a:r>
            <a:r>
              <a:rPr sz="2900" b="1">
                <a:solidFill>
                  <a:srgbClr val="0433FF"/>
                </a:solidFill>
              </a:rPr>
              <a:t>Menschensohn</a:t>
            </a:r>
            <a:r>
              <a:rPr sz="2900"/>
              <a:t> stehen: eine </a:t>
            </a:r>
            <a:r>
              <a:rPr sz="2900" b="1">
                <a:solidFill>
                  <a:srgbClr val="FF2600"/>
                </a:solidFill>
              </a:rPr>
              <a:t>Hure</a:t>
            </a:r>
            <a:r>
              <a:rPr sz="2900"/>
              <a:t> und eine </a:t>
            </a:r>
            <a:r>
              <a:rPr sz="2900" b="1">
                <a:solidFill>
                  <a:srgbClr val="FF2600"/>
                </a:solidFill>
              </a:rPr>
              <a:t>Braut</a:t>
            </a:r>
            <a:r>
              <a:rPr sz="2900"/>
              <a:t>.</a:t>
            </a:r>
          </a:p>
          <a:p>
            <a:pPr marL="0" lvl="0" indent="0">
              <a:buSzTx/>
              <a:buFontTx/>
              <a:buNone/>
              <a:defRPr sz="1800"/>
            </a:pPr>
            <a:r>
              <a:rPr sz="2900"/>
              <a:t>(eingeleitet durch zwei parallel Einleitungsverse:)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39">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3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3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3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3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9" grpId="1" build="p" bldLvl="5"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Shape 1341"/>
          <p:cNvSpPr>
            <a:spLocks noGrp="1"/>
          </p:cNvSpPr>
          <p:nvPr>
            <p:ph type="body" idx="1"/>
          </p:nvPr>
        </p:nvSpPr>
        <p:spPr>
          <a:xfrm>
            <a:off x="289218" y="142789"/>
            <a:ext cx="8854782" cy="6715211"/>
          </a:xfrm>
          <a:prstGeom prst="rect">
            <a:avLst/>
          </a:prstGeom>
        </p:spPr>
        <p:txBody>
          <a:bodyPr/>
          <a:lstStyle/>
          <a:p>
            <a:pPr marL="0" lvl="0" indent="0">
              <a:spcBef>
                <a:spcPts val="500"/>
              </a:spcBef>
              <a:buSzTx/>
              <a:buFontTx/>
              <a:buNone/>
              <a:defRPr sz="1800"/>
            </a:pPr>
            <a:r>
              <a:rPr sz="3100" b="1"/>
              <a:t>Zwei einleitende Formulierungen am Höhepunkt: </a:t>
            </a:r>
          </a:p>
          <a:p>
            <a:pPr marL="0" lvl="0" indent="0">
              <a:spcBef>
                <a:spcPts val="500"/>
              </a:spcBef>
              <a:buSzTx/>
              <a:buFontTx/>
              <a:buNone/>
              <a:defRPr sz="1800"/>
            </a:pPr>
            <a:endParaRPr sz="2400"/>
          </a:p>
          <a:p>
            <a:pPr marL="0" lvl="0" indent="0">
              <a:spcBef>
                <a:spcPts val="500"/>
              </a:spcBef>
              <a:buSzTx/>
              <a:buFontTx/>
              <a:buNone/>
              <a:defRPr sz="1800"/>
            </a:pPr>
            <a:r>
              <a:rPr sz="2700" b="1"/>
              <a:t>Anfang der Vision: 17,1-3:</a:t>
            </a:r>
            <a:r>
              <a:rPr sz="2700" b="1">
                <a:solidFill>
                  <a:srgbClr val="0000FF"/>
                </a:solidFill>
              </a:rPr>
              <a:t> „</a:t>
            </a:r>
            <a:r>
              <a:rPr sz="2700">
                <a:solidFill>
                  <a:srgbClr val="0000FF"/>
                </a:solidFill>
              </a:rPr>
              <a:t>Und es kam </a:t>
            </a:r>
            <a:r>
              <a:rPr sz="2700" b="1">
                <a:solidFill>
                  <a:srgbClr val="0000FF"/>
                </a:solidFill>
              </a:rPr>
              <a:t>einer der sieben [himmlischen] Boten, die die sieben Schalen hatten,</a:t>
            </a:r>
            <a:r>
              <a:rPr sz="2700">
                <a:solidFill>
                  <a:srgbClr val="0000FF"/>
                </a:solidFill>
              </a:rPr>
              <a:t> und er sprach mit mir. </a:t>
            </a:r>
            <a:r>
              <a:rPr sz="2700" b="1">
                <a:solidFill>
                  <a:srgbClr val="0000FF"/>
                </a:solidFill>
              </a:rPr>
              <a:t>Komm! sagte er zu mir: Ich werde dir das Gericht über die große </a:t>
            </a:r>
            <a:r>
              <a:rPr sz="2700" b="1">
                <a:solidFill>
                  <a:srgbClr val="FF2600"/>
                </a:solidFill>
              </a:rPr>
              <a:t>Hure</a:t>
            </a:r>
            <a:r>
              <a:rPr sz="2700" b="1">
                <a:solidFill>
                  <a:srgbClr val="0000FF"/>
                </a:solidFill>
              </a:rPr>
              <a:t> zeigen</a:t>
            </a:r>
            <a:r>
              <a:rPr sz="2700">
                <a:solidFill>
                  <a:srgbClr val="0000FF"/>
                </a:solidFill>
              </a:rPr>
              <a:t>, die an den vielen Wassern sitzt,  </a:t>
            </a:r>
            <a:r>
              <a:rPr sz="2700" baseline="30444">
                <a:solidFill>
                  <a:srgbClr val="0000FF"/>
                </a:solidFill>
              </a:rPr>
              <a:t>2</a:t>
            </a:r>
            <a:r>
              <a:rPr sz="2700">
                <a:solidFill>
                  <a:srgbClr val="0000FF"/>
                </a:solidFill>
              </a:rPr>
              <a:t> mit der die Könige der Erde Hurerei trieben, und es wurden trunken von dem Wein ihrer Hurerei die, die auf der Erde wohnen.  </a:t>
            </a:r>
            <a:r>
              <a:rPr sz="2700" baseline="30444">
                <a:solidFill>
                  <a:srgbClr val="0000FF"/>
                </a:solidFill>
              </a:rPr>
              <a:t>3</a:t>
            </a:r>
            <a:r>
              <a:rPr sz="2700">
                <a:solidFill>
                  <a:srgbClr val="0000FF"/>
                </a:solidFill>
              </a:rPr>
              <a:t> </a:t>
            </a:r>
            <a:r>
              <a:rPr sz="2700" b="1">
                <a:solidFill>
                  <a:srgbClr val="0000FF"/>
                </a:solidFill>
              </a:rPr>
              <a:t>Und er trug mich im Geist fort in eine Wüste. </a:t>
            </a:r>
            <a:r>
              <a:rPr sz="2700">
                <a:solidFill>
                  <a:srgbClr val="0000FF"/>
                </a:solidFill>
              </a:rPr>
              <a:t>Und ich sah eine </a:t>
            </a:r>
            <a:r>
              <a:rPr sz="2700" b="1">
                <a:solidFill>
                  <a:srgbClr val="FF2600"/>
                </a:solidFill>
              </a:rPr>
              <a:t>Frau</a:t>
            </a:r>
            <a:r>
              <a:rPr sz="2700">
                <a:solidFill>
                  <a:srgbClr val="0000FF"/>
                </a:solidFill>
              </a:rPr>
              <a:t>, …“</a:t>
            </a:r>
            <a:endParaRPr sz="2700"/>
          </a:p>
          <a:p>
            <a:pPr marL="0" lvl="0" indent="0">
              <a:spcBef>
                <a:spcPts val="500"/>
              </a:spcBef>
              <a:buSzTx/>
              <a:buFontTx/>
              <a:buNone/>
              <a:defRPr sz="1800"/>
            </a:pPr>
            <a:r>
              <a:rPr sz="2700" b="1"/>
              <a:t>Anfang der Vision: 21,9-10: </a:t>
            </a:r>
            <a:r>
              <a:rPr sz="2700">
                <a:solidFill>
                  <a:srgbClr val="0000FF"/>
                </a:solidFill>
              </a:rPr>
              <a:t>„Und es kam zu mir </a:t>
            </a:r>
            <a:r>
              <a:rPr sz="2700" b="1">
                <a:solidFill>
                  <a:srgbClr val="0000FF"/>
                </a:solidFill>
              </a:rPr>
              <a:t>einer der sieben [himmlischen] Boten, die die sieben Schalen hatten</a:t>
            </a:r>
            <a:r>
              <a:rPr sz="2700">
                <a:solidFill>
                  <a:srgbClr val="0000FF"/>
                </a:solidFill>
              </a:rPr>
              <a:t> voll der sieben letzten Plagen, und er sprach mit mir: </a:t>
            </a:r>
            <a:r>
              <a:rPr sz="2700" b="1">
                <a:solidFill>
                  <a:srgbClr val="0000FF"/>
                </a:solidFill>
              </a:rPr>
              <a:t>Komm! sagte er: Ich werde dir die </a:t>
            </a:r>
            <a:r>
              <a:rPr sz="2700" b="1">
                <a:solidFill>
                  <a:srgbClr val="FF2600"/>
                </a:solidFill>
              </a:rPr>
              <a:t>Braut</a:t>
            </a:r>
            <a:r>
              <a:rPr sz="2700" b="1">
                <a:solidFill>
                  <a:srgbClr val="0000FF"/>
                </a:solidFill>
              </a:rPr>
              <a:t> zeigen</a:t>
            </a:r>
            <a:r>
              <a:rPr sz="2700">
                <a:solidFill>
                  <a:srgbClr val="0000FF"/>
                </a:solidFill>
              </a:rPr>
              <a:t>, die </a:t>
            </a:r>
            <a:r>
              <a:rPr sz="2700" b="1">
                <a:solidFill>
                  <a:srgbClr val="FF2600"/>
                </a:solidFill>
              </a:rPr>
              <a:t>Frau</a:t>
            </a:r>
            <a:r>
              <a:rPr sz="2700">
                <a:solidFill>
                  <a:srgbClr val="0000FF"/>
                </a:solidFill>
              </a:rPr>
              <a:t> des Lammes.  </a:t>
            </a:r>
            <a:r>
              <a:rPr sz="2700" baseline="30444">
                <a:solidFill>
                  <a:srgbClr val="0000FF"/>
                </a:solidFill>
              </a:rPr>
              <a:t>10</a:t>
            </a:r>
            <a:r>
              <a:rPr sz="2700">
                <a:solidFill>
                  <a:srgbClr val="0000FF"/>
                </a:solidFill>
              </a:rPr>
              <a:t> </a:t>
            </a:r>
            <a:r>
              <a:rPr sz="2700" b="1">
                <a:solidFill>
                  <a:srgbClr val="0000FF"/>
                </a:solidFill>
              </a:rPr>
              <a:t>Und er trug mich im Geist fort auf einen großen und hohen Berg </a:t>
            </a:r>
            <a:r>
              <a:rPr sz="2700">
                <a:solidFill>
                  <a:srgbClr val="0000FF"/>
                </a:solidFill>
              </a:rPr>
              <a:t>und zeigte mir die große Stadt, das heilige Jerusalem…“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1">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1" build="p" bldLvl="5"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Shape 1343"/>
          <p:cNvSpPr>
            <a:spLocks noGrp="1"/>
          </p:cNvSpPr>
          <p:nvPr>
            <p:ph type="body" idx="1"/>
          </p:nvPr>
        </p:nvSpPr>
        <p:spPr>
          <a:xfrm>
            <a:off x="185977" y="262080"/>
            <a:ext cx="8958023" cy="6595920"/>
          </a:xfrm>
          <a:prstGeom prst="rect">
            <a:avLst/>
          </a:prstGeom>
        </p:spPr>
        <p:txBody>
          <a:bodyPr/>
          <a:lstStyle/>
          <a:p>
            <a:pPr marL="0" lvl="0" indent="0">
              <a:lnSpc>
                <a:spcPct val="80000"/>
              </a:lnSpc>
              <a:spcBef>
                <a:spcPts val="500"/>
              </a:spcBef>
              <a:buSzTx/>
              <a:buNone/>
              <a:defRPr sz="1800"/>
            </a:pPr>
            <a:r>
              <a:rPr sz="3100" b="1"/>
              <a:t>Zwei Schlussformulierungen: </a:t>
            </a:r>
          </a:p>
          <a:p>
            <a:pPr marL="0" lvl="0" indent="0">
              <a:lnSpc>
                <a:spcPct val="80000"/>
              </a:lnSpc>
              <a:spcBef>
                <a:spcPts val="500"/>
              </a:spcBef>
              <a:buSzTx/>
              <a:buNone/>
              <a:defRPr sz="1800"/>
            </a:pPr>
            <a:r>
              <a:rPr sz="2700" b="1"/>
              <a:t>Ende: 19,9M-10: „</a:t>
            </a:r>
            <a:r>
              <a:rPr sz="2700" u="dbl"/>
              <a:t>Und er sagt zu mir: Diese sind die wahrhaftigen Worte Gottes.</a:t>
            </a:r>
            <a:r>
              <a:rPr sz="2700"/>
              <a:t>  </a:t>
            </a:r>
            <a:r>
              <a:rPr sz="2700" baseline="30444"/>
              <a:t>10</a:t>
            </a:r>
            <a:r>
              <a:rPr sz="2700"/>
              <a:t> Und </a:t>
            </a:r>
            <a:r>
              <a:rPr sz="2700" u="sng"/>
              <a:t>ich fiel nieder vor seinen Füßen</a:t>
            </a:r>
            <a:r>
              <a:rPr sz="2700"/>
              <a:t>, </a:t>
            </a:r>
            <a:r>
              <a:rPr sz="2700" u="sng"/>
              <a:t>ihm zu huldigen</a:t>
            </a:r>
            <a:r>
              <a:rPr sz="2700"/>
              <a:t>. </a:t>
            </a:r>
            <a:r>
              <a:rPr sz="2700" u="sng"/>
              <a:t>Und er sagt zu mir: Sieh [dich vor! Tu es] nicht! Ich bin ein leibeigener Knecht zusammen mit dir und deinen Brüdern</a:t>
            </a:r>
            <a:r>
              <a:rPr sz="2700"/>
              <a:t>, die das Zeugnis Jesu haben. </a:t>
            </a:r>
            <a:r>
              <a:rPr sz="2700" u="sng"/>
              <a:t>Bete Gott an</a:t>
            </a:r>
            <a:r>
              <a:rPr sz="2700"/>
              <a:t>!“</a:t>
            </a:r>
          </a:p>
          <a:p>
            <a:pPr marL="0" lvl="0" indent="0">
              <a:lnSpc>
                <a:spcPct val="80000"/>
              </a:lnSpc>
              <a:spcBef>
                <a:spcPts val="500"/>
              </a:spcBef>
              <a:buSzTx/>
              <a:buNone/>
              <a:defRPr sz="1800"/>
            </a:pPr>
            <a:endParaRPr sz="2700">
              <a:solidFill>
                <a:srgbClr val="0000FF"/>
              </a:solidFill>
            </a:endParaRPr>
          </a:p>
          <a:p>
            <a:pPr marL="0" lvl="0" indent="0">
              <a:lnSpc>
                <a:spcPct val="80000"/>
              </a:lnSpc>
              <a:spcBef>
                <a:spcPts val="500"/>
              </a:spcBef>
              <a:buSzTx/>
              <a:buNone/>
              <a:defRPr sz="1800"/>
            </a:pPr>
            <a:r>
              <a:rPr sz="2700" b="1"/>
              <a:t>Ende:</a:t>
            </a:r>
            <a:r>
              <a:rPr sz="2700"/>
              <a:t> </a:t>
            </a:r>
            <a:r>
              <a:rPr sz="2700" b="1"/>
              <a:t>22,6-9: „</a:t>
            </a:r>
            <a:r>
              <a:rPr sz="2700" u="dbl"/>
              <a:t>Und er sagte zu mir: Diese Worte sind treu und wahrhaftig</a:t>
            </a:r>
            <a:r>
              <a:rPr sz="2700"/>
              <a:t>. … Und als ich gehört und gesehen hatte, </a:t>
            </a:r>
            <a:r>
              <a:rPr sz="2700" u="sng"/>
              <a:t>fiel ich nieder, ‹um› zu huldigen vor den Füßen</a:t>
            </a:r>
            <a:r>
              <a:rPr sz="2700"/>
              <a:t> des Boten, der mir dieses zeigte.  </a:t>
            </a:r>
            <a:r>
              <a:rPr sz="2700" baseline="30444"/>
              <a:t>9</a:t>
            </a:r>
            <a:r>
              <a:rPr sz="2700"/>
              <a:t> </a:t>
            </a:r>
            <a:r>
              <a:rPr sz="2700" u="sng"/>
              <a:t>Und er sagt zu mir: Sieh [dich vor! Tu es] nicht! – denn ich bin ein leibeigener Knecht zusammen mit dir und deinen Brüdern</a:t>
            </a:r>
            <a:r>
              <a:rPr sz="2700"/>
              <a:t>, den Propheten, und denen, die die Worte dieses Buches bewahren. </a:t>
            </a:r>
            <a:r>
              <a:rPr sz="2700" u="sng"/>
              <a:t>Bete Gott an</a:t>
            </a:r>
            <a:r>
              <a:rPr sz="2700"/>
              <a:t>!“</a:t>
            </a:r>
          </a:p>
          <a:p>
            <a:pPr marL="0" lvl="0" indent="0">
              <a:lnSpc>
                <a:spcPct val="80000"/>
              </a:lnSpc>
              <a:spcBef>
                <a:spcPts val="500"/>
              </a:spcBef>
              <a:buSzTx/>
              <a:buNone/>
              <a:defRPr sz="1800"/>
            </a:pPr>
            <a:endParaRPr sz="2700"/>
          </a:p>
          <a:p>
            <a:pPr marL="0" lvl="0" indent="0">
              <a:lnSpc>
                <a:spcPct val="80000"/>
              </a:lnSpc>
              <a:spcBef>
                <a:spcPts val="500"/>
              </a:spcBef>
              <a:buSzTx/>
              <a:buNone/>
              <a:defRPr sz="1800"/>
            </a:pPr>
            <a:r>
              <a:rPr sz="3000" b="1">
                <a:solidFill>
                  <a:srgbClr val="FF2600"/>
                </a:solidFill>
              </a:rPr>
              <a:t>→ Diese beiden Abschnitte über die Hure und die Braut bilden einen wichtigen Höhepunkt des Briefes!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 grpId="1" build="p" bldLvl="5"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46" name="Shape 1346"/>
          <p:cNvSpPr>
            <a:spLocks noGrp="1"/>
          </p:cNvSpPr>
          <p:nvPr>
            <p:ph type="body" idx="1"/>
          </p:nvPr>
        </p:nvSpPr>
        <p:spPr>
          <a:xfrm>
            <a:off x="0" y="420275"/>
            <a:ext cx="9036496" cy="6437725"/>
          </a:xfrm>
          <a:prstGeom prst="rect">
            <a:avLst/>
          </a:prstGeom>
        </p:spPr>
        <p:txBody>
          <a:bodyPr/>
          <a:lstStyle>
            <a:lvl1pPr marL="0" indent="0">
              <a:spcBef>
                <a:spcPts val="600"/>
              </a:spcBef>
              <a:buSzTx/>
              <a:buNone/>
              <a:defRPr sz="3000" b="1">
                <a:solidFill>
                  <a:srgbClr val="0000FF"/>
                </a:solidFill>
              </a:defRPr>
            </a:lvl1pPr>
          </a:lstStyle>
          <a:p>
            <a:pPr lvl="0">
              <a:defRPr sz="1800" b="0">
                <a:solidFill>
                  <a:srgbClr val="000000"/>
                </a:solidFill>
              </a:defRPr>
            </a:pPr>
            <a:r>
              <a:rPr sz="3000" b="1">
                <a:solidFill>
                  <a:srgbClr val="0000FF"/>
                </a:solidFill>
              </a:rPr>
              <a:t>2. Die Hure, die „große Stadt“:</a:t>
            </a:r>
            <a:endParaRPr sz="3000" b="1"/>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6" grpId="1" build="p" bldLvl="5"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Shape 1348"/>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49" name="Shape 1349"/>
          <p:cNvSpPr>
            <a:spLocks noGrp="1"/>
          </p:cNvSpPr>
          <p:nvPr>
            <p:ph type="body" idx="1"/>
          </p:nvPr>
        </p:nvSpPr>
        <p:spPr>
          <a:xfrm>
            <a:off x="0" y="420275"/>
            <a:ext cx="9036496" cy="6437725"/>
          </a:xfrm>
          <a:prstGeom prst="rect">
            <a:avLst/>
          </a:prstGeom>
        </p:spPr>
        <p:txBody>
          <a:bodyPr/>
          <a:lstStyle/>
          <a:p>
            <a:pPr marL="0" lvl="0" indent="0">
              <a:spcBef>
                <a:spcPts val="600"/>
              </a:spcBef>
              <a:buSzTx/>
              <a:buNone/>
              <a:defRPr sz="1800"/>
            </a:pPr>
            <a:r>
              <a:rPr sz="3000" b="1">
                <a:solidFill>
                  <a:srgbClr val="0000FF"/>
                </a:solidFill>
              </a:rPr>
              <a:t>2. Die Hure, die „große Stadt“, sitzt auf dem Tier. Das Tier „wird die Hure töten“. → Diese „große Stadt“ muss  zum Zeitpunkt der Abfassung noch existieren</a:t>
            </a:r>
            <a:r>
              <a:rPr sz="3000" b="1"/>
              <a:t>.</a:t>
            </a:r>
          </a:p>
          <a:p>
            <a:pPr marL="0" lvl="0" indent="0">
              <a:spcBef>
                <a:spcPts val="500"/>
              </a:spcBef>
              <a:buSzTx/>
              <a:buNone/>
              <a:defRPr sz="1800"/>
            </a:pPr>
            <a:r>
              <a:rPr sz="2900" b="1"/>
              <a:t>a)</a:t>
            </a:r>
            <a:r>
              <a:rPr sz="2900"/>
              <a:t> Die </a:t>
            </a:r>
            <a:r>
              <a:rPr sz="2900" b="1"/>
              <a:t>große Stadt</a:t>
            </a:r>
            <a:r>
              <a:rPr sz="2900"/>
              <a:t>, in der „der Herr gekreuzigt wurde“ (11,8) – im Gegensatz zu den „Städten der Heiden“ (16,19). </a:t>
            </a:r>
          </a:p>
          <a:p>
            <a:pPr marL="0" lvl="0" indent="0">
              <a:spcBef>
                <a:spcPts val="500"/>
              </a:spcBef>
              <a:buSzTx/>
              <a:buNone/>
              <a:defRPr sz="1800"/>
            </a:pPr>
            <a:r>
              <a:rPr sz="2900">
                <a:solidFill>
                  <a:srgbClr val="3366FF"/>
                </a:solidFill>
              </a:rPr>
              <a:t>Rom ist eine Heidenstadt. </a:t>
            </a:r>
          </a:p>
          <a:p>
            <a:pPr marL="0" lvl="0" indent="0">
              <a:spcBef>
                <a:spcPts val="500"/>
              </a:spcBef>
              <a:buSzTx/>
              <a:buNone/>
              <a:defRPr sz="1800"/>
            </a:pPr>
            <a:r>
              <a:rPr sz="2600">
                <a:solidFill>
                  <a:srgbClr val="FF2600"/>
                </a:solidFill>
              </a:rPr>
              <a:t>Off 11,8: "Und ihre Leichname werden auf der Straße der </a:t>
            </a:r>
            <a:r>
              <a:rPr sz="2600" b="1">
                <a:solidFill>
                  <a:srgbClr val="FF2600"/>
                </a:solidFill>
              </a:rPr>
              <a:t>großen</a:t>
            </a:r>
            <a:r>
              <a:rPr sz="2600">
                <a:solidFill>
                  <a:srgbClr val="FF2600"/>
                </a:solidFill>
              </a:rPr>
              <a:t> </a:t>
            </a:r>
            <a:r>
              <a:rPr sz="2600" b="1">
                <a:solidFill>
                  <a:srgbClr val="FF2600"/>
                </a:solidFill>
              </a:rPr>
              <a:t>Stadt</a:t>
            </a:r>
            <a:r>
              <a:rPr sz="2600">
                <a:solidFill>
                  <a:srgbClr val="FF2600"/>
                </a:solidFill>
              </a:rPr>
              <a:t> liegen, die in geistlicher [Hinsicht] ‘Sodom’ und ‘Ägypten’ heißt, wo auch unser </a:t>
            </a:r>
            <a:r>
              <a:rPr sz="2400">
                <a:solidFill>
                  <a:srgbClr val="FF2600"/>
                </a:solidFill>
              </a:rPr>
              <a:t>[o.: ihr] </a:t>
            </a:r>
            <a:r>
              <a:rPr sz="2600">
                <a:solidFill>
                  <a:srgbClr val="FF2600"/>
                </a:solidFill>
              </a:rPr>
              <a:t>Herr gekreuzigt wurde.“ </a:t>
            </a:r>
          </a:p>
          <a:p>
            <a:pPr marL="0" lvl="0" indent="0">
              <a:spcBef>
                <a:spcPts val="500"/>
              </a:spcBef>
              <a:buSzTx/>
              <a:buNone/>
              <a:defRPr sz="1800"/>
            </a:pPr>
            <a:r>
              <a:rPr sz="2600">
                <a:solidFill>
                  <a:srgbClr val="FF2600"/>
                </a:solidFill>
              </a:rPr>
              <a:t>Off 14,8: „Sie fiel! Sie fiel! Babylon, die </a:t>
            </a:r>
            <a:r>
              <a:rPr sz="2600" b="1">
                <a:solidFill>
                  <a:srgbClr val="FF2600"/>
                </a:solidFill>
              </a:rPr>
              <a:t>große Stadt</a:t>
            </a:r>
            <a:r>
              <a:rPr sz="2600">
                <a:solidFill>
                  <a:srgbClr val="FF2600"/>
                </a:solidFill>
              </a:rPr>
              <a:t>!“</a:t>
            </a:r>
          </a:p>
          <a:p>
            <a:pPr marL="0" lvl="0" indent="0">
              <a:spcBef>
                <a:spcPts val="500"/>
              </a:spcBef>
              <a:buSzTx/>
              <a:buNone/>
              <a:defRPr sz="1800"/>
            </a:pPr>
            <a:r>
              <a:rPr sz="2600">
                <a:solidFill>
                  <a:srgbClr val="FF2600"/>
                </a:solidFill>
              </a:rPr>
              <a:t>Off 16,19-20: "Und die </a:t>
            </a:r>
            <a:r>
              <a:rPr sz="2600" b="1">
                <a:solidFill>
                  <a:srgbClr val="FF2600"/>
                </a:solidFill>
              </a:rPr>
              <a:t>große Stad</a:t>
            </a:r>
            <a:r>
              <a:rPr sz="2600">
                <a:solidFill>
                  <a:srgbClr val="FF2600"/>
                </a:solidFill>
              </a:rPr>
              <a:t>t wurde in drei Teile geteilt. Und die </a:t>
            </a:r>
            <a:r>
              <a:rPr sz="2600" b="1">
                <a:solidFill>
                  <a:srgbClr val="FF2600"/>
                </a:solidFill>
              </a:rPr>
              <a:t>Städte der Heiden</a:t>
            </a:r>
            <a:r>
              <a:rPr sz="2600">
                <a:solidFill>
                  <a:srgbClr val="FF2600"/>
                </a:solidFill>
              </a:rPr>
              <a:t> fielen. — Und Babylon, die Große, ihrer wurde gedacht vor Gott, ihr den Weinbecher des Grimmes seines Zornes zu geben.“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9">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4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4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9" grpId="1" build="p" bldLvl="5"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Shape 1351"/>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52" name="Shape 1352"/>
          <p:cNvSpPr>
            <a:spLocks noGrp="1"/>
          </p:cNvSpPr>
          <p:nvPr>
            <p:ph type="body" idx="1"/>
          </p:nvPr>
        </p:nvSpPr>
        <p:spPr>
          <a:xfrm>
            <a:off x="0" y="420275"/>
            <a:ext cx="9036496" cy="6437725"/>
          </a:xfrm>
          <a:prstGeom prst="rect">
            <a:avLst/>
          </a:prstGeom>
        </p:spPr>
        <p:txBody>
          <a:bodyPr/>
          <a:lstStyle/>
          <a:p>
            <a:pPr marL="0" lvl="0" indent="0">
              <a:spcBef>
                <a:spcPts val="600"/>
              </a:spcBef>
              <a:buSzTx/>
              <a:buNone/>
              <a:defRPr sz="1800"/>
            </a:pPr>
            <a:r>
              <a:rPr sz="3000" b="1">
                <a:solidFill>
                  <a:srgbClr val="0000FF"/>
                </a:solidFill>
              </a:rPr>
              <a:t>2. Die Hure, die „große Stadt“, sitzt auf dem Tier. Das Tier „wird die Hure töten“. → Diese „große Stadt“ muss  zum Zeitpunkt der Abfassung noch existieren</a:t>
            </a:r>
            <a:r>
              <a:rPr sz="3000" b="1"/>
              <a:t>.</a:t>
            </a:r>
          </a:p>
          <a:p>
            <a:pPr marL="0" lvl="0" indent="0">
              <a:spcBef>
                <a:spcPts val="500"/>
              </a:spcBef>
              <a:buSzTx/>
              <a:buNone/>
              <a:defRPr sz="1800"/>
            </a:pPr>
            <a:r>
              <a:rPr sz="2900" b="1"/>
              <a:t>a) </a:t>
            </a:r>
            <a:r>
              <a:rPr sz="2900"/>
              <a:t>Die große Stadt, in der „der Herr gekreuzigt wurde“ (11,8) – im Gegensatz zu den „Städten der Heiden“ (16,19). </a:t>
            </a:r>
          </a:p>
          <a:p>
            <a:pPr marL="0" lvl="0" indent="0">
              <a:spcBef>
                <a:spcPts val="500"/>
              </a:spcBef>
              <a:buSzTx/>
              <a:buNone/>
              <a:defRPr sz="1800"/>
            </a:pPr>
            <a:r>
              <a:rPr sz="2900">
                <a:solidFill>
                  <a:srgbClr val="3366FF"/>
                </a:solidFill>
              </a:rPr>
              <a:t>Rom ist Heidenstadt.</a:t>
            </a:r>
            <a:endParaRPr sz="2900"/>
          </a:p>
          <a:p>
            <a:pPr marL="0" lvl="0" indent="0">
              <a:spcBef>
                <a:spcPts val="500"/>
              </a:spcBef>
              <a:buSzTx/>
              <a:buNone/>
              <a:defRPr sz="1800"/>
            </a:pPr>
            <a:r>
              <a:rPr sz="2900" b="1"/>
              <a:t>b)</a:t>
            </a:r>
            <a:r>
              <a:rPr sz="2900"/>
              <a:t> Das Gericht über sie wird als </a:t>
            </a:r>
            <a:r>
              <a:rPr sz="2900" b="1"/>
              <a:t>Rache für den Tod der Apostel und Propheten</a:t>
            </a:r>
            <a:r>
              <a:rPr sz="2900"/>
              <a:t> vollzogen. (18,20.24; vgl. mit </a:t>
            </a:r>
            <a:r>
              <a:rPr sz="2900">
                <a:solidFill>
                  <a:srgbClr val="FF0000"/>
                </a:solidFill>
              </a:rPr>
              <a:t>Mt 23,34-38</a:t>
            </a:r>
            <a:r>
              <a:rPr sz="2900"/>
              <a:t> und </a:t>
            </a:r>
            <a:r>
              <a:rPr sz="2900">
                <a:solidFill>
                  <a:srgbClr val="FF0000"/>
                </a:solidFill>
              </a:rPr>
              <a:t>Lk 21,22</a:t>
            </a:r>
            <a:r>
              <a:rPr sz="2900"/>
              <a:t>) </a:t>
            </a:r>
          </a:p>
          <a:p>
            <a:pPr marL="0" lvl="0" indent="0">
              <a:spcBef>
                <a:spcPts val="500"/>
              </a:spcBef>
              <a:buSzTx/>
              <a:buNone/>
              <a:defRPr sz="1800"/>
            </a:pPr>
            <a:r>
              <a:rPr sz="2900">
                <a:solidFill>
                  <a:srgbClr val="3366FF"/>
                </a:solidFill>
              </a:rPr>
              <a:t>Rom tötete keine Propheten</a:t>
            </a:r>
            <a:r>
              <a:rPr sz="2900"/>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p:nvPr/>
        </p:nvSpPr>
        <p:spPr>
          <a:xfrm>
            <a:off x="683567" y="5428084"/>
            <a:ext cx="8208914" cy="148784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3200">
                <a:solidFill>
                  <a:srgbClr val="FF40FF"/>
                </a:solidFill>
              </a:rPr>
              <a:t>Seleukidenreich um 281 v. Chr.</a:t>
            </a:r>
            <a:r>
              <a:rPr sz="3200">
                <a:solidFill>
                  <a:srgbClr val="FFFFFF"/>
                </a:solidFill>
              </a:rPr>
              <a:t> </a:t>
            </a:r>
            <a:endParaRPr>
              <a:solidFill>
                <a:srgbClr val="FFFFFF"/>
              </a:solidFill>
            </a:endParaRPr>
          </a:p>
          <a:p>
            <a:pPr lvl="0">
              <a:defRPr>
                <a:solidFill>
                  <a:srgbClr val="000000"/>
                </a:solidFill>
              </a:defRPr>
            </a:pPr>
            <a:r>
              <a:rPr sz="3200">
                <a:solidFill>
                  <a:srgbClr val="60AF2F"/>
                </a:solidFill>
              </a:rPr>
              <a:t>Ptolemäerreich um 281 v. Chr. </a:t>
            </a:r>
            <a:endParaRPr>
              <a:solidFill>
                <a:srgbClr val="60AF2F"/>
              </a:solidFill>
            </a:endParaRPr>
          </a:p>
          <a:p>
            <a:pPr lvl="0">
              <a:defRPr>
                <a:solidFill>
                  <a:srgbClr val="000000"/>
                </a:solidFill>
              </a:defRPr>
            </a:pPr>
            <a:r>
              <a:rPr sz="3200">
                <a:solidFill>
                  <a:srgbClr val="FFFFFF"/>
                </a:solidFill>
              </a:rPr>
              <a:t>Aus 4 →  2 !</a:t>
            </a:r>
          </a:p>
        </p:txBody>
      </p:sp>
      <p:pic>
        <p:nvPicPr>
          <p:cNvPr id="612" name="image16.png"/>
          <p:cNvPicPr/>
          <p:nvPr/>
        </p:nvPicPr>
        <p:blipFill>
          <a:blip r:embed="rId3" cstate="print">
            <a:extLst/>
          </a:blip>
          <a:stretch>
            <a:fillRect/>
          </a:stretch>
        </p:blipFill>
        <p:spPr>
          <a:xfrm>
            <a:off x="-82886" y="976287"/>
            <a:ext cx="9919854" cy="4464498"/>
          </a:xfrm>
          <a:prstGeom prst="rect">
            <a:avLst/>
          </a:prstGeom>
          <a:ln w="12700">
            <a:miter lim="400000"/>
          </a:ln>
        </p:spPr>
      </p:pic>
    </p:spTree>
  </p:cSld>
  <p:clrMapOvr>
    <a:masterClrMapping/>
  </p:clrMapOvr>
  <p:transition spd="med">
    <p:dissolv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 name="Shape 1354"/>
          <p:cNvSpPr>
            <a:spLocks noGrp="1"/>
          </p:cNvSpPr>
          <p:nvPr>
            <p:ph type="body" idx="1"/>
          </p:nvPr>
        </p:nvSpPr>
        <p:spPr>
          <a:xfrm>
            <a:off x="0" y="-1"/>
            <a:ext cx="9036496" cy="7162658"/>
          </a:xfrm>
          <a:prstGeom prst="rect">
            <a:avLst/>
          </a:prstGeom>
        </p:spPr>
        <p:txBody>
          <a:bodyPr/>
          <a:lstStyle/>
          <a:p>
            <a:pPr marL="0" lvl="0" indent="0" defTabSz="868680">
              <a:spcBef>
                <a:spcPts val="500"/>
              </a:spcBef>
              <a:buSzTx/>
              <a:buNone/>
              <a:defRPr sz="1800"/>
            </a:pPr>
            <a:r>
              <a:rPr sz="2660"/>
              <a:t>Off 18,20: „Sei fröhlich über sie, Himmel! Und die heiligen Apostel und die </a:t>
            </a:r>
            <a:r>
              <a:rPr sz="2660" b="1" u="sng"/>
              <a:t>Propheten</a:t>
            </a:r>
            <a:r>
              <a:rPr sz="2660"/>
              <a:t>: — weil Gott euer Gericht an ihr vollzog.“ </a:t>
            </a:r>
            <a:r>
              <a:rPr sz="2660" baseline="31999"/>
              <a:t>…</a:t>
            </a:r>
            <a:r>
              <a:rPr sz="2660"/>
              <a:t> 24 </a:t>
            </a:r>
            <a:r>
              <a:rPr sz="2660" b="1">
                <a:solidFill>
                  <a:srgbClr val="FF2600"/>
                </a:solidFill>
              </a:rPr>
              <a:t>Und in ihr wurde </a:t>
            </a:r>
            <a:r>
              <a:rPr sz="2660" b="1" u="sng">
                <a:solidFill>
                  <a:srgbClr val="FF2600"/>
                </a:solidFill>
              </a:rPr>
              <a:t>Blut</a:t>
            </a:r>
            <a:r>
              <a:rPr sz="2660" b="1">
                <a:solidFill>
                  <a:srgbClr val="FF2600"/>
                </a:solidFill>
              </a:rPr>
              <a:t> von </a:t>
            </a:r>
            <a:r>
              <a:rPr sz="2660" b="1" u="sng">
                <a:solidFill>
                  <a:srgbClr val="FF2600"/>
                </a:solidFill>
              </a:rPr>
              <a:t>Propheten</a:t>
            </a:r>
            <a:r>
              <a:rPr sz="2660" b="1">
                <a:solidFill>
                  <a:srgbClr val="FF2600"/>
                </a:solidFill>
              </a:rPr>
              <a:t> und </a:t>
            </a:r>
            <a:r>
              <a:rPr sz="2660" b="1" u="sng">
                <a:solidFill>
                  <a:srgbClr val="FF2600"/>
                </a:solidFill>
              </a:rPr>
              <a:t>Heiligen</a:t>
            </a:r>
            <a:r>
              <a:rPr sz="2660" b="1">
                <a:solidFill>
                  <a:srgbClr val="FF2600"/>
                </a:solidFill>
              </a:rPr>
              <a:t> gefunden, </a:t>
            </a:r>
            <a:r>
              <a:rPr sz="2660" b="1"/>
              <a:t>und zwar </a:t>
            </a:r>
            <a:r>
              <a:rPr sz="2660" b="1">
                <a:solidFill>
                  <a:srgbClr val="FF2600"/>
                </a:solidFill>
              </a:rPr>
              <a:t>von allen</a:t>
            </a:r>
            <a:r>
              <a:rPr sz="2660" b="1"/>
              <a:t> denen, die im Lande hingeschlachtet wurden</a:t>
            </a:r>
            <a:r>
              <a:rPr sz="2660"/>
              <a:t>. </a:t>
            </a:r>
          </a:p>
          <a:p>
            <a:pPr marL="0" lvl="0" indent="0" defTabSz="868680">
              <a:spcBef>
                <a:spcPts val="500"/>
              </a:spcBef>
              <a:buSzTx/>
              <a:buNone/>
              <a:defRPr sz="1800"/>
            </a:pPr>
            <a:r>
              <a:rPr sz="2660"/>
              <a:t>19,2: „… weil seine Gerichte wahrhaftig und gerecht sind, weil er die große Hure richtete, die mit ihrer Hurerei die Erde verderbte, und </a:t>
            </a:r>
            <a:r>
              <a:rPr sz="2660" b="1"/>
              <a:t>er </a:t>
            </a:r>
            <a:r>
              <a:rPr sz="2660" b="1">
                <a:solidFill>
                  <a:srgbClr val="0433FF"/>
                </a:solidFill>
              </a:rPr>
              <a:t>rächte</a:t>
            </a:r>
            <a:r>
              <a:rPr sz="2660" b="1"/>
              <a:t> das Blut seiner Knechte</a:t>
            </a:r>
            <a:r>
              <a:rPr sz="2660"/>
              <a:t>, </a:t>
            </a:r>
            <a:r>
              <a:rPr sz="2660" b="1"/>
              <a:t>forderte</a:t>
            </a:r>
            <a:r>
              <a:rPr sz="2660"/>
              <a:t> </a:t>
            </a:r>
            <a:r>
              <a:rPr sz="2660" b="1"/>
              <a:t>es</a:t>
            </a:r>
            <a:r>
              <a:rPr sz="2660"/>
              <a:t> von ihrer Hand.“ </a:t>
            </a:r>
          </a:p>
          <a:p>
            <a:pPr marL="0" lvl="0" indent="0" defTabSz="868680">
              <a:spcBef>
                <a:spcPts val="500"/>
              </a:spcBef>
              <a:buSzTx/>
              <a:buNone/>
              <a:defRPr sz="1800"/>
            </a:pPr>
            <a:r>
              <a:rPr sz="2660"/>
              <a:t>Mt 23,34-36: „Deswegen – siehe! Ich sende hin zu euch </a:t>
            </a:r>
            <a:r>
              <a:rPr sz="2660" b="1" u="sng"/>
              <a:t>Propheten</a:t>
            </a:r>
            <a:r>
              <a:rPr sz="2660"/>
              <a:t> und Weise und Schriftgelehrte, und von ihnen werdet ihr [einige] </a:t>
            </a:r>
            <a:r>
              <a:rPr sz="2660" b="1"/>
              <a:t>töten</a:t>
            </a:r>
            <a:r>
              <a:rPr sz="2660"/>
              <a:t> und kreuzigen, und [einige] von ihnen werdet ihr in euren Synagogen geißeln, und ihr werdet sie verfolgen von Stadt zu Stadt, 35 </a:t>
            </a:r>
            <a:r>
              <a:rPr sz="2660" b="1">
                <a:solidFill>
                  <a:srgbClr val="FF2600"/>
                </a:solidFill>
              </a:rPr>
              <a:t>auf dass </a:t>
            </a:r>
            <a:r>
              <a:rPr sz="2660" b="1">
                <a:solidFill>
                  <a:srgbClr val="0433FF"/>
                </a:solidFill>
              </a:rPr>
              <a:t>über euch </a:t>
            </a:r>
            <a:r>
              <a:rPr sz="2660" b="1">
                <a:solidFill>
                  <a:srgbClr val="FF2600"/>
                </a:solidFill>
              </a:rPr>
              <a:t>komme alles gerechte, auf der Erde vergossene </a:t>
            </a:r>
            <a:r>
              <a:rPr sz="2660" b="1" u="sng">
                <a:solidFill>
                  <a:srgbClr val="FF2600"/>
                </a:solidFill>
              </a:rPr>
              <a:t>Blut</a:t>
            </a:r>
            <a:r>
              <a:rPr sz="2660" b="1"/>
              <a:t>, vom </a:t>
            </a:r>
            <a:r>
              <a:rPr sz="2660" b="1" u="sng"/>
              <a:t>Blut</a:t>
            </a:r>
            <a:r>
              <a:rPr sz="2660" b="1"/>
              <a:t> Abels, des Gerechten, bis zum </a:t>
            </a:r>
            <a:r>
              <a:rPr sz="2660" b="1" u="sng"/>
              <a:t>Blut</a:t>
            </a:r>
            <a:r>
              <a:rPr sz="2660" b="1"/>
              <a:t> des Zacharias,</a:t>
            </a:r>
            <a:r>
              <a:rPr sz="2660"/>
              <a:t> des Sohnes Barachjas, den ihr zwischen dem Heiligtum und dem Altar ermordetet. 36 </a:t>
            </a:r>
            <a:r>
              <a:rPr sz="2660" b="1">
                <a:solidFill>
                  <a:srgbClr val="0433FF"/>
                </a:solidFill>
              </a:rPr>
              <a:t>Wahrlich! Ich sage euch: Dieses alles wird über dieses Geschlecht kommen</a:t>
            </a:r>
            <a:r>
              <a:rPr sz="2660">
                <a:solidFill>
                  <a:srgbClr val="0433FF"/>
                </a:solidFill>
              </a:rPr>
              <a:t>.</a:t>
            </a:r>
            <a:r>
              <a:rPr sz="2660"/>
              <a:t>“</a:t>
            </a:r>
          </a:p>
          <a:p>
            <a:pPr marL="0" lvl="0" indent="0" defTabSz="868680">
              <a:spcBef>
                <a:spcPts val="500"/>
              </a:spcBef>
              <a:buSzTx/>
              <a:buNone/>
              <a:defRPr sz="1800"/>
            </a:pPr>
            <a:r>
              <a:rPr sz="2660"/>
              <a:t>Er </a:t>
            </a:r>
            <a:r>
              <a:rPr sz="2660" b="1" u="sng">
                <a:solidFill>
                  <a:srgbClr val="0433FF"/>
                </a:solidFill>
              </a:rPr>
              <a:t>rächte</a:t>
            </a:r>
            <a:r>
              <a:rPr sz="2660"/>
              <a:t>: Lk 21,23 Tage der </a:t>
            </a:r>
            <a:r>
              <a:rPr sz="2660" b="1"/>
              <a:t>Rache</a:t>
            </a:r>
            <a:r>
              <a:rPr sz="2660"/>
              <a:t>; Off 6,10 … </a:t>
            </a:r>
            <a:r>
              <a:rPr sz="2660" b="1"/>
              <a:t>rächst</a:t>
            </a:r>
            <a:r>
              <a:rPr sz="2660"/>
              <a:t> du nicht unser Blut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54">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 grpId="1" build="p" bldLvl="5"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Shape 1356"/>
          <p:cNvSpPr>
            <a:spLocks noGrp="1"/>
          </p:cNvSpPr>
          <p:nvPr>
            <p:ph type="body" idx="1"/>
          </p:nvPr>
        </p:nvSpPr>
        <p:spPr>
          <a:xfrm>
            <a:off x="0" y="-1"/>
            <a:ext cx="9036496" cy="6858001"/>
          </a:xfrm>
          <a:prstGeom prst="rect">
            <a:avLst/>
          </a:prstGeom>
        </p:spPr>
        <p:txBody>
          <a:bodyPr/>
          <a:lstStyle/>
          <a:p>
            <a:pPr marL="0" lvl="0" indent="0">
              <a:spcBef>
                <a:spcPts val="500"/>
              </a:spcBef>
              <a:buSzTx/>
              <a:buNone/>
              <a:defRPr sz="1800"/>
            </a:pPr>
            <a:r>
              <a:rPr sz="2700"/>
              <a:t>Off 18,20: „Sei fröhlich über sie, Himmel! Und die heiligen Apostel und die </a:t>
            </a:r>
            <a:r>
              <a:rPr sz="2700" b="1" u="sng"/>
              <a:t>Propheten</a:t>
            </a:r>
            <a:r>
              <a:rPr sz="2700"/>
              <a:t>: — weil Gott euer Gericht an ihr vollzog.“ </a:t>
            </a:r>
            <a:r>
              <a:rPr sz="2700" baseline="31999"/>
              <a:t>…</a:t>
            </a:r>
            <a:r>
              <a:rPr sz="2700"/>
              <a:t>24 </a:t>
            </a:r>
            <a:r>
              <a:rPr sz="2700" b="1">
                <a:solidFill>
                  <a:srgbClr val="FF2600"/>
                </a:solidFill>
              </a:rPr>
              <a:t>Und in ihr wurde </a:t>
            </a:r>
            <a:r>
              <a:rPr sz="2700" b="1" u="sng">
                <a:solidFill>
                  <a:srgbClr val="FF2600"/>
                </a:solidFill>
              </a:rPr>
              <a:t>Blut</a:t>
            </a:r>
            <a:r>
              <a:rPr sz="2700" b="1">
                <a:solidFill>
                  <a:srgbClr val="FF2600"/>
                </a:solidFill>
              </a:rPr>
              <a:t> von </a:t>
            </a:r>
            <a:r>
              <a:rPr sz="2700" b="1" u="sng">
                <a:solidFill>
                  <a:srgbClr val="FF2600"/>
                </a:solidFill>
              </a:rPr>
              <a:t>Propheten</a:t>
            </a:r>
            <a:r>
              <a:rPr sz="2700" b="1">
                <a:solidFill>
                  <a:srgbClr val="FF2600"/>
                </a:solidFill>
              </a:rPr>
              <a:t> und </a:t>
            </a:r>
            <a:r>
              <a:rPr sz="2700" b="1" u="sng">
                <a:solidFill>
                  <a:srgbClr val="FF2600"/>
                </a:solidFill>
              </a:rPr>
              <a:t>Heiligen</a:t>
            </a:r>
            <a:r>
              <a:rPr sz="2700" b="1">
                <a:solidFill>
                  <a:srgbClr val="FF2600"/>
                </a:solidFill>
              </a:rPr>
              <a:t> gefunden</a:t>
            </a:r>
            <a:r>
              <a:rPr sz="2700">
                <a:solidFill>
                  <a:srgbClr val="FF2600"/>
                </a:solidFill>
              </a:rPr>
              <a:t>,</a:t>
            </a:r>
            <a:r>
              <a:rPr sz="2700"/>
              <a:t> und zwar </a:t>
            </a:r>
            <a:r>
              <a:rPr sz="2700" b="1"/>
              <a:t>von allen denen, die im Lande  hingeschlachtet wurden</a:t>
            </a:r>
            <a:r>
              <a:rPr sz="2700"/>
              <a:t>. </a:t>
            </a:r>
          </a:p>
          <a:p>
            <a:pPr marL="0" lvl="0" indent="0">
              <a:spcBef>
                <a:spcPts val="500"/>
              </a:spcBef>
              <a:buSzTx/>
              <a:buNone/>
              <a:defRPr sz="1800"/>
            </a:pPr>
            <a:r>
              <a:rPr sz="2700"/>
              <a:t>19,2: „… weil seine Gerichte wahrhaftig und gerecht sind, weil er die große Hure richtete, die mit ihrer Hurerei die Erde verderbte, und </a:t>
            </a:r>
            <a:r>
              <a:rPr sz="2700" b="1"/>
              <a:t>er rächte das Blut seiner Knechte</a:t>
            </a:r>
            <a:r>
              <a:rPr sz="2700"/>
              <a:t>, </a:t>
            </a:r>
            <a:r>
              <a:rPr sz="2700" b="1" u="sng">
                <a:solidFill>
                  <a:srgbClr val="FF2600"/>
                </a:solidFill>
              </a:rPr>
              <a:t>forderte</a:t>
            </a:r>
            <a:r>
              <a:rPr sz="2700"/>
              <a:t> </a:t>
            </a:r>
            <a:r>
              <a:rPr sz="2700" b="1"/>
              <a:t>es</a:t>
            </a:r>
            <a:r>
              <a:rPr sz="2700"/>
              <a:t> von ihrer Hand.“</a:t>
            </a:r>
          </a:p>
          <a:p>
            <a:pPr marL="0" lvl="0" indent="0">
              <a:spcBef>
                <a:spcPts val="500"/>
              </a:spcBef>
              <a:buSzTx/>
              <a:buNone/>
              <a:defRPr sz="1800"/>
            </a:pPr>
            <a:r>
              <a:rPr sz="2800"/>
              <a:t>Lk 11,49-51: Ich werde </a:t>
            </a:r>
            <a:r>
              <a:rPr sz="2800" b="1" u="sng"/>
              <a:t>Propheten</a:t>
            </a:r>
            <a:r>
              <a:rPr sz="2800"/>
              <a:t> und </a:t>
            </a:r>
            <a:r>
              <a:rPr sz="2800" b="1"/>
              <a:t>Apostel</a:t>
            </a:r>
            <a:r>
              <a:rPr sz="2800"/>
              <a:t> zu ihnen senden, und [einige] von ihnen werden sie töten und verfolgen, </a:t>
            </a:r>
            <a:r>
              <a:rPr sz="2800" baseline="31999"/>
              <a:t>50</a:t>
            </a:r>
            <a:r>
              <a:rPr sz="2800"/>
              <a:t> damit </a:t>
            </a:r>
            <a:r>
              <a:rPr sz="2800" b="1">
                <a:solidFill>
                  <a:srgbClr val="0433FF"/>
                </a:solidFill>
              </a:rPr>
              <a:t>von diesem Geschlecht</a:t>
            </a:r>
            <a:r>
              <a:rPr sz="2800"/>
              <a:t> </a:t>
            </a:r>
            <a:r>
              <a:rPr sz="2800" b="1" u="sng">
                <a:solidFill>
                  <a:srgbClr val="FF2600"/>
                </a:solidFill>
              </a:rPr>
              <a:t>eingefordert</a:t>
            </a:r>
            <a:r>
              <a:rPr sz="2800"/>
              <a:t> werde das </a:t>
            </a:r>
            <a:r>
              <a:rPr sz="2800" b="1" u="sng"/>
              <a:t>Blut</a:t>
            </a:r>
            <a:r>
              <a:rPr sz="2800"/>
              <a:t> </a:t>
            </a:r>
            <a:r>
              <a:rPr sz="2800" b="1" u="sng"/>
              <a:t>aller</a:t>
            </a:r>
            <a:r>
              <a:rPr sz="2800"/>
              <a:t> </a:t>
            </a:r>
            <a:r>
              <a:rPr sz="2800" b="1" u="sng"/>
              <a:t>Propheten</a:t>
            </a:r>
            <a:r>
              <a:rPr sz="2800"/>
              <a:t>, das vergossen wurde von Gründung der Welt an, </a:t>
            </a:r>
            <a:r>
              <a:rPr sz="2800" baseline="31999"/>
              <a:t>51</a:t>
            </a:r>
            <a:r>
              <a:rPr sz="2800"/>
              <a:t> vom </a:t>
            </a:r>
            <a:r>
              <a:rPr sz="2800" b="1"/>
              <a:t>Blut</a:t>
            </a:r>
            <a:r>
              <a:rPr sz="2800"/>
              <a:t> Abels bis zum </a:t>
            </a:r>
            <a:r>
              <a:rPr sz="2800" b="1"/>
              <a:t>Blut</a:t>
            </a:r>
            <a:r>
              <a:rPr sz="2800"/>
              <a:t> des Zacharias, der zwischen dem Altar und dem Hause umkam. </a:t>
            </a:r>
            <a:r>
              <a:rPr sz="2800" b="1"/>
              <a:t>Ja, ich sage euch:</a:t>
            </a:r>
            <a:r>
              <a:rPr sz="2800"/>
              <a:t> </a:t>
            </a:r>
            <a:r>
              <a:rPr sz="2800" b="1"/>
              <a:t>Es wird </a:t>
            </a:r>
            <a:r>
              <a:rPr sz="2800" b="1" u="sng">
                <a:solidFill>
                  <a:srgbClr val="FF2600"/>
                </a:solidFill>
              </a:rPr>
              <a:t>eingefordert</a:t>
            </a:r>
            <a:r>
              <a:rPr sz="2800" b="1"/>
              <a:t> werden </a:t>
            </a:r>
            <a:r>
              <a:rPr sz="2800" b="1">
                <a:solidFill>
                  <a:srgbClr val="0433FF"/>
                </a:solidFill>
              </a:rPr>
              <a:t>von diesem Geschlecht.</a:t>
            </a:r>
            <a:r>
              <a:rPr sz="2800">
                <a:solidFill>
                  <a:srgbClr val="0433FF"/>
                </a:solidFill>
              </a:rPr>
              <a:t>“ </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Shape 1358"/>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59" name="Shape 1359"/>
          <p:cNvSpPr>
            <a:spLocks noGrp="1"/>
          </p:cNvSpPr>
          <p:nvPr>
            <p:ph type="body" idx="1"/>
          </p:nvPr>
        </p:nvSpPr>
        <p:spPr>
          <a:xfrm>
            <a:off x="0" y="420275"/>
            <a:ext cx="9036496" cy="6437725"/>
          </a:xfrm>
          <a:prstGeom prst="rect">
            <a:avLst/>
          </a:prstGeom>
        </p:spPr>
        <p:txBody>
          <a:bodyPr/>
          <a:lstStyle/>
          <a:p>
            <a:pPr marL="0" lvl="0" indent="0">
              <a:spcBef>
                <a:spcPts val="600"/>
              </a:spcBef>
              <a:buSzTx/>
              <a:buNone/>
              <a:defRPr sz="1800"/>
            </a:pPr>
            <a:r>
              <a:rPr sz="3000" b="1">
                <a:solidFill>
                  <a:srgbClr val="0000FF"/>
                </a:solidFill>
              </a:rPr>
              <a:t>2. Die Hure, die „große Stadt“, sitzt auf dem Tier. Das Tier „wird die Hure töten“. → Diese „große Stadt“ muss  zum Zeitpunkt der Abfassung noch existieren</a:t>
            </a:r>
            <a:r>
              <a:rPr sz="3000" b="1"/>
              <a:t>.</a:t>
            </a:r>
          </a:p>
          <a:p>
            <a:pPr marL="0" lvl="0" indent="0">
              <a:spcBef>
                <a:spcPts val="500"/>
              </a:spcBef>
              <a:buSzTx/>
              <a:buNone/>
              <a:defRPr sz="1800"/>
            </a:pPr>
            <a:r>
              <a:rPr sz="2600"/>
              <a:t>a) Die große Stadt, in der „der Herr gekreuzigt wurde“ (11,8) – im Gegensatz zu den „Städten der Heiden“ (16,19). </a:t>
            </a:r>
          </a:p>
          <a:p>
            <a:pPr marL="0" lvl="0" indent="0">
              <a:spcBef>
                <a:spcPts val="500"/>
              </a:spcBef>
              <a:buSzTx/>
              <a:buNone/>
              <a:defRPr sz="1800"/>
            </a:pPr>
            <a:r>
              <a:rPr sz="2600">
                <a:solidFill>
                  <a:srgbClr val="3366FF"/>
                </a:solidFill>
              </a:rPr>
              <a:t>Rom ist Heidenstadt.</a:t>
            </a:r>
            <a:endParaRPr sz="2600"/>
          </a:p>
          <a:p>
            <a:pPr marL="0" lvl="0" indent="0">
              <a:spcBef>
                <a:spcPts val="500"/>
              </a:spcBef>
              <a:buSzTx/>
              <a:buNone/>
              <a:defRPr sz="1800"/>
            </a:pPr>
            <a:r>
              <a:rPr sz="2600"/>
              <a:t>b) Das Gericht über sie wird als Rache für den Tod der Apostel und Propheten vollzogen. (18,20.24; vgl. mit </a:t>
            </a:r>
            <a:r>
              <a:rPr sz="2600">
                <a:solidFill>
                  <a:srgbClr val="FF0000"/>
                </a:solidFill>
              </a:rPr>
              <a:t>Mt 23,34-38</a:t>
            </a:r>
            <a:r>
              <a:rPr sz="2600"/>
              <a:t> und </a:t>
            </a:r>
            <a:r>
              <a:rPr sz="2600">
                <a:solidFill>
                  <a:srgbClr val="FF0000"/>
                </a:solidFill>
              </a:rPr>
              <a:t>Lk 21,22</a:t>
            </a:r>
            <a:r>
              <a:rPr sz="2600"/>
              <a:t>) </a:t>
            </a:r>
          </a:p>
          <a:p>
            <a:pPr marL="0" lvl="0" indent="0">
              <a:spcBef>
                <a:spcPts val="500"/>
              </a:spcBef>
              <a:buSzTx/>
              <a:buNone/>
              <a:defRPr sz="1800"/>
            </a:pPr>
            <a:r>
              <a:rPr sz="2600">
                <a:solidFill>
                  <a:srgbClr val="3366FF"/>
                </a:solidFill>
              </a:rPr>
              <a:t>Rom tötete keine Propheten</a:t>
            </a:r>
            <a:r>
              <a:rPr sz="2600"/>
              <a:t>.</a:t>
            </a:r>
          </a:p>
          <a:p>
            <a:pPr marL="0" lvl="0" indent="0">
              <a:spcBef>
                <a:spcPts val="500"/>
              </a:spcBef>
              <a:buSzTx/>
              <a:buNone/>
              <a:defRPr sz="1800"/>
            </a:pPr>
            <a:r>
              <a:rPr sz="2800"/>
              <a:t>c) Sie steht </a:t>
            </a:r>
            <a:r>
              <a:rPr sz="2800" b="1"/>
              <a:t>im Gegensatz zur anderen „großen Stadt“</a:t>
            </a:r>
            <a:r>
              <a:rPr sz="2800"/>
              <a:t> (= „Braut“ = zum „</a:t>
            </a:r>
            <a:r>
              <a:rPr sz="2800" u="sng"/>
              <a:t>neuen</a:t>
            </a:r>
            <a:r>
              <a:rPr sz="2800"/>
              <a:t> Jerusalem“. (</a:t>
            </a:r>
            <a:r>
              <a:rPr sz="2800" b="1"/>
              <a:t>17,1 → 21,9ff</a:t>
            </a:r>
            <a:r>
              <a:rPr sz="2800"/>
              <a:t>) </a:t>
            </a:r>
          </a:p>
          <a:p>
            <a:pPr marL="0" lvl="0" indent="0">
              <a:spcBef>
                <a:spcPts val="500"/>
              </a:spcBef>
              <a:buSzTx/>
              <a:buNone/>
              <a:defRPr sz="1800"/>
            </a:pPr>
            <a:endParaRPr sz="2600"/>
          </a:p>
          <a:p>
            <a:pPr marL="0" lvl="0" indent="0">
              <a:spcBef>
                <a:spcPts val="500"/>
              </a:spcBef>
              <a:buSzTx/>
              <a:buNone/>
              <a:defRPr sz="1800"/>
            </a:pPr>
            <a:endParaRPr sz="2600"/>
          </a:p>
          <a:p>
            <a:pPr marL="0" lvl="0" indent="0">
              <a:spcBef>
                <a:spcPts val="500"/>
              </a:spcBef>
              <a:buSzTx/>
              <a:buNone/>
              <a:defRPr sz="1800"/>
            </a:pPr>
            <a:endParaRPr sz="2600"/>
          </a:p>
          <a:p>
            <a:pPr marL="0" lvl="0" indent="0">
              <a:spcBef>
                <a:spcPts val="500"/>
              </a:spcBef>
              <a:buSzTx/>
              <a:buNone/>
              <a:defRPr sz="1800"/>
            </a:pPr>
            <a:endParaRPr sz="2600"/>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62" name="Shape 1362"/>
          <p:cNvSpPr>
            <a:spLocks noGrp="1"/>
          </p:cNvSpPr>
          <p:nvPr>
            <p:ph type="body" idx="1"/>
          </p:nvPr>
        </p:nvSpPr>
        <p:spPr>
          <a:xfrm>
            <a:off x="0" y="420275"/>
            <a:ext cx="9036496" cy="6437725"/>
          </a:xfrm>
          <a:prstGeom prst="rect">
            <a:avLst/>
          </a:prstGeom>
        </p:spPr>
        <p:txBody>
          <a:bodyPr/>
          <a:lstStyle/>
          <a:p>
            <a:pPr marL="0" lvl="0" indent="0">
              <a:spcBef>
                <a:spcPts val="600"/>
              </a:spcBef>
              <a:buSzTx/>
              <a:buNone/>
              <a:defRPr sz="1800"/>
            </a:pPr>
            <a:r>
              <a:rPr sz="3000" b="1">
                <a:solidFill>
                  <a:srgbClr val="0000FF"/>
                </a:solidFill>
              </a:rPr>
              <a:t>2. Die Hure, die „große Stadt“, sitzt auf dem Tier. Das Tier „wird die Hure töten“. → Diese „große Stadt“ muss  zum Zeitpunkt der Abfassung noch existieren</a:t>
            </a:r>
            <a:r>
              <a:rPr sz="3000" b="1"/>
              <a:t>.</a:t>
            </a:r>
          </a:p>
          <a:p>
            <a:pPr marL="0" lvl="0" indent="0">
              <a:spcBef>
                <a:spcPts val="500"/>
              </a:spcBef>
              <a:buSzTx/>
              <a:buNone/>
              <a:defRPr sz="1800"/>
            </a:pPr>
            <a:r>
              <a:rPr sz="2600"/>
              <a:t>a) Die große Stadt, in der „der Herr gekreuzigt wurde“ (11,8) – im Gegensatz zu den „Städten der Heiden“ (16,19). </a:t>
            </a:r>
          </a:p>
          <a:p>
            <a:pPr marL="0" lvl="0" indent="0">
              <a:spcBef>
                <a:spcPts val="500"/>
              </a:spcBef>
              <a:buSzTx/>
              <a:buNone/>
              <a:defRPr sz="1800"/>
            </a:pPr>
            <a:r>
              <a:rPr sz="2600">
                <a:solidFill>
                  <a:srgbClr val="3366FF"/>
                </a:solidFill>
              </a:rPr>
              <a:t>Rom ist Heidenstadt.</a:t>
            </a:r>
            <a:endParaRPr sz="2600"/>
          </a:p>
          <a:p>
            <a:pPr marL="0" lvl="0" indent="0">
              <a:spcBef>
                <a:spcPts val="500"/>
              </a:spcBef>
              <a:buSzTx/>
              <a:buNone/>
              <a:defRPr sz="1800"/>
            </a:pPr>
            <a:r>
              <a:rPr sz="2600"/>
              <a:t>b) Das Gericht über sie wird als Rache für den Tod der Apostel und Propheten vollzogen. (18,20.24; vgl. mit </a:t>
            </a:r>
            <a:r>
              <a:rPr sz="2600">
                <a:solidFill>
                  <a:srgbClr val="FF0000"/>
                </a:solidFill>
              </a:rPr>
              <a:t>Mt 23,34-38</a:t>
            </a:r>
            <a:r>
              <a:rPr sz="2600"/>
              <a:t> und </a:t>
            </a:r>
            <a:r>
              <a:rPr sz="2600">
                <a:solidFill>
                  <a:srgbClr val="FF0000"/>
                </a:solidFill>
              </a:rPr>
              <a:t>Lk 21,22</a:t>
            </a:r>
            <a:r>
              <a:rPr sz="2600"/>
              <a:t>) </a:t>
            </a:r>
          </a:p>
          <a:p>
            <a:pPr marL="0" lvl="0" indent="0">
              <a:spcBef>
                <a:spcPts val="500"/>
              </a:spcBef>
              <a:buSzTx/>
              <a:buNone/>
              <a:defRPr sz="1800"/>
            </a:pPr>
            <a:r>
              <a:rPr sz="2600">
                <a:solidFill>
                  <a:srgbClr val="3366FF"/>
                </a:solidFill>
              </a:rPr>
              <a:t>Rom tötete keine Propheten</a:t>
            </a:r>
            <a:r>
              <a:rPr sz="2600"/>
              <a:t>.</a:t>
            </a:r>
          </a:p>
          <a:p>
            <a:pPr marL="0" lvl="0" indent="0">
              <a:spcBef>
                <a:spcPts val="500"/>
              </a:spcBef>
              <a:buSzTx/>
              <a:buNone/>
              <a:defRPr sz="1800"/>
            </a:pPr>
            <a:r>
              <a:rPr sz="2600"/>
              <a:t>c) Sie steht im Gegensatz zur anderen „großen Stadt“ (= „Braut“) = zum „</a:t>
            </a:r>
            <a:r>
              <a:rPr sz="2600" u="sng"/>
              <a:t>neuen</a:t>
            </a:r>
            <a:r>
              <a:rPr sz="2600"/>
              <a:t> Jerusalem“. (17,1ff; 21,9ff) </a:t>
            </a:r>
          </a:p>
          <a:p>
            <a:pPr marL="0" lvl="0" indent="0">
              <a:spcBef>
                <a:spcPts val="500"/>
              </a:spcBef>
              <a:buSzTx/>
              <a:buNone/>
              <a:defRPr sz="1800"/>
            </a:pPr>
            <a:r>
              <a:rPr sz="2600"/>
              <a:t>d) Die „Tochter Zion“ → durch ihre Sünden und vor allem durch die </a:t>
            </a:r>
            <a:r>
              <a:rPr sz="2600" b="1"/>
              <a:t>Verwerfung ihres „Eheherrn“ </a:t>
            </a:r>
            <a:r>
              <a:rPr sz="2600"/>
              <a:t>und Königs  → „</a:t>
            </a:r>
            <a:r>
              <a:rPr sz="2600" b="1" u="sng"/>
              <a:t>Hure</a:t>
            </a:r>
            <a:r>
              <a:rPr sz="2600"/>
              <a:t>“ (Jes 1,21; Hes 16) </a:t>
            </a:r>
            <a:r>
              <a:rPr sz="2600" u="sng"/>
              <a:t>und </a:t>
            </a:r>
            <a:r>
              <a:rPr sz="2600" b="1" u="sng"/>
              <a:t>Witwe</a:t>
            </a:r>
            <a:r>
              <a:rPr sz="2600"/>
              <a:t> (Off 18,7; Klg 1,1). </a:t>
            </a:r>
          </a:p>
          <a:p>
            <a:pPr marL="0" lvl="0" indent="0">
              <a:spcBef>
                <a:spcPts val="500"/>
              </a:spcBef>
              <a:buSzTx/>
              <a:buNone/>
              <a:defRPr sz="1800"/>
            </a:pPr>
            <a:r>
              <a:rPr sz="2600">
                <a:solidFill>
                  <a:srgbClr val="3366FF"/>
                </a:solidFill>
              </a:rPr>
              <a:t>Rom hatte keine Bundesbeziehung mit Gott gehabt.</a:t>
            </a:r>
            <a:endParaRPr sz="2600"/>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Shape 1364"/>
          <p:cNvSpPr>
            <a:spLocks noGrp="1"/>
          </p:cNvSpPr>
          <p:nvPr>
            <p:ph type="title"/>
          </p:nvPr>
        </p:nvSpPr>
        <p:spPr>
          <a:prstGeom prst="rect">
            <a:avLst/>
          </a:prstGeom>
        </p:spPr>
        <p:txBody>
          <a:bodyPr/>
          <a:lstStyle/>
          <a:p>
            <a:pPr lvl="0"/>
            <a:endParaRPr/>
          </a:p>
        </p:txBody>
      </p:sp>
      <p:sp>
        <p:nvSpPr>
          <p:cNvPr id="1365" name="Shape 1365"/>
          <p:cNvSpPr>
            <a:spLocks noGrp="1"/>
          </p:cNvSpPr>
          <p:nvPr>
            <p:ph type="body" idx="1"/>
          </p:nvPr>
        </p:nvSpPr>
        <p:spPr>
          <a:prstGeom prst="rect">
            <a:avLst/>
          </a:prstGeom>
        </p:spPr>
        <p:txBody>
          <a:bodyPr/>
          <a:lstStyle/>
          <a:p>
            <a:pPr marL="0" lvl="0" indent="0">
              <a:spcBef>
                <a:spcPts val="500"/>
              </a:spcBef>
              <a:buSzTx/>
              <a:buNone/>
              <a:defRPr sz="1800"/>
            </a:pPr>
            <a:r>
              <a:rPr sz="2900"/>
              <a:t>Off 18,7: „Wie viel sie sich verherrlichte und in Üppigkeit lebte, so viel Qual und Trauer gebt ihr, weil sie in ihrem Herzen sagt: ‘Ich sitze als </a:t>
            </a:r>
            <a:r>
              <a:rPr sz="2900" b="1"/>
              <a:t>Königin</a:t>
            </a:r>
            <a:r>
              <a:rPr sz="2900"/>
              <a:t>, und eine </a:t>
            </a:r>
            <a:r>
              <a:rPr sz="2900" b="1"/>
              <a:t>Witwe</a:t>
            </a:r>
            <a:r>
              <a:rPr sz="2900"/>
              <a:t> (Verlassene) bin ich nicht, und Trauer werde ich auf keinen Fall sehen.’</a:t>
            </a:r>
          </a:p>
          <a:p>
            <a:pPr marL="0" lvl="0" indent="0">
              <a:spcBef>
                <a:spcPts val="500"/>
              </a:spcBef>
              <a:buSzTx/>
              <a:buNone/>
              <a:defRPr sz="1800"/>
            </a:pPr>
            <a:r>
              <a:rPr sz="2900"/>
              <a:t>Klg 1,1: „Wie sitzt einsam die volkreiche Stadt, ist einer </a:t>
            </a:r>
            <a:r>
              <a:rPr sz="2900" b="1"/>
              <a:t>Witwe</a:t>
            </a:r>
            <a:r>
              <a:rPr sz="2900"/>
              <a:t> (Verlassenen) gleich geworden die Große unter den Völkern! Die </a:t>
            </a:r>
            <a:r>
              <a:rPr sz="2900" b="1"/>
              <a:t>Fürstin</a:t>
            </a:r>
            <a:r>
              <a:rPr sz="2900"/>
              <a:t> unter den Landschaften ist fronpflichtig geworden.“</a:t>
            </a:r>
          </a:p>
        </p:txBody>
      </p:sp>
      <p:sp>
        <p:nvSpPr>
          <p:cNvPr id="1366" name="Shape 136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144</a:t>
            </a:fld>
            <a:endParaRPr sz="1200">
              <a:solidFill>
                <a:srgbClr val="888888"/>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65">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1" build="p" bldLvl="5"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 name="Shape 1368"/>
          <p:cNvSpPr>
            <a:spLocks noGrp="1"/>
          </p:cNvSpPr>
          <p:nvPr>
            <p:ph type="title"/>
          </p:nvPr>
        </p:nvSpPr>
        <p:spPr>
          <a:xfrm>
            <a:off x="457200" y="20638"/>
            <a:ext cx="8229600" cy="418059"/>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69" name="Shape 1369"/>
          <p:cNvSpPr>
            <a:spLocks noGrp="1"/>
          </p:cNvSpPr>
          <p:nvPr>
            <p:ph type="body" idx="1"/>
          </p:nvPr>
        </p:nvSpPr>
        <p:spPr>
          <a:xfrm>
            <a:off x="0" y="420275"/>
            <a:ext cx="9036496" cy="6437725"/>
          </a:xfrm>
          <a:prstGeom prst="rect">
            <a:avLst/>
          </a:prstGeom>
        </p:spPr>
        <p:txBody>
          <a:bodyPr/>
          <a:lstStyle/>
          <a:p>
            <a:pPr marL="0" lvl="0" indent="0" defTabSz="868680">
              <a:spcBef>
                <a:spcPts val="600"/>
              </a:spcBef>
              <a:buSzTx/>
              <a:buNone/>
              <a:defRPr sz="1800"/>
            </a:pPr>
            <a:r>
              <a:rPr sz="2755" b="1">
                <a:solidFill>
                  <a:srgbClr val="0000FF"/>
                </a:solidFill>
              </a:rPr>
              <a:t>2. Die Hure, die „große Stadt“, sitzt auf dem Tier. Das Tier „wird die Hure töten“. → Die Stadt muss  zum Zeitpunkt der Abfassung noch existieren, aber bald danach zerstört sein</a:t>
            </a:r>
            <a:r>
              <a:rPr sz="2755" b="1"/>
              <a:t>.</a:t>
            </a:r>
            <a:endParaRPr sz="3609" b="1"/>
          </a:p>
          <a:p>
            <a:pPr marL="0" lvl="0" indent="0" defTabSz="868680">
              <a:spcBef>
                <a:spcPts val="500"/>
              </a:spcBef>
              <a:buSzTx/>
              <a:buNone/>
              <a:defRPr sz="1800"/>
            </a:pPr>
            <a:r>
              <a:rPr sz="2470"/>
              <a:t>a) Die große Stadt, in der „der Herr gekreuzigt wurde“ (11,8) – im Gegensatz zu den „Städten der Heiden“ (16,19). </a:t>
            </a:r>
          </a:p>
          <a:p>
            <a:pPr marL="0" lvl="0" indent="0" defTabSz="868680">
              <a:spcBef>
                <a:spcPts val="500"/>
              </a:spcBef>
              <a:buSzTx/>
              <a:buNone/>
              <a:defRPr sz="1800"/>
            </a:pPr>
            <a:r>
              <a:rPr sz="2470">
                <a:solidFill>
                  <a:srgbClr val="3366FF"/>
                </a:solidFill>
              </a:rPr>
              <a:t>Rom ist Heidenstadt.</a:t>
            </a:r>
            <a:endParaRPr sz="2470"/>
          </a:p>
          <a:p>
            <a:pPr marL="0" lvl="0" indent="0" defTabSz="868680">
              <a:spcBef>
                <a:spcPts val="500"/>
              </a:spcBef>
              <a:buSzTx/>
              <a:buNone/>
              <a:defRPr sz="1800"/>
            </a:pPr>
            <a:r>
              <a:rPr sz="2470"/>
              <a:t>b) Das Gericht über sie wird als Rache für den Tod der Apostel und Propheten vollzogen. (18,20.24; vgl. mit </a:t>
            </a:r>
            <a:r>
              <a:rPr sz="2470">
                <a:solidFill>
                  <a:srgbClr val="FF0000"/>
                </a:solidFill>
              </a:rPr>
              <a:t>Mt 23,34-38</a:t>
            </a:r>
            <a:r>
              <a:rPr sz="2470"/>
              <a:t> und </a:t>
            </a:r>
            <a:r>
              <a:rPr sz="2470">
                <a:solidFill>
                  <a:srgbClr val="FF0000"/>
                </a:solidFill>
              </a:rPr>
              <a:t>Lk 21,22</a:t>
            </a:r>
            <a:r>
              <a:rPr sz="2470"/>
              <a:t>) </a:t>
            </a:r>
          </a:p>
          <a:p>
            <a:pPr marL="0" lvl="0" indent="0" defTabSz="868680">
              <a:spcBef>
                <a:spcPts val="500"/>
              </a:spcBef>
              <a:buSzTx/>
              <a:buNone/>
              <a:defRPr sz="1800"/>
            </a:pPr>
            <a:r>
              <a:rPr sz="2470">
                <a:solidFill>
                  <a:srgbClr val="3366FF"/>
                </a:solidFill>
              </a:rPr>
              <a:t>Rom tötete keine Propheten</a:t>
            </a:r>
            <a:r>
              <a:rPr sz="2470"/>
              <a:t>.</a:t>
            </a:r>
          </a:p>
          <a:p>
            <a:pPr marL="0" lvl="0" indent="0" defTabSz="868680">
              <a:spcBef>
                <a:spcPts val="500"/>
              </a:spcBef>
              <a:buSzTx/>
              <a:buNone/>
              <a:defRPr sz="1800"/>
            </a:pPr>
            <a:r>
              <a:rPr sz="2470"/>
              <a:t>c) Sie steht im Gegensatz zur anderen „großen Stadt“ (= „Braut“) = zum „</a:t>
            </a:r>
            <a:r>
              <a:rPr sz="2470" u="sng"/>
              <a:t>neuen</a:t>
            </a:r>
            <a:r>
              <a:rPr sz="2470"/>
              <a:t> Jerusalem“. (17,1ff; 21,9ff) </a:t>
            </a:r>
          </a:p>
          <a:p>
            <a:pPr marL="0" lvl="0" indent="0" defTabSz="868680">
              <a:spcBef>
                <a:spcPts val="500"/>
              </a:spcBef>
              <a:buSzTx/>
              <a:buNone/>
              <a:defRPr sz="1800"/>
            </a:pPr>
            <a:r>
              <a:rPr sz="2470"/>
              <a:t>d) Die „Tochter Zion“ → durch ihre Sünden + Verwerfung ihres „Eheherrn“ und Königs  → „Hure“ (Jes 1,21; Hes 16) und Witwe (Off 18,7; Klg 1,1). </a:t>
            </a:r>
          </a:p>
          <a:p>
            <a:pPr marL="0" lvl="0" indent="0" defTabSz="868680">
              <a:spcBef>
                <a:spcPts val="500"/>
              </a:spcBef>
              <a:buSzTx/>
              <a:buNone/>
              <a:defRPr sz="1800"/>
            </a:pPr>
            <a:r>
              <a:rPr sz="2470">
                <a:solidFill>
                  <a:srgbClr val="3366FF"/>
                </a:solidFill>
              </a:rPr>
              <a:t>Rom hatte keine Bundesbeziehung mit Gott gehabt.</a:t>
            </a:r>
            <a:endParaRPr sz="2470"/>
          </a:p>
          <a:p>
            <a:pPr marL="0" lvl="0" indent="0" defTabSz="868680">
              <a:spcBef>
                <a:spcPts val="500"/>
              </a:spcBef>
              <a:buSzTx/>
              <a:buNone/>
              <a:defRPr sz="1800"/>
            </a:pPr>
            <a:r>
              <a:rPr sz="2470"/>
              <a:t>e) Die Hure wird </a:t>
            </a:r>
            <a:r>
              <a:rPr sz="2470" b="1"/>
              <a:t>durch die „10 Könige“ des Tieres zerstört.</a:t>
            </a:r>
            <a:r>
              <a:rPr sz="2470"/>
              <a:t> (17,16.17) </a:t>
            </a:r>
          </a:p>
          <a:p>
            <a:pPr marL="0" lvl="0" indent="0" defTabSz="868680">
              <a:spcBef>
                <a:spcPts val="500"/>
              </a:spcBef>
              <a:buSzTx/>
              <a:buNone/>
              <a:defRPr sz="1800"/>
            </a:pPr>
            <a:r>
              <a:rPr sz="2470">
                <a:solidFill>
                  <a:srgbClr val="3366FF"/>
                </a:solidFill>
              </a:rPr>
              <a:t>Rom wurde nie zerstört</a:t>
            </a:r>
            <a:r>
              <a:rPr sz="2470"/>
              <a:t>.</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Shape 1371"/>
          <p:cNvSpPr>
            <a:spLocks noGrp="1"/>
          </p:cNvSpPr>
          <p:nvPr>
            <p:ph type="title"/>
          </p:nvPr>
        </p:nvSpPr>
        <p:spPr>
          <a:xfrm>
            <a:off x="457200" y="20637"/>
            <a:ext cx="8229600" cy="408786"/>
          </a:xfrm>
          <a:prstGeom prst="rect">
            <a:avLst/>
          </a:prstGeom>
        </p:spPr>
        <p:txBody>
          <a:bodyPr/>
          <a:lstStyle>
            <a:lvl1pPr defTabSz="667512">
              <a:defRPr sz="2044" b="1"/>
            </a:lvl1pPr>
          </a:lstStyle>
          <a:p>
            <a:pPr lvl="0">
              <a:defRPr sz="1800" b="0"/>
            </a:pPr>
            <a:r>
              <a:rPr sz="2044" b="1"/>
              <a:t>Inneres Zeugnis für die Datierung vor 70 n. Chr</a:t>
            </a:r>
          </a:p>
        </p:txBody>
      </p:sp>
      <p:sp>
        <p:nvSpPr>
          <p:cNvPr id="1372" name="Shape 1372"/>
          <p:cNvSpPr>
            <a:spLocks noGrp="1"/>
          </p:cNvSpPr>
          <p:nvPr>
            <p:ph type="body" idx="1"/>
          </p:nvPr>
        </p:nvSpPr>
        <p:spPr>
          <a:xfrm>
            <a:off x="-1" y="453872"/>
            <a:ext cx="9144001" cy="6404129"/>
          </a:xfrm>
          <a:prstGeom prst="rect">
            <a:avLst/>
          </a:prstGeom>
        </p:spPr>
        <p:txBody>
          <a:bodyPr/>
          <a:lstStyle/>
          <a:p>
            <a:pPr marL="0" lvl="0" indent="0">
              <a:spcBef>
                <a:spcPts val="500"/>
              </a:spcBef>
              <a:buSzTx/>
              <a:buNone/>
              <a:defRPr sz="1800"/>
            </a:pPr>
            <a:r>
              <a:rPr sz="2900" b="1">
                <a:solidFill>
                  <a:srgbClr val="0000FF"/>
                </a:solidFill>
              </a:rPr>
              <a:t>3. Unter Domitian fand keine groß angelegte Christen-verfolgung statt, aber unter Nero eine, die über Rom hinausging. </a:t>
            </a:r>
          </a:p>
          <a:p>
            <a:pPr lvl="0">
              <a:spcBef>
                <a:spcPts val="500"/>
              </a:spcBef>
              <a:defRPr sz="1800"/>
            </a:pPr>
            <a:r>
              <a:rPr sz="2900"/>
              <a:t>1Petr: Hinweise auf Verfolgung und kurz bevorstehendes großes „Gericht“: 1P 4,17: „der </a:t>
            </a:r>
            <a:r>
              <a:rPr sz="2900" b="1"/>
              <a:t>Zeitpunkt ist [da], an dem Gericht vom Hause Gottes her beginnen sollte</a:t>
            </a:r>
            <a:r>
              <a:rPr sz="2900"/>
              <a:t>; wenn aber </a:t>
            </a:r>
            <a:r>
              <a:rPr sz="2900" b="1"/>
              <a:t>zuerst bei uns</a:t>
            </a:r>
            <a:r>
              <a:rPr sz="2900"/>
              <a:t>, was wird das Ende derer sein, die der guten Botschaft Gottes ungehorsam sind?“ </a:t>
            </a:r>
          </a:p>
          <a:p>
            <a:pPr lvl="0">
              <a:spcBef>
                <a:spcPts val="500"/>
              </a:spcBef>
              <a:defRPr sz="1800"/>
            </a:pPr>
            <a:r>
              <a:rPr sz="2900"/>
              <a:t>4,7 Es ist aber </a:t>
            </a:r>
            <a:r>
              <a:rPr sz="2900" b="1"/>
              <a:t>das Ende</a:t>
            </a:r>
            <a:r>
              <a:rPr sz="2900"/>
              <a:t> von allem </a:t>
            </a:r>
            <a:r>
              <a:rPr sz="2900" b="1"/>
              <a:t>nahe gekommen</a:t>
            </a:r>
            <a:r>
              <a:rPr sz="2900"/>
              <a:t>.“</a:t>
            </a:r>
            <a:endParaRPr sz="2900" b="1">
              <a:solidFill>
                <a:srgbClr val="0000FF"/>
              </a:solidFill>
            </a:endParaRPr>
          </a:p>
          <a:p>
            <a:pPr lvl="0">
              <a:spcBef>
                <a:spcPts val="500"/>
              </a:spcBef>
              <a:defRPr sz="1800"/>
            </a:pPr>
            <a:r>
              <a:rPr sz="2900" u="sng"/>
              <a:t>Unter Domitian ist keine große allgemeine Christenverfolgung bekannt. </a:t>
            </a:r>
            <a:endParaRPr sz="2200" u="sng"/>
          </a:p>
          <a:p>
            <a:pPr marL="0" lvl="0" indent="0">
              <a:spcBef>
                <a:spcPts val="300"/>
              </a:spcBef>
              <a:buSzTx/>
              <a:buFontTx/>
              <a:buNone/>
              <a:defRPr sz="1800"/>
            </a:pPr>
            <a:r>
              <a:rPr sz="1500"/>
              <a:t>Robinson, S 242 ff; F.F. Bruce, S 410-412; Guthrie, S 950-952; Gentry S 286 ff; David H. van Daalen, </a:t>
            </a:r>
            <a:r>
              <a:rPr sz="1500" i="1"/>
              <a:t>A Guide to the Revelation</a:t>
            </a:r>
            <a:r>
              <a:rPr sz="1500"/>
              <a:t>, 1986, S 3; B. Newman, </a:t>
            </a:r>
            <a:r>
              <a:rPr sz="1500" i="1"/>
              <a:t>The Fallacy of the Domitian Hypothesis, NT Studies 10</a:t>
            </a:r>
            <a:r>
              <a:rPr sz="1500"/>
              <a:t>, 1962-63, S 133-139; George Eldon Ladd, </a:t>
            </a:r>
            <a:r>
              <a:rPr sz="1500" i="1"/>
              <a:t>A Commentary on the Revelation of John</a:t>
            </a:r>
            <a:r>
              <a:rPr sz="1500"/>
              <a:t>, S 8-9; (Ladd verweist auch auf Ethelbert Stauffer, </a:t>
            </a:r>
            <a:r>
              <a:rPr sz="1500" i="1"/>
              <a:t>Christ and the Ceasars</a:t>
            </a:r>
            <a:r>
              <a:rPr sz="1500"/>
              <a:t>, Philadelphia, Westminster: 1955, S 163 ff); F.J.A. Hort, </a:t>
            </a:r>
            <a:r>
              <a:rPr sz="1500" i="1"/>
              <a:t>The Apokalypse of St. John</a:t>
            </a:r>
            <a:r>
              <a:rPr sz="1500"/>
              <a:t>, London 1908, S xxiv.</a:t>
            </a: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a:spLocks noGrp="1"/>
          </p:cNvSpPr>
          <p:nvPr>
            <p:ph type="title"/>
          </p:nvPr>
        </p:nvSpPr>
        <p:spPr>
          <a:xfrm>
            <a:off x="457200" y="52681"/>
            <a:ext cx="8229600" cy="802917"/>
          </a:xfrm>
          <a:prstGeom prst="rect">
            <a:avLst/>
          </a:prstGeom>
        </p:spPr>
        <p:txBody>
          <a:bodyPr/>
          <a:lstStyle>
            <a:lvl1pPr>
              <a:defRPr sz="3900"/>
            </a:lvl1pPr>
          </a:lstStyle>
          <a:p>
            <a:pPr lvl="0">
              <a:defRPr sz="1800"/>
            </a:pPr>
            <a:r>
              <a:rPr sz="3900"/>
              <a:t>Die neronische Verfolgung</a:t>
            </a:r>
          </a:p>
        </p:txBody>
      </p:sp>
      <p:sp>
        <p:nvSpPr>
          <p:cNvPr id="1375" name="Shape 1375"/>
          <p:cNvSpPr>
            <a:spLocks noGrp="1"/>
          </p:cNvSpPr>
          <p:nvPr>
            <p:ph type="body" idx="1"/>
          </p:nvPr>
        </p:nvSpPr>
        <p:spPr>
          <a:xfrm>
            <a:off x="0" y="955595"/>
            <a:ext cx="9144000" cy="5902405"/>
          </a:xfrm>
          <a:prstGeom prst="rect">
            <a:avLst/>
          </a:prstGeom>
        </p:spPr>
        <p:txBody>
          <a:bodyPr/>
          <a:lstStyle/>
          <a:p>
            <a:pPr marL="0" lvl="0" indent="0">
              <a:spcBef>
                <a:spcPts val="500"/>
              </a:spcBef>
              <a:buSzTx/>
              <a:buNone/>
              <a:defRPr sz="1800"/>
            </a:pPr>
            <a:r>
              <a:rPr sz="2700">
                <a:solidFill>
                  <a:srgbClr val="FF0000"/>
                </a:solidFill>
              </a:rPr>
              <a:t>Orosius</a:t>
            </a:r>
            <a:r>
              <a:rPr sz="2700"/>
              <a:t> (Zeitgenosse von Hieronymus u. Augustinus): </a:t>
            </a:r>
          </a:p>
          <a:p>
            <a:pPr marL="0" lvl="0" indent="0">
              <a:spcBef>
                <a:spcPts val="500"/>
              </a:spcBef>
              <a:buSzTx/>
              <a:buNone/>
              <a:defRPr sz="1800"/>
            </a:pPr>
            <a:r>
              <a:rPr sz="3000"/>
              <a:t>Nero „... </a:t>
            </a:r>
            <a:r>
              <a:rPr sz="3000">
                <a:solidFill>
                  <a:srgbClr val="FF0000"/>
                </a:solidFill>
              </a:rPr>
              <a:t>verfolgte zuerst die Christen in Rom durch Folterung und Tötung und </a:t>
            </a:r>
            <a:r>
              <a:rPr sz="3000" b="1">
                <a:solidFill>
                  <a:srgbClr val="FF0000"/>
                </a:solidFill>
              </a:rPr>
              <a:t>befahl, dass sie in allen Provinzen mit derselben Verfolgung geplagt werden sollten</a:t>
            </a:r>
            <a:r>
              <a:rPr sz="3000">
                <a:solidFill>
                  <a:srgbClr val="FF0000"/>
                </a:solidFill>
              </a:rPr>
              <a:t>. Er arbeitete sogar dahin, </a:t>
            </a:r>
            <a:r>
              <a:rPr sz="3000" b="1">
                <a:solidFill>
                  <a:srgbClr val="FF0000"/>
                </a:solidFill>
              </a:rPr>
              <a:t>den Namen der Christen auszulöschen;</a:t>
            </a:r>
            <a:r>
              <a:rPr sz="3000">
                <a:solidFill>
                  <a:srgbClr val="FF0000"/>
                </a:solidFill>
              </a:rPr>
              <a:t> und er ließ die Apostel Christi, Petrus und Paulus, durch das Schwert töten</a:t>
            </a:r>
            <a:r>
              <a:rPr sz="3000"/>
              <a:t>.“  </a:t>
            </a:r>
          </a:p>
          <a:p>
            <a:pPr marL="0" lvl="0" indent="0">
              <a:spcBef>
                <a:spcPts val="500"/>
              </a:spcBef>
              <a:buSzTx/>
              <a:buNone/>
              <a:defRPr sz="1800"/>
            </a:pPr>
            <a:r>
              <a:t>Historiae VII,7, zit  bei Moses Stuart, 1845, Offenbarungskommentar, Bd 1, S 222ff (Vgl. Jost, </a:t>
            </a:r>
            <a:r>
              <a:rPr i="1"/>
              <a:t>Geschichte der Israeliten</a:t>
            </a:r>
            <a:r>
              <a:t>, Bd 2, S 295ff.320ff; zit. bei Moses Stuart.)</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Shape 1377"/>
          <p:cNvSpPr>
            <a:spLocks noGrp="1"/>
          </p:cNvSpPr>
          <p:nvPr>
            <p:ph type="title"/>
          </p:nvPr>
        </p:nvSpPr>
        <p:spPr>
          <a:xfrm>
            <a:off x="457200" y="117855"/>
            <a:ext cx="8229600" cy="720389"/>
          </a:xfrm>
          <a:prstGeom prst="rect">
            <a:avLst/>
          </a:prstGeom>
        </p:spPr>
        <p:txBody>
          <a:bodyPr/>
          <a:lstStyle>
            <a:lvl1pPr>
              <a:defRPr sz="3900"/>
            </a:lvl1pPr>
          </a:lstStyle>
          <a:p>
            <a:pPr lvl="0">
              <a:defRPr sz="1800"/>
            </a:pPr>
            <a:r>
              <a:rPr sz="3900"/>
              <a:t>Die neronische Verfolgung</a:t>
            </a:r>
          </a:p>
        </p:txBody>
      </p:sp>
      <p:sp>
        <p:nvSpPr>
          <p:cNvPr id="1378" name="Shape 1378"/>
          <p:cNvSpPr>
            <a:spLocks noGrp="1"/>
          </p:cNvSpPr>
          <p:nvPr>
            <p:ph type="body" idx="1"/>
          </p:nvPr>
        </p:nvSpPr>
        <p:spPr>
          <a:xfrm>
            <a:off x="0" y="968876"/>
            <a:ext cx="9144000" cy="5889124"/>
          </a:xfrm>
          <a:prstGeom prst="rect">
            <a:avLst/>
          </a:prstGeom>
        </p:spPr>
        <p:txBody>
          <a:bodyPr/>
          <a:lstStyle/>
          <a:p>
            <a:pPr marL="300789" lvl="0" indent="-300789">
              <a:spcBef>
                <a:spcPts val="600"/>
              </a:spcBef>
              <a:buFontTx/>
              <a:defRPr sz="1800"/>
            </a:pPr>
            <a:r>
              <a:rPr sz="3000" b="1"/>
              <a:t>Die Verfolgung weitete sich auf das ganze römische Reich aus</a:t>
            </a:r>
            <a:r>
              <a:rPr sz="3000"/>
              <a:t>“, denn „die Christen wurden als Feinde der menschlichen Rasse betrachtet“. </a:t>
            </a:r>
          </a:p>
          <a:p>
            <a:pPr marL="0" lvl="0" indent="0">
              <a:spcBef>
                <a:spcPts val="600"/>
              </a:spcBef>
              <a:buSzTx/>
              <a:buFontTx/>
              <a:buNone/>
              <a:defRPr sz="1800"/>
            </a:pPr>
            <a:r>
              <a:rPr sz="2000"/>
              <a:t>Orazio Marucci (kath. Gelehrter) erwähnt (in: </a:t>
            </a:r>
            <a:r>
              <a:rPr sz="2000" i="1"/>
              <a:t>Manual of Christian Archeology</a:t>
            </a:r>
            <a:r>
              <a:rPr sz="2000"/>
              <a:t>, S 29) römische und italienische Quellen.)</a:t>
            </a:r>
            <a:r>
              <a:rPr sz="2400"/>
              <a:t> </a:t>
            </a:r>
            <a:endParaRPr sz="2700"/>
          </a:p>
          <a:p>
            <a:pPr marL="300789" lvl="0" indent="-300789">
              <a:spcBef>
                <a:spcPts val="600"/>
              </a:spcBef>
              <a:buFontTx/>
              <a:defRPr sz="1800"/>
            </a:pPr>
            <a:r>
              <a:rPr sz="3000"/>
              <a:t>F. Schaff zitiert Vertreter der Meinung, </a:t>
            </a:r>
            <a:r>
              <a:rPr sz="3000" b="1"/>
              <a:t>die Verfolgung war im ganzen Reich</a:t>
            </a:r>
            <a:r>
              <a:rPr sz="3000"/>
              <a:t>:</a:t>
            </a:r>
            <a:r>
              <a:rPr sz="2700"/>
              <a:t> </a:t>
            </a:r>
          </a:p>
          <a:p>
            <a:pPr marL="691923" lvl="1" indent="-234723">
              <a:spcBef>
                <a:spcPts val="500"/>
              </a:spcBef>
              <a:buClr>
                <a:srgbClr val="FF0000"/>
              </a:buClr>
              <a:defRPr sz="1800"/>
            </a:pPr>
            <a:r>
              <a:rPr sz="2800">
                <a:solidFill>
                  <a:srgbClr val="FF0000"/>
                </a:solidFill>
              </a:rPr>
              <a:t>Orosius (Horosius)</a:t>
            </a:r>
            <a:r>
              <a:rPr sz="2800"/>
              <a:t> (400 n. Chr.; Hist. VII,7)</a:t>
            </a:r>
          </a:p>
          <a:p>
            <a:pPr marL="691923" lvl="1" indent="-234723">
              <a:spcBef>
                <a:spcPts val="500"/>
              </a:spcBef>
              <a:buClr>
                <a:srgbClr val="FF0000"/>
              </a:buClr>
              <a:defRPr sz="1800"/>
            </a:pPr>
            <a:r>
              <a:rPr sz="2800">
                <a:solidFill>
                  <a:srgbClr val="FF0000"/>
                </a:solidFill>
              </a:rPr>
              <a:t>Sulpicius Severius </a:t>
            </a:r>
            <a:r>
              <a:rPr sz="2800"/>
              <a:t>(Chron. II,28f)</a:t>
            </a:r>
          </a:p>
          <a:p>
            <a:pPr marL="0" lvl="0" indent="0">
              <a:spcBef>
                <a:spcPts val="500"/>
              </a:spcBef>
              <a:buSzTx/>
              <a:buFontTx/>
              <a:buNone/>
              <a:defRPr sz="1800"/>
            </a:pPr>
            <a:r>
              <a:rPr sz="2000"/>
              <a:t>Schaff: „</a:t>
            </a:r>
            <a:r>
              <a:rPr sz="2000" i="1"/>
              <a:t>Geschichte der christlichen Kirche“. </a:t>
            </a:r>
            <a:r>
              <a:rPr sz="2000"/>
              <a:t>Siehe auch </a:t>
            </a:r>
            <a:r>
              <a:rPr sz="2000">
                <a:solidFill>
                  <a:srgbClr val="FF0000"/>
                </a:solidFill>
              </a:rPr>
              <a:t>Ewald</a:t>
            </a:r>
            <a:r>
              <a:rPr sz="2000"/>
              <a:t> (VI, 627; und sein Commentary on Revelation); </a:t>
            </a:r>
            <a:r>
              <a:rPr sz="2000">
                <a:solidFill>
                  <a:srgbClr val="FF0000"/>
                </a:solidFill>
              </a:rPr>
              <a:t>Renan</a:t>
            </a:r>
            <a:r>
              <a:rPr sz="2000"/>
              <a:t> (S. 183); C.L. </a:t>
            </a:r>
            <a:r>
              <a:rPr sz="2000">
                <a:solidFill>
                  <a:srgbClr val="FF0000"/>
                </a:solidFill>
              </a:rPr>
              <a:t>Roth</a:t>
            </a:r>
            <a:r>
              <a:rPr sz="2000"/>
              <a:t> (Werke des Tacitus, VI,117);  </a:t>
            </a:r>
          </a:p>
          <a:p>
            <a:pPr marL="300789" lvl="0" indent="-300789">
              <a:spcBef>
                <a:spcPts val="500"/>
              </a:spcBef>
              <a:buFontTx/>
              <a:defRPr sz="1800"/>
            </a:pPr>
            <a:r>
              <a:rPr sz="3000" b="1"/>
              <a:t>Nero verbot das Christentum als gefährlich für den Staat</a:t>
            </a:r>
            <a:r>
              <a:rPr sz="3000"/>
              <a:t>. </a:t>
            </a:r>
            <a:r>
              <a:rPr sz="2000">
                <a:solidFill>
                  <a:srgbClr val="FF0000"/>
                </a:solidFill>
              </a:rPr>
              <a:t>Wieseler</a:t>
            </a:r>
            <a:r>
              <a:rPr sz="2000"/>
              <a:t> (Christen-verfolgungen der Caesaren, S. 11):</a:t>
            </a:r>
          </a:p>
          <a:p>
            <a:pPr marL="300789" lvl="0" indent="-300789">
              <a:spcBef>
                <a:spcPts val="500"/>
              </a:spcBef>
              <a:buFontTx/>
              <a:defRPr sz="1800"/>
            </a:pPr>
            <a:r>
              <a:rPr sz="3000"/>
              <a:t>Inschrift in Pompeij zeugt von blutiger Verfolgung unter Nero </a:t>
            </a:r>
            <a:r>
              <a:rPr sz="2000"/>
              <a:t>(Kiessling und De Rossi)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78">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7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7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37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3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8" grpId="1" build="p" bldLvl="5"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Shape 1380"/>
          <p:cNvSpPr>
            <a:spLocks noGrp="1"/>
          </p:cNvSpPr>
          <p:nvPr>
            <p:ph type="title"/>
          </p:nvPr>
        </p:nvSpPr>
        <p:spPr>
          <a:prstGeom prst="rect">
            <a:avLst/>
          </a:prstGeom>
        </p:spPr>
        <p:txBody>
          <a:bodyPr/>
          <a:lstStyle/>
          <a:p>
            <a:pPr lvl="0"/>
            <a:endParaRPr/>
          </a:p>
        </p:txBody>
      </p:sp>
      <p:sp>
        <p:nvSpPr>
          <p:cNvPr id="1381" name="Shape 1381"/>
          <p:cNvSpPr>
            <a:spLocks noGrp="1"/>
          </p:cNvSpPr>
          <p:nvPr>
            <p:ph type="body" idx="1"/>
          </p:nvPr>
        </p:nvSpPr>
        <p:spPr>
          <a:prstGeom prst="rect">
            <a:avLst/>
          </a:prstGeom>
        </p:spPr>
        <p:txBody>
          <a:bodyPr/>
          <a:lstStyle/>
          <a:p>
            <a:pPr lvl="0"/>
            <a:endParaRPr/>
          </a:p>
        </p:txBody>
      </p:sp>
      <p:sp>
        <p:nvSpPr>
          <p:cNvPr id="1382" name="Shape 138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149</a:t>
            </a:fld>
            <a:endParaRPr sz="1200">
              <a:solidFill>
                <a:srgbClr val="888888"/>
              </a:solidFill>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image17.jpg" descr="http://gabrieleweis.de/3-geschichtsbits/histo-surfing/1-fruehgeschichte%20%2B%20altertum/1-11-altindische%20hochkultur/bilder/perser3-diadochenreiche.jpg"/>
          <p:cNvPicPr/>
          <p:nvPr/>
        </p:nvPicPr>
        <p:blipFill>
          <a:blip r:embed="rId2" cstate="print">
            <a:extLst/>
          </a:blip>
          <a:stretch>
            <a:fillRect/>
          </a:stretch>
        </p:blipFill>
        <p:spPr>
          <a:xfrm>
            <a:off x="0" y="-4699521"/>
            <a:ext cx="9390058" cy="10369154"/>
          </a:xfrm>
          <a:prstGeom prst="rect">
            <a:avLst/>
          </a:prstGeom>
          <a:ln w="12700">
            <a:miter lim="400000"/>
          </a:ln>
        </p:spPr>
      </p:pic>
      <p:sp>
        <p:nvSpPr>
          <p:cNvPr id="617" name="Shape 617"/>
          <p:cNvSpPr/>
          <p:nvPr/>
        </p:nvSpPr>
        <p:spPr>
          <a:xfrm>
            <a:off x="0" y="5656931"/>
            <a:ext cx="8748464" cy="109871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2800" b="1">
                <a:solidFill>
                  <a:srgbClr val="A96E44"/>
                </a:solidFill>
              </a:rPr>
              <a:t>Seleukidenreich um 180 v. Chr.</a:t>
            </a:r>
            <a:endParaRPr b="1">
              <a:solidFill>
                <a:srgbClr val="A96E44"/>
              </a:solidFill>
            </a:endParaRPr>
          </a:p>
          <a:p>
            <a:pPr lvl="0">
              <a:defRPr>
                <a:solidFill>
                  <a:srgbClr val="000000"/>
                </a:solidFill>
              </a:defRPr>
            </a:pPr>
            <a:r>
              <a:rPr sz="2100" b="1">
                <a:solidFill>
                  <a:srgbClr val="FFFFFF"/>
                </a:solidFill>
              </a:rPr>
              <a:t>→ Weiterer Zerfall nach 164 v. Chr.</a:t>
            </a:r>
          </a:p>
          <a:p>
            <a:pPr lvl="0">
              <a:defRPr>
                <a:solidFill>
                  <a:srgbClr val="000000"/>
                </a:solidFill>
              </a:defRPr>
            </a:pPr>
            <a:r>
              <a:rPr sz="2100" b="1">
                <a:solidFill>
                  <a:srgbClr val="FFFFFF"/>
                </a:solidFill>
              </a:rPr>
              <a:t>→ Endgültiges Ende: 63 v. Chr.  </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Shape 1384"/>
          <p:cNvSpPr>
            <a:spLocks noGrp="1"/>
          </p:cNvSpPr>
          <p:nvPr>
            <p:ph type="body" idx="1"/>
          </p:nvPr>
        </p:nvSpPr>
        <p:spPr>
          <a:xfrm>
            <a:off x="0" y="476672"/>
            <a:ext cx="9144000" cy="6381328"/>
          </a:xfrm>
          <a:prstGeom prst="rect">
            <a:avLst/>
          </a:prstGeom>
        </p:spPr>
        <p:txBody>
          <a:bodyPr/>
          <a:lstStyle/>
          <a:p>
            <a:pPr marL="0" lvl="1" indent="457200">
              <a:spcBef>
                <a:spcPts val="600"/>
              </a:spcBef>
              <a:buSzTx/>
              <a:buNone/>
              <a:defRPr sz="1800"/>
            </a:pPr>
            <a:r>
              <a:rPr sz="3400" b="1"/>
              <a:t>I. Die Öffnung der Siegel: 4,1- 8,5</a:t>
            </a:r>
          </a:p>
          <a:p>
            <a:pPr marL="0" lvl="2" indent="1181100">
              <a:spcBef>
                <a:spcPts val="600"/>
              </a:spcBef>
              <a:buSzTx/>
              <a:buNone/>
              <a:defRPr sz="1800"/>
            </a:pPr>
            <a:r>
              <a:rPr sz="2800" b="1">
                <a:solidFill>
                  <a:srgbClr val="FF0000"/>
                </a:solidFill>
              </a:rPr>
              <a:t>Siegel 1-6: K. 6</a:t>
            </a:r>
          </a:p>
          <a:p>
            <a:pPr marL="0" lvl="2" indent="1181100">
              <a:spcBef>
                <a:spcPts val="600"/>
              </a:spcBef>
              <a:buSzTx/>
              <a:buNone/>
              <a:defRPr sz="1800"/>
            </a:pPr>
            <a:r>
              <a:rPr sz="2800" b="1"/>
              <a:t>Einschub: K. 7</a:t>
            </a:r>
          </a:p>
          <a:p>
            <a:pPr marL="0" lvl="2" indent="1181100">
              <a:spcBef>
                <a:spcPts val="600"/>
              </a:spcBef>
              <a:buSzTx/>
              <a:buNone/>
              <a:defRPr sz="1800"/>
            </a:pPr>
            <a:r>
              <a:rPr sz="2800" b="1">
                <a:solidFill>
                  <a:srgbClr val="FF0000"/>
                </a:solidFill>
              </a:rPr>
              <a:t>Siegel 7: 8,1-5</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6" name="image2.jpg" descr="http://sevensealstrumpetsandbowls.files.wordpress.com/2010/03/sequence_pre_trib.jpg?w=800&amp;h=600"/>
          <p:cNvPicPr/>
          <p:nvPr/>
        </p:nvPicPr>
        <p:blipFill>
          <a:blip r:embed="rId2" cstate="print">
            <a:extLst/>
          </a:blip>
          <a:stretch>
            <a:fillRect/>
          </a:stretch>
        </p:blipFill>
        <p:spPr>
          <a:xfrm>
            <a:off x="251519" y="242645"/>
            <a:ext cx="8568954" cy="6426715"/>
          </a:xfrm>
          <a:prstGeom prst="rect">
            <a:avLst/>
          </a:prstGeom>
          <a:ln w="12700">
            <a:miter lim="400000"/>
          </a:ln>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8" name="Table 1388"/>
          <p:cNvGraphicFramePr/>
          <p:nvPr/>
        </p:nvGraphicFramePr>
        <p:xfrm>
          <a:off x="0" y="0"/>
          <a:ext cx="9144000" cy="6598530"/>
        </p:xfrm>
        <a:graphic>
          <a:graphicData uri="http://schemas.openxmlformats.org/drawingml/2006/table">
            <a:tbl>
              <a:tblPr firstRow="1" bandRow="1">
                <a:tableStyleId>{4C3C2611-4C71-4FC5-86AE-919BDF0F9419}</a:tableStyleId>
              </a:tblPr>
              <a:tblGrid>
                <a:gridCol w="3048000"/>
                <a:gridCol w="3048000"/>
                <a:gridCol w="3048000"/>
              </a:tblGrid>
              <a:tr h="616643">
                <a:tc>
                  <a:txBody>
                    <a:bodyPr/>
                    <a:lstStyle/>
                    <a:p>
                      <a:pPr lvl="0" algn="l">
                        <a:defRPr sz="1800" b="0" i="0">
                          <a:solidFill>
                            <a:srgbClr val="000000"/>
                          </a:solidFill>
                        </a:defRPr>
                      </a:pPr>
                      <a:r>
                        <a:rPr sz="3000" b="1">
                          <a:solidFill>
                            <a:srgbClr val="FFFB00"/>
                          </a:solidFill>
                          <a:latin typeface="Arial Narrow"/>
                          <a:ea typeface="Arial Narrow"/>
                          <a:cs typeface="Arial Narrow"/>
                          <a:sym typeface="Arial Narrow"/>
                        </a:rPr>
                        <a:t>7 Siegel</a:t>
                      </a:r>
                      <a:r>
                        <a:rPr sz="3000" b="1">
                          <a:solidFill>
                            <a:srgbClr val="FFFFFF"/>
                          </a:solidFill>
                          <a:latin typeface="Arial Narrow"/>
                          <a:ea typeface="Arial Narrow"/>
                          <a:cs typeface="Arial Narrow"/>
                          <a:sym typeface="Arial Narrow"/>
                        </a:rPr>
                        <a:t>: K. 6- 8,5</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3000" b="1">
                          <a:solidFill>
                            <a:srgbClr val="FFFB00"/>
                          </a:solidFill>
                          <a:latin typeface="Arial Narrow"/>
                          <a:ea typeface="Arial Narrow"/>
                          <a:cs typeface="Arial Narrow"/>
                          <a:sym typeface="Arial Narrow"/>
                        </a:rPr>
                        <a:t>7 Posaunen</a:t>
                      </a:r>
                      <a:r>
                        <a:rPr sz="3000" b="1">
                          <a:solidFill>
                            <a:srgbClr val="FFFFFF"/>
                          </a:solidFill>
                          <a:latin typeface="Arial Narrow"/>
                          <a:ea typeface="Arial Narrow"/>
                          <a:cs typeface="Arial Narrow"/>
                          <a:sym typeface="Arial Narrow"/>
                        </a:rPr>
                        <a:t>: K. 8-11</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3000" b="1">
                          <a:solidFill>
                            <a:srgbClr val="FFFB00"/>
                          </a:solidFill>
                          <a:latin typeface="Arial Narrow"/>
                          <a:ea typeface="Arial Narrow"/>
                          <a:cs typeface="Arial Narrow"/>
                          <a:sym typeface="Arial Narrow"/>
                        </a:rPr>
                        <a:t>7 Schalen</a:t>
                      </a:r>
                      <a:r>
                        <a:rPr sz="3000" b="1">
                          <a:solidFill>
                            <a:srgbClr val="FFFFFF"/>
                          </a:solidFill>
                          <a:latin typeface="Arial Narrow"/>
                          <a:ea typeface="Arial Narrow"/>
                          <a:cs typeface="Arial Narrow"/>
                          <a:sym typeface="Arial Narrow"/>
                        </a:rPr>
                        <a:t>: K. 16</a:t>
                      </a:r>
                    </a:p>
                  </a:txBody>
                  <a:tcPr marL="0" marR="0" marT="0" marB="0" horzOverflow="overflow">
                    <a:lnL w="12700">
                      <a:miter lim="400000"/>
                    </a:lnL>
                    <a:lnR w="12700">
                      <a:miter lim="400000"/>
                    </a:lnR>
                    <a:lnT w="12700">
                      <a:miter lim="400000"/>
                    </a:lnT>
                    <a:solidFill>
                      <a:srgbClr val="4F81BD"/>
                    </a:solidFill>
                  </a:tcPr>
                </a:tc>
              </a:tr>
              <a:tr h="1810918">
                <a:tc>
                  <a:txBody>
                    <a:bodyPr/>
                    <a:lstStyle/>
                    <a:p>
                      <a:pPr lvl="0" algn="l">
                        <a:defRPr sz="1800" b="0" i="0">
                          <a:solidFill>
                            <a:srgbClr val="000000"/>
                          </a:solidFill>
                        </a:defRPr>
                      </a:pPr>
                      <a:r>
                        <a:rPr sz="2400" b="1" i="1">
                          <a:latin typeface="Arial Narrow"/>
                          <a:ea typeface="Arial Narrow"/>
                          <a:cs typeface="Arial Narrow"/>
                          <a:sym typeface="Arial Narrow"/>
                        </a:rPr>
                        <a:t>(1) weiß. Pferd: Invasion</a:t>
                      </a:r>
                    </a:p>
                    <a:p>
                      <a:pPr lvl="0" algn="l">
                        <a:defRPr sz="1800" b="0" i="0">
                          <a:solidFill>
                            <a:srgbClr val="000000"/>
                          </a:solidFill>
                        </a:defRPr>
                      </a:pPr>
                      <a:r>
                        <a:rPr sz="2400" b="1" i="1">
                          <a:latin typeface="Arial Narrow"/>
                          <a:ea typeface="Arial Narrow"/>
                          <a:cs typeface="Arial Narrow"/>
                          <a:sym typeface="Arial Narrow"/>
                        </a:rPr>
                        <a:t>(2) rotes: Bürgerkrieg</a:t>
                      </a:r>
                    </a:p>
                    <a:p>
                      <a:pPr lvl="0" algn="l">
                        <a:defRPr sz="1800" b="0" i="0">
                          <a:solidFill>
                            <a:srgbClr val="000000"/>
                          </a:solidFill>
                        </a:defRPr>
                      </a:pPr>
                      <a:r>
                        <a:rPr sz="2400" b="1" i="1">
                          <a:latin typeface="Arial Narrow"/>
                          <a:ea typeface="Arial Narrow"/>
                          <a:cs typeface="Arial Narrow"/>
                          <a:sym typeface="Arial Narrow"/>
                        </a:rPr>
                        <a:t>(3) schwarzes: Hunger</a:t>
                      </a:r>
                    </a:p>
                    <a:p>
                      <a:pPr lvl="0" algn="l">
                        <a:defRPr sz="1800" b="0" i="0">
                          <a:solidFill>
                            <a:srgbClr val="000000"/>
                          </a:solidFill>
                        </a:defRPr>
                      </a:pPr>
                      <a:r>
                        <a:rPr sz="2400" b="1" i="1">
                          <a:latin typeface="Arial Narrow"/>
                          <a:ea typeface="Arial Narrow"/>
                          <a:cs typeface="Arial Narrow"/>
                          <a:sym typeface="Arial Narrow"/>
                        </a:rPr>
                        <a:t>(4) fahles: (Seuchen)Tod u.a. Tod (1/4)</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(1) Land  (1/3)</a:t>
                      </a:r>
                    </a:p>
                    <a:p>
                      <a:pPr lvl="0" algn="l">
                        <a:defRPr sz="1800" b="0" i="0">
                          <a:solidFill>
                            <a:srgbClr val="000000"/>
                          </a:solidFill>
                        </a:defRPr>
                      </a:pPr>
                      <a:r>
                        <a:rPr sz="2400" b="1" i="1">
                          <a:latin typeface="Arial Narrow"/>
                          <a:ea typeface="Arial Narrow"/>
                          <a:cs typeface="Arial Narrow"/>
                          <a:sym typeface="Arial Narrow"/>
                        </a:rPr>
                        <a:t>(2) Meer (1/3)</a:t>
                      </a:r>
                    </a:p>
                    <a:p>
                      <a:pPr lvl="0" algn="l">
                        <a:defRPr sz="1800" b="0" i="0">
                          <a:solidFill>
                            <a:srgbClr val="000000"/>
                          </a:solidFill>
                        </a:defRPr>
                      </a:pPr>
                      <a:r>
                        <a:rPr sz="2400" b="1" i="1">
                          <a:latin typeface="Arial Narrow"/>
                          <a:ea typeface="Arial Narrow"/>
                          <a:cs typeface="Arial Narrow"/>
                          <a:sym typeface="Arial Narrow"/>
                        </a:rPr>
                        <a:t>(3) Wasserquellen (1/3)</a:t>
                      </a:r>
                    </a:p>
                    <a:p>
                      <a:pPr lvl="0" algn="l">
                        <a:defRPr sz="1800" b="0" i="0">
                          <a:solidFill>
                            <a:srgbClr val="000000"/>
                          </a:solidFill>
                        </a:defRPr>
                      </a:pPr>
                      <a:r>
                        <a:rPr sz="2400" b="1" i="1">
                          <a:latin typeface="Arial Narrow"/>
                          <a:ea typeface="Arial Narrow"/>
                          <a:cs typeface="Arial Narrow"/>
                          <a:sym typeface="Arial Narrow"/>
                        </a:rPr>
                        <a:t>(4) Sonne, Gestirne (1/3)</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(1) Land</a:t>
                      </a:r>
                    </a:p>
                    <a:p>
                      <a:pPr lvl="0" algn="l">
                        <a:defRPr sz="1800" b="0" i="0">
                          <a:solidFill>
                            <a:srgbClr val="000000"/>
                          </a:solidFill>
                        </a:defRPr>
                      </a:pPr>
                      <a:r>
                        <a:rPr sz="2400" b="1" i="1">
                          <a:latin typeface="Arial Narrow"/>
                          <a:ea typeface="Arial Narrow"/>
                          <a:cs typeface="Arial Narrow"/>
                          <a:sym typeface="Arial Narrow"/>
                        </a:rPr>
                        <a:t>(2) Meer</a:t>
                      </a:r>
                    </a:p>
                    <a:p>
                      <a:pPr lvl="0" algn="l">
                        <a:defRPr sz="1800" b="0" i="0">
                          <a:solidFill>
                            <a:srgbClr val="000000"/>
                          </a:solidFill>
                        </a:defRPr>
                      </a:pPr>
                      <a:r>
                        <a:rPr sz="2400" b="1" i="1">
                          <a:latin typeface="Arial Narrow"/>
                          <a:ea typeface="Arial Narrow"/>
                          <a:cs typeface="Arial Narrow"/>
                          <a:sym typeface="Arial Narrow"/>
                        </a:rPr>
                        <a:t>(3) Wasserquellen</a:t>
                      </a:r>
                    </a:p>
                    <a:p>
                      <a:pPr lvl="0" algn="l">
                        <a:defRPr sz="1800" b="0" i="0">
                          <a:solidFill>
                            <a:srgbClr val="000000"/>
                          </a:solidFill>
                        </a:defRPr>
                      </a:pPr>
                      <a:r>
                        <a:rPr sz="2400" b="1" i="1">
                          <a:latin typeface="Arial Narrow"/>
                          <a:ea typeface="Arial Narrow"/>
                          <a:cs typeface="Arial Narrow"/>
                          <a:sym typeface="Arial Narrow"/>
                        </a:rPr>
                        <a:t>(4) Sonne</a:t>
                      </a:r>
                    </a:p>
                  </a:txBody>
                  <a:tcPr marL="0" marR="0" marT="0" marB="0" horzOverflow="overflow">
                    <a:lnL w="12700">
                      <a:miter lim="400000"/>
                    </a:lnL>
                    <a:lnR w="12700">
                      <a:miter lim="400000"/>
                    </a:lnR>
                    <a:lnB w="12700">
                      <a:miter lim="400000"/>
                    </a:lnB>
                    <a:solidFill>
                      <a:srgbClr val="CFD7E7"/>
                    </a:solidFill>
                  </a:tcPr>
                </a:tc>
              </a:tr>
              <a:tr h="2070100">
                <a:tc>
                  <a:txBody>
                    <a:bodyPr/>
                    <a:lstStyle/>
                    <a:p>
                      <a:pPr lvl="0" algn="l">
                        <a:defRPr sz="1800" b="0" i="0">
                          <a:solidFill>
                            <a:srgbClr val="000000"/>
                          </a:solidFill>
                        </a:defRPr>
                      </a:pPr>
                      <a:r>
                        <a:rPr sz="2400" b="1" i="1">
                          <a:latin typeface="Arial Narrow"/>
                          <a:ea typeface="Arial Narrow"/>
                          <a:cs typeface="Arial Narrow"/>
                          <a:sym typeface="Arial Narrow"/>
                        </a:rPr>
                        <a:t>(5) Seelen unter dem Altar: Märtyrer</a:t>
                      </a:r>
                    </a:p>
                    <a:p>
                      <a:pPr lvl="0" algn="l">
                        <a:defRPr sz="1800" b="0" i="0">
                          <a:solidFill>
                            <a:srgbClr val="000000"/>
                          </a:solidFill>
                        </a:defRPr>
                      </a:pPr>
                      <a:endParaRPr sz="2400" b="1" i="1">
                        <a:latin typeface="Arial Narrow"/>
                        <a:ea typeface="Arial Narrow"/>
                        <a:cs typeface="Arial Narrow"/>
                        <a:sym typeface="Arial Narrow"/>
                      </a:endParaRPr>
                    </a:p>
                    <a:p>
                      <a:pPr lvl="0" algn="l">
                        <a:defRPr sz="1800" b="0" i="0">
                          <a:solidFill>
                            <a:srgbClr val="000000"/>
                          </a:solidFill>
                        </a:defRPr>
                      </a:pPr>
                      <a:r>
                        <a:rPr sz="2400" b="1" i="1">
                          <a:latin typeface="Arial Narrow"/>
                          <a:ea typeface="Arial Narrow"/>
                          <a:cs typeface="Arial Narrow"/>
                          <a:sym typeface="Arial Narrow"/>
                        </a:rPr>
                        <a:t>(6) Vergehen von Himmel  u Erde; „Tag des Zorns“ </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(5) Heuschrecken, Finsternis (König aus dem Abgrund)</a:t>
                      </a:r>
                    </a:p>
                    <a:p>
                      <a:pPr lvl="0" algn="l">
                        <a:defRPr sz="1800" b="0" i="0">
                          <a:solidFill>
                            <a:srgbClr val="000000"/>
                          </a:solidFill>
                        </a:defRPr>
                      </a:pPr>
                      <a:r>
                        <a:rPr sz="2400" b="1" i="1">
                          <a:latin typeface="Arial Narrow"/>
                          <a:ea typeface="Arial Narrow"/>
                          <a:cs typeface="Arial Narrow"/>
                          <a:sym typeface="Arial Narrow"/>
                        </a:rPr>
                        <a:t>(6) Heere, Euphrat (1/3 sterben)</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(5) Finsternis </a:t>
                      </a:r>
                    </a:p>
                    <a:p>
                      <a:pPr lvl="0" algn="l">
                        <a:defRPr sz="1800" b="0" i="0">
                          <a:solidFill>
                            <a:srgbClr val="000000"/>
                          </a:solidFill>
                        </a:defRPr>
                      </a:pPr>
                      <a:r>
                        <a:rPr sz="2400" b="1" i="1">
                          <a:latin typeface="Arial Narrow"/>
                          <a:ea typeface="Arial Narrow"/>
                          <a:cs typeface="Arial Narrow"/>
                          <a:sym typeface="Arial Narrow"/>
                        </a:rPr>
                        <a:t>(Thron des Tieres)</a:t>
                      </a:r>
                    </a:p>
                    <a:p>
                      <a:pPr lvl="0" algn="l">
                        <a:defRPr sz="1800" b="0" i="0">
                          <a:solidFill>
                            <a:srgbClr val="000000"/>
                          </a:solidFill>
                        </a:defRPr>
                      </a:pPr>
                      <a:endParaRPr sz="2400" b="1" i="1">
                        <a:latin typeface="Arial Narrow"/>
                        <a:ea typeface="Arial Narrow"/>
                        <a:cs typeface="Arial Narrow"/>
                        <a:sym typeface="Arial Narrow"/>
                      </a:endParaRPr>
                    </a:p>
                    <a:p>
                      <a:pPr lvl="0" algn="l">
                        <a:defRPr sz="1800" b="0" i="0">
                          <a:solidFill>
                            <a:srgbClr val="000000"/>
                          </a:solidFill>
                        </a:defRPr>
                      </a:pPr>
                      <a:r>
                        <a:rPr sz="2400" b="1" i="1">
                          <a:latin typeface="Arial Narrow"/>
                          <a:ea typeface="Arial Narrow"/>
                          <a:cs typeface="Arial Narrow"/>
                          <a:sym typeface="Arial Narrow"/>
                        </a:rPr>
                        <a:t>(6) Heere, Euphrat </a:t>
                      </a:r>
                    </a:p>
                    <a:p>
                      <a:pPr lvl="0" algn="l">
                        <a:defRPr sz="1800" b="0" i="0">
                          <a:solidFill>
                            <a:srgbClr val="000000"/>
                          </a:solidFill>
                        </a:defRPr>
                      </a:pPr>
                      <a:r>
                        <a:rPr sz="2400" b="1" i="1">
                          <a:latin typeface="Arial Narrow"/>
                          <a:ea typeface="Arial Narrow"/>
                          <a:cs typeface="Arial Narrow"/>
                          <a:sym typeface="Arial Narrow"/>
                        </a:rPr>
                        <a:t>Krieg des „Tages Gottes“</a:t>
                      </a:r>
                    </a:p>
                  </a:txBody>
                  <a:tcPr marL="0" marR="0" marT="0" marB="0" horzOverflow="overflow">
                    <a:lnL w="12700">
                      <a:miter lim="400000"/>
                    </a:lnL>
                    <a:lnR w="12700">
                      <a:miter lim="400000"/>
                    </a:lnR>
                    <a:lnT w="12700">
                      <a:miter lim="400000"/>
                    </a:lnT>
                    <a:lnB w="12700">
                      <a:miter lim="400000"/>
                    </a:lnB>
                    <a:solidFill>
                      <a:srgbClr val="E8ECF4"/>
                    </a:solidFill>
                  </a:tcPr>
                </a:tc>
              </a:tr>
              <a:tr h="554042">
                <a:tc>
                  <a:txBody>
                    <a:bodyPr/>
                    <a:lstStyle/>
                    <a:p>
                      <a:pPr lvl="0" algn="l">
                        <a:defRPr sz="1800" b="0" i="0">
                          <a:solidFill>
                            <a:srgbClr val="000000"/>
                          </a:solidFill>
                        </a:defRPr>
                      </a:pPr>
                      <a:r>
                        <a:rPr sz="2400" b="1" i="1">
                          <a:solidFill>
                            <a:srgbClr val="FF2600"/>
                          </a:solidFill>
                          <a:latin typeface="Arial Narrow"/>
                          <a:ea typeface="Arial Narrow"/>
                          <a:cs typeface="Arial Narrow"/>
                          <a:sym typeface="Arial Narrow"/>
                        </a:rPr>
                        <a:t>Einschub  K. 7</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400" b="1" i="1">
                          <a:solidFill>
                            <a:srgbClr val="FF2600"/>
                          </a:solidFill>
                          <a:latin typeface="Arial Narrow"/>
                          <a:ea typeface="Arial Narrow"/>
                          <a:cs typeface="Arial Narrow"/>
                          <a:sym typeface="Arial Narrow"/>
                        </a:rPr>
                        <a:t>Einschub  K. 10.11A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 </a:t>
                      </a:r>
                    </a:p>
                  </a:txBody>
                  <a:tcPr marL="0" marR="0" marT="0" marB="0" horzOverflow="overflow">
                    <a:lnL w="12700">
                      <a:miter lim="400000"/>
                    </a:lnL>
                    <a:lnR w="12700">
                      <a:miter lim="400000"/>
                    </a:lnR>
                    <a:lnT w="12700">
                      <a:miter lim="400000"/>
                    </a:lnT>
                    <a:lnB w="12700">
                      <a:miter lim="400000"/>
                    </a:lnB>
                    <a:solidFill>
                      <a:srgbClr val="CFD7E7"/>
                    </a:solidFill>
                  </a:tcPr>
                </a:tc>
              </a:tr>
              <a:tr h="1528945">
                <a:tc>
                  <a:txBody>
                    <a:bodyPr/>
                    <a:lstStyle/>
                    <a:p>
                      <a:pPr lvl="0" algn="l">
                        <a:defRPr sz="1800" b="0" i="0">
                          <a:solidFill>
                            <a:srgbClr val="000000"/>
                          </a:solidFill>
                        </a:defRPr>
                      </a:pPr>
                      <a:r>
                        <a:rPr sz="2400" b="1" i="1">
                          <a:latin typeface="Arial Narrow"/>
                          <a:ea typeface="Arial Narrow"/>
                          <a:cs typeface="Arial Narrow"/>
                          <a:sym typeface="Arial Narrow"/>
                        </a:rPr>
                        <a:t> (7) Schweigen</a:t>
                      </a:r>
                    </a:p>
                    <a:p>
                      <a:pPr lvl="0" algn="l">
                        <a:defRPr sz="1800" b="0" i="0">
                          <a:solidFill>
                            <a:srgbClr val="000000"/>
                          </a:solidFill>
                        </a:defRPr>
                      </a:pPr>
                      <a:endParaRPr sz="2400" b="1" i="1">
                        <a:latin typeface="Arial Narrow"/>
                        <a:ea typeface="Arial Narrow"/>
                        <a:cs typeface="Arial Narrow"/>
                        <a:sym typeface="Arial Narrow"/>
                      </a:endParaRPr>
                    </a:p>
                    <a:p>
                      <a:pPr lvl="0" algn="l">
                        <a:defRPr sz="1800" b="0" i="0">
                          <a:solidFill>
                            <a:srgbClr val="000000"/>
                          </a:solidFill>
                        </a:defRPr>
                      </a:pPr>
                      <a:r>
                        <a:rPr sz="2400" b="1" i="1">
                          <a:solidFill>
                            <a:srgbClr val="0433FF"/>
                          </a:solidFill>
                          <a:latin typeface="Arial Narrow"/>
                          <a:ea typeface="Arial Narrow"/>
                          <a:cs typeface="Arial Narrow"/>
                          <a:sym typeface="Arial Narrow"/>
                        </a:rPr>
                        <a:t>Stimmen, Donner, Blitze, Beben </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(7) Proklamation der Herrschaft Gottes</a:t>
                      </a:r>
                    </a:p>
                    <a:p>
                      <a:pPr lvl="0" algn="l">
                        <a:defRPr sz="1800" b="0" i="0">
                          <a:solidFill>
                            <a:srgbClr val="000000"/>
                          </a:solidFill>
                        </a:defRPr>
                      </a:pPr>
                      <a:r>
                        <a:rPr sz="2400" b="1" i="1">
                          <a:solidFill>
                            <a:srgbClr val="0433FF"/>
                          </a:solidFill>
                          <a:latin typeface="Arial Narrow"/>
                          <a:ea typeface="Arial Narrow"/>
                          <a:cs typeface="Arial Narrow"/>
                          <a:sym typeface="Arial Narrow"/>
                        </a:rPr>
                        <a:t>Blitze, Stimmen, Donner, Beben, Hagel</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(7) Proklamation des Endes</a:t>
                      </a:r>
                    </a:p>
                    <a:p>
                      <a:pPr lvl="0" algn="l">
                        <a:defRPr sz="1800" b="0" i="0">
                          <a:solidFill>
                            <a:srgbClr val="000000"/>
                          </a:solidFill>
                        </a:defRPr>
                      </a:pPr>
                      <a:r>
                        <a:rPr sz="2400" b="1" i="1">
                          <a:solidFill>
                            <a:srgbClr val="0433FF"/>
                          </a:solidFill>
                          <a:latin typeface="Arial Narrow"/>
                          <a:ea typeface="Arial Narrow"/>
                          <a:cs typeface="Arial Narrow"/>
                          <a:sym typeface="Arial Narrow"/>
                        </a:rPr>
                        <a:t>Stimmen, Donner, Blitze, gr. Beben, großer Hagel </a:t>
                      </a:r>
                    </a:p>
                  </a:txBody>
                  <a:tcPr marL="0" marR="0" marT="0" marB="0" horzOverflow="overflow">
                    <a:lnL w="12700">
                      <a:miter lim="400000"/>
                    </a:lnL>
                    <a:lnR w="12700">
                      <a:miter lim="400000"/>
                    </a:lnR>
                    <a:lnT w="12700">
                      <a:miter lim="400000"/>
                    </a:lnT>
                    <a:lnB w="12700">
                      <a:miter lim="400000"/>
                    </a:lnB>
                    <a:solidFill>
                      <a:srgbClr val="E8ECF4"/>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8" grpId="1"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 name="Shape 1390"/>
          <p:cNvSpPr>
            <a:spLocks noGrp="1"/>
          </p:cNvSpPr>
          <p:nvPr>
            <p:ph type="body" idx="1"/>
          </p:nvPr>
        </p:nvSpPr>
        <p:spPr>
          <a:xfrm>
            <a:off x="0" y="476672"/>
            <a:ext cx="9144000" cy="6381328"/>
          </a:xfrm>
          <a:prstGeom prst="rect">
            <a:avLst/>
          </a:prstGeom>
        </p:spPr>
        <p:txBody>
          <a:bodyPr/>
          <a:lstStyle/>
          <a:p>
            <a:pPr marL="0" lvl="1" indent="457200">
              <a:spcBef>
                <a:spcPts val="600"/>
              </a:spcBef>
              <a:buSzTx/>
              <a:buNone/>
              <a:defRPr sz="1800"/>
            </a:pPr>
            <a:r>
              <a:rPr sz="3400" b="1"/>
              <a:t>I. Die Öffnung der Siegel: 4,1- 8,5</a:t>
            </a:r>
          </a:p>
          <a:p>
            <a:pPr marL="0" lvl="2" indent="1181100">
              <a:spcBef>
                <a:spcPts val="600"/>
              </a:spcBef>
              <a:buSzTx/>
              <a:buNone/>
              <a:defRPr sz="1800"/>
            </a:pPr>
            <a:r>
              <a:rPr sz="2800" b="1">
                <a:solidFill>
                  <a:srgbClr val="FF0000"/>
                </a:solidFill>
              </a:rPr>
              <a:t>Siegel 1-6: K. 6</a:t>
            </a:r>
          </a:p>
          <a:p>
            <a:pPr marL="0" lvl="2" indent="1181100">
              <a:spcBef>
                <a:spcPts val="600"/>
              </a:spcBef>
              <a:buSzTx/>
              <a:buNone/>
              <a:defRPr sz="1800"/>
            </a:pPr>
            <a:r>
              <a:rPr sz="2800" b="1"/>
              <a:t>Einschub: K. 7</a:t>
            </a:r>
          </a:p>
          <a:p>
            <a:pPr marL="0" lvl="2" indent="1181100">
              <a:spcBef>
                <a:spcPts val="600"/>
              </a:spcBef>
              <a:buSzTx/>
              <a:buNone/>
              <a:defRPr sz="1800"/>
            </a:pPr>
            <a:r>
              <a:rPr sz="2800" b="1">
                <a:solidFill>
                  <a:srgbClr val="FF0000"/>
                </a:solidFill>
              </a:rPr>
              <a:t>Siegel 7: 8,1-5</a:t>
            </a: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 name="Shape 1392"/>
          <p:cNvSpPr>
            <a:spLocks noGrp="1"/>
          </p:cNvSpPr>
          <p:nvPr>
            <p:ph type="title"/>
          </p:nvPr>
        </p:nvSpPr>
        <p:spPr>
          <a:xfrm>
            <a:off x="457200" y="33338"/>
            <a:ext cx="8229600" cy="720606"/>
          </a:xfrm>
          <a:prstGeom prst="rect">
            <a:avLst/>
          </a:prstGeom>
        </p:spPr>
        <p:txBody>
          <a:bodyPr/>
          <a:lstStyle>
            <a:lvl1pPr defTabSz="832104">
              <a:defRPr sz="4004"/>
            </a:lvl1pPr>
          </a:lstStyle>
          <a:p>
            <a:pPr lvl="0">
              <a:defRPr sz="1800"/>
            </a:pPr>
            <a:r>
              <a:rPr sz="4004"/>
              <a:t>Die 4 Reiter, Off 6</a:t>
            </a:r>
          </a:p>
        </p:txBody>
      </p:sp>
      <p:sp>
        <p:nvSpPr>
          <p:cNvPr id="1393" name="Shape 1393"/>
          <p:cNvSpPr>
            <a:spLocks noGrp="1"/>
          </p:cNvSpPr>
          <p:nvPr>
            <p:ph type="body" idx="1"/>
          </p:nvPr>
        </p:nvSpPr>
        <p:spPr>
          <a:xfrm>
            <a:off x="123237" y="677468"/>
            <a:ext cx="9020763" cy="6185760"/>
          </a:xfrm>
          <a:prstGeom prst="rect">
            <a:avLst/>
          </a:prstGeom>
        </p:spPr>
        <p:txBody>
          <a:bodyPr/>
          <a:lstStyle/>
          <a:p>
            <a:pPr marL="0" lvl="0" indent="0" defTabSz="841247">
              <a:buSzTx/>
              <a:buFontTx/>
              <a:buNone/>
              <a:defRPr sz="1800"/>
            </a:pPr>
            <a:r>
              <a:rPr sz="2760"/>
              <a:t>1. </a:t>
            </a:r>
            <a:r>
              <a:rPr sz="2760" b="1"/>
              <a:t>Bogen</a:t>
            </a:r>
            <a:r>
              <a:rPr sz="2760"/>
              <a:t>: Große Invasion, Siege </a:t>
            </a:r>
          </a:p>
          <a:p>
            <a:pPr marL="0" lvl="0" indent="0" defTabSz="841247">
              <a:buSzTx/>
              <a:buFontTx/>
              <a:buNone/>
              <a:defRPr sz="1800"/>
            </a:pPr>
            <a:r>
              <a:rPr sz="2760"/>
              <a:t>2. </a:t>
            </a:r>
            <a:r>
              <a:rPr sz="2760" b="1"/>
              <a:t>Schwert</a:t>
            </a:r>
            <a:r>
              <a:rPr sz="2760"/>
              <a:t>: einander schlachten </a:t>
            </a:r>
            <a:r>
              <a:rPr sz="2392"/>
              <a:t>(Friede vom Land genommen)</a:t>
            </a:r>
          </a:p>
          <a:p>
            <a:pPr marL="0" lvl="0" indent="0" defTabSz="841247">
              <a:buSzTx/>
              <a:buFontTx/>
              <a:buNone/>
              <a:defRPr sz="1800"/>
            </a:pPr>
            <a:r>
              <a:rPr sz="2760"/>
              <a:t>3. </a:t>
            </a:r>
            <a:r>
              <a:rPr sz="2760" b="1"/>
              <a:t>Waage</a:t>
            </a:r>
            <a:r>
              <a:rPr sz="2760"/>
              <a:t>: Hunger </a:t>
            </a:r>
          </a:p>
          <a:p>
            <a:pPr marL="0" lvl="0" indent="0" defTabSz="841247">
              <a:buSzTx/>
              <a:buFontTx/>
              <a:buNone/>
              <a:defRPr sz="1800"/>
            </a:pPr>
            <a:r>
              <a:rPr sz="2760"/>
              <a:t>4. </a:t>
            </a:r>
            <a:r>
              <a:rPr sz="2760" b="1"/>
              <a:t>Hades</a:t>
            </a:r>
            <a:r>
              <a:rPr sz="2760"/>
              <a:t>: (Seuchen-)Tod – ¼ des Landes getötet durch die „4 Plagen“ </a:t>
            </a:r>
            <a:r>
              <a:rPr sz="2760">
                <a:solidFill>
                  <a:srgbClr val="0433FF"/>
                </a:solidFill>
              </a:rPr>
              <a:t>Hes 5,12: "Ein Drittel von dir soll an der </a:t>
            </a:r>
            <a:r>
              <a:rPr sz="2760" b="1">
                <a:solidFill>
                  <a:srgbClr val="0433FF"/>
                </a:solidFill>
              </a:rPr>
              <a:t>Pest</a:t>
            </a:r>
            <a:r>
              <a:rPr sz="2760">
                <a:solidFill>
                  <a:srgbClr val="0433FF"/>
                </a:solidFill>
              </a:rPr>
              <a:t> sterben und durch </a:t>
            </a:r>
            <a:r>
              <a:rPr sz="2760" b="1">
                <a:solidFill>
                  <a:srgbClr val="0433FF"/>
                </a:solidFill>
              </a:rPr>
              <a:t>Hunger</a:t>
            </a:r>
            <a:r>
              <a:rPr sz="2760">
                <a:solidFill>
                  <a:srgbClr val="0433FF"/>
                </a:solidFill>
              </a:rPr>
              <a:t> umkommen … Und ein Drittel soll durchs </a:t>
            </a:r>
            <a:r>
              <a:rPr sz="2760" b="1">
                <a:solidFill>
                  <a:srgbClr val="0433FF"/>
                </a:solidFill>
              </a:rPr>
              <a:t>Schwert</a:t>
            </a:r>
            <a:r>
              <a:rPr sz="2760">
                <a:solidFill>
                  <a:srgbClr val="0433FF"/>
                </a:solidFill>
              </a:rPr>
              <a:t> fallen … Und ein Drittel werde …zerstreuen .. 17 Und ich werde </a:t>
            </a:r>
            <a:r>
              <a:rPr sz="2760" b="1">
                <a:solidFill>
                  <a:srgbClr val="0433FF"/>
                </a:solidFill>
              </a:rPr>
              <a:t>Hunger</a:t>
            </a:r>
            <a:r>
              <a:rPr sz="2760">
                <a:solidFill>
                  <a:srgbClr val="0433FF"/>
                </a:solidFill>
              </a:rPr>
              <a:t> über euch senden und </a:t>
            </a:r>
            <a:r>
              <a:rPr sz="2760" b="1">
                <a:solidFill>
                  <a:srgbClr val="0433FF"/>
                </a:solidFill>
              </a:rPr>
              <a:t>böse Tiere</a:t>
            </a:r>
            <a:r>
              <a:rPr sz="2760">
                <a:solidFill>
                  <a:srgbClr val="0433FF"/>
                </a:solidFill>
              </a:rPr>
              <a:t>, dass sie dich der Kinder berauben. Und </a:t>
            </a:r>
            <a:r>
              <a:rPr sz="2760" b="1">
                <a:solidFill>
                  <a:srgbClr val="0433FF"/>
                </a:solidFill>
              </a:rPr>
              <a:t>Pest</a:t>
            </a:r>
            <a:r>
              <a:rPr sz="2760">
                <a:solidFill>
                  <a:srgbClr val="0433FF"/>
                </a:solidFill>
              </a:rPr>
              <a:t> und Blut sollen über dich ergehen, und das </a:t>
            </a:r>
            <a:r>
              <a:rPr sz="2760" b="1">
                <a:solidFill>
                  <a:srgbClr val="0433FF"/>
                </a:solidFill>
              </a:rPr>
              <a:t>Schwert</a:t>
            </a:r>
            <a:r>
              <a:rPr sz="2760">
                <a:solidFill>
                  <a:srgbClr val="0433FF"/>
                </a:solidFill>
              </a:rPr>
              <a:t> werde ich über dich bringen.“ 14,21: „wenn ich </a:t>
            </a:r>
            <a:r>
              <a:rPr sz="2760" b="1">
                <a:solidFill>
                  <a:srgbClr val="0433FF"/>
                </a:solidFill>
              </a:rPr>
              <a:t>meine vier bösen Gerichte</a:t>
            </a:r>
            <a:r>
              <a:rPr sz="2760">
                <a:solidFill>
                  <a:srgbClr val="0433FF"/>
                </a:solidFill>
              </a:rPr>
              <a:t>, </a:t>
            </a:r>
            <a:r>
              <a:rPr sz="2760" b="1">
                <a:solidFill>
                  <a:srgbClr val="0433FF"/>
                </a:solidFill>
              </a:rPr>
              <a:t>Schwert</a:t>
            </a:r>
            <a:r>
              <a:rPr sz="2760">
                <a:solidFill>
                  <a:srgbClr val="0433FF"/>
                </a:solidFill>
              </a:rPr>
              <a:t> und </a:t>
            </a:r>
            <a:r>
              <a:rPr sz="2760" b="1">
                <a:solidFill>
                  <a:srgbClr val="0433FF"/>
                </a:solidFill>
              </a:rPr>
              <a:t>Hunger</a:t>
            </a:r>
            <a:r>
              <a:rPr sz="2760">
                <a:solidFill>
                  <a:srgbClr val="0433FF"/>
                </a:solidFill>
              </a:rPr>
              <a:t> und </a:t>
            </a:r>
            <a:r>
              <a:rPr sz="2760" b="1">
                <a:solidFill>
                  <a:srgbClr val="0433FF"/>
                </a:solidFill>
              </a:rPr>
              <a:t>böse Tiere</a:t>
            </a:r>
            <a:r>
              <a:rPr sz="2760">
                <a:solidFill>
                  <a:srgbClr val="0433FF"/>
                </a:solidFill>
              </a:rPr>
              <a:t> und die </a:t>
            </a:r>
            <a:r>
              <a:rPr sz="2760" b="1">
                <a:solidFill>
                  <a:srgbClr val="0433FF"/>
                </a:solidFill>
              </a:rPr>
              <a:t>Pest</a:t>
            </a:r>
            <a:r>
              <a:rPr sz="2760">
                <a:solidFill>
                  <a:srgbClr val="0433FF"/>
                </a:solidFill>
              </a:rPr>
              <a:t>, gegen Jerusalem entsenden werde, um Menschen und Vieh darin auszurotten!“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9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 grpId="1" build="p" bldLvl="5"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 name="Shape 1395"/>
          <p:cNvSpPr>
            <a:spLocks noGrp="1"/>
          </p:cNvSpPr>
          <p:nvPr>
            <p:ph type="title"/>
          </p:nvPr>
        </p:nvSpPr>
        <p:spPr>
          <a:xfrm>
            <a:off x="457200" y="33338"/>
            <a:ext cx="8229600" cy="720606"/>
          </a:xfrm>
          <a:prstGeom prst="rect">
            <a:avLst/>
          </a:prstGeom>
        </p:spPr>
        <p:txBody>
          <a:bodyPr/>
          <a:lstStyle>
            <a:lvl1pPr defTabSz="832104">
              <a:defRPr sz="4004"/>
            </a:lvl1pPr>
          </a:lstStyle>
          <a:p>
            <a:pPr lvl="0">
              <a:defRPr sz="1800"/>
            </a:pPr>
            <a:r>
              <a:rPr sz="4004"/>
              <a:t>Die 4 Reiter, Off 6</a:t>
            </a:r>
          </a:p>
        </p:txBody>
      </p:sp>
      <p:sp>
        <p:nvSpPr>
          <p:cNvPr id="1396" name="Shape 1396"/>
          <p:cNvSpPr>
            <a:spLocks noGrp="1"/>
          </p:cNvSpPr>
          <p:nvPr>
            <p:ph type="body" idx="1"/>
          </p:nvPr>
        </p:nvSpPr>
        <p:spPr>
          <a:xfrm>
            <a:off x="123237" y="677468"/>
            <a:ext cx="9020763" cy="6185760"/>
          </a:xfrm>
          <a:prstGeom prst="rect">
            <a:avLst/>
          </a:prstGeom>
        </p:spPr>
        <p:txBody>
          <a:bodyPr/>
          <a:lstStyle/>
          <a:p>
            <a:pPr marL="0" lvl="0" indent="0">
              <a:buSzTx/>
              <a:buFontTx/>
              <a:buNone/>
              <a:defRPr sz="1800"/>
            </a:pPr>
            <a:r>
              <a:rPr sz="2500"/>
              <a:t>Schwert, Hunger, Seuchen, </a:t>
            </a:r>
            <a:r>
              <a:rPr sz="2500" b="1"/>
              <a:t>Tiere des Landes</a:t>
            </a:r>
            <a:r>
              <a:rPr sz="2500"/>
              <a:t>: Das spricht von einem lokalen Gericht über Israel:</a:t>
            </a:r>
          </a:p>
          <a:p>
            <a:pPr marL="0" lvl="0" indent="0">
              <a:buSzTx/>
              <a:buFontTx/>
              <a:buNone/>
              <a:defRPr sz="1800"/>
            </a:pPr>
            <a:r>
              <a:rPr sz="2500">
                <a:solidFill>
                  <a:srgbClr val="0433FF"/>
                </a:solidFill>
              </a:rPr>
              <a:t>5M 32,24f: Vergehen sie vor </a:t>
            </a:r>
            <a:r>
              <a:rPr sz="2500" b="1">
                <a:solidFill>
                  <a:srgbClr val="0433FF"/>
                </a:solidFill>
              </a:rPr>
              <a:t>Hunger</a:t>
            </a:r>
            <a:r>
              <a:rPr sz="2500">
                <a:solidFill>
                  <a:srgbClr val="0433FF"/>
                </a:solidFill>
              </a:rPr>
              <a:t> und sind sie aufgezehrt von Fieberglut und giftiger </a:t>
            </a:r>
            <a:r>
              <a:rPr sz="2500" b="1">
                <a:solidFill>
                  <a:srgbClr val="0433FF"/>
                </a:solidFill>
              </a:rPr>
              <a:t>Pest</a:t>
            </a:r>
            <a:r>
              <a:rPr sz="2500">
                <a:solidFill>
                  <a:srgbClr val="0433FF"/>
                </a:solidFill>
              </a:rPr>
              <a:t>, so werde ich den Zahn </a:t>
            </a:r>
            <a:r>
              <a:rPr sz="2500" b="1">
                <a:solidFill>
                  <a:srgbClr val="0433FF"/>
                </a:solidFill>
              </a:rPr>
              <a:t>wilder Tiere</a:t>
            </a:r>
            <a:r>
              <a:rPr sz="2500">
                <a:solidFill>
                  <a:srgbClr val="0433FF"/>
                </a:solidFill>
              </a:rPr>
              <a:t> gegen sie senden, samt dem Gift der im Staub Schleichenden. </a:t>
            </a:r>
            <a:r>
              <a:rPr sz="2500" baseline="31999">
                <a:solidFill>
                  <a:srgbClr val="0433FF"/>
                </a:solidFill>
              </a:rPr>
              <a:t>25</a:t>
            </a:r>
            <a:r>
              <a:rPr sz="2500">
                <a:solidFill>
                  <a:srgbClr val="0433FF"/>
                </a:solidFill>
              </a:rPr>
              <a:t> Draußen wird das Schwert rauben ..“</a:t>
            </a:r>
          </a:p>
          <a:p>
            <a:pPr marL="0" lvl="0" indent="0">
              <a:buSzTx/>
              <a:buFontTx/>
              <a:buNone/>
              <a:defRPr sz="1800"/>
            </a:pPr>
            <a:r>
              <a:rPr sz="2500">
                <a:solidFill>
                  <a:srgbClr val="0433FF"/>
                </a:solidFill>
              </a:rPr>
              <a:t>Jer 15,3: denn ich bestelle über sie vier Arten [von Unheil] ..: das </a:t>
            </a:r>
            <a:r>
              <a:rPr sz="2500" b="1">
                <a:solidFill>
                  <a:srgbClr val="0433FF"/>
                </a:solidFill>
              </a:rPr>
              <a:t>Schwert</a:t>
            </a:r>
            <a:r>
              <a:rPr sz="2500">
                <a:solidFill>
                  <a:srgbClr val="0433FF"/>
                </a:solidFill>
              </a:rPr>
              <a:t> zum Morden und die </a:t>
            </a:r>
            <a:r>
              <a:rPr sz="2500" b="1">
                <a:solidFill>
                  <a:srgbClr val="0433FF"/>
                </a:solidFill>
              </a:rPr>
              <a:t>Hunde</a:t>
            </a:r>
            <a:r>
              <a:rPr sz="2500">
                <a:solidFill>
                  <a:srgbClr val="0433FF"/>
                </a:solidFill>
              </a:rPr>
              <a:t> zum Zerren und die </a:t>
            </a:r>
            <a:r>
              <a:rPr sz="2500" b="1">
                <a:solidFill>
                  <a:srgbClr val="0433FF"/>
                </a:solidFill>
              </a:rPr>
              <a:t>Vögel</a:t>
            </a:r>
            <a:r>
              <a:rPr sz="2500">
                <a:solidFill>
                  <a:srgbClr val="0433FF"/>
                </a:solidFill>
              </a:rPr>
              <a:t> des Himmels und </a:t>
            </a:r>
            <a:r>
              <a:rPr sz="2500" b="1">
                <a:solidFill>
                  <a:srgbClr val="0433FF"/>
                </a:solidFill>
              </a:rPr>
              <a:t>die Tiere der Erde </a:t>
            </a:r>
            <a:r>
              <a:rPr sz="2500">
                <a:solidFill>
                  <a:srgbClr val="0433FF"/>
                </a:solidFill>
              </a:rPr>
              <a:t>zum Fressen und zum Vertilgen.“</a:t>
            </a:r>
          </a:p>
          <a:p>
            <a:pPr marL="0" lvl="0" indent="0">
              <a:buSzTx/>
              <a:buFontTx/>
              <a:buNone/>
              <a:defRPr sz="1800"/>
            </a:pPr>
            <a:r>
              <a:rPr sz="2500">
                <a:solidFill>
                  <a:srgbClr val="0433FF"/>
                </a:solidFill>
              </a:rPr>
              <a:t>Hes 33,27: [So wahr] ich lebe, die, die in den Trümmern sind, sollen durchs </a:t>
            </a:r>
            <a:r>
              <a:rPr sz="2500" b="1">
                <a:solidFill>
                  <a:srgbClr val="0433FF"/>
                </a:solidFill>
              </a:rPr>
              <a:t>Schwert</a:t>
            </a:r>
            <a:r>
              <a:rPr sz="2500">
                <a:solidFill>
                  <a:srgbClr val="0433FF"/>
                </a:solidFill>
              </a:rPr>
              <a:t> fallen. Und wer auf dem freien Feld ist, den gebe ich den </a:t>
            </a:r>
            <a:r>
              <a:rPr sz="2500" b="1">
                <a:solidFill>
                  <a:srgbClr val="0433FF"/>
                </a:solidFill>
              </a:rPr>
              <a:t>wilden Tieren</a:t>
            </a:r>
            <a:r>
              <a:rPr sz="2500">
                <a:solidFill>
                  <a:srgbClr val="0433FF"/>
                </a:solidFill>
              </a:rPr>
              <a:t> hin, dass sie ihn fressen. Und die, die in den Festungen und in den Höhlen sind, sollen an der </a:t>
            </a:r>
            <a:r>
              <a:rPr sz="2500" b="1">
                <a:solidFill>
                  <a:srgbClr val="0433FF"/>
                </a:solidFill>
              </a:rPr>
              <a:t>Pest</a:t>
            </a:r>
            <a:r>
              <a:rPr sz="2500">
                <a:solidFill>
                  <a:srgbClr val="0433FF"/>
                </a:solidFill>
              </a:rPr>
              <a:t> sterben!“</a:t>
            </a:r>
            <a:r>
              <a:rPr sz="2500"/>
              <a:t> Vgl. Hes 34,28.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9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 grpId="1" build="p" bldLvl="5"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8" name="Table 1398"/>
          <p:cNvGraphicFramePr/>
          <p:nvPr/>
        </p:nvGraphicFramePr>
        <p:xfrm>
          <a:off x="0" y="96072"/>
          <a:ext cx="9144000" cy="7000400"/>
        </p:xfrm>
        <a:graphic>
          <a:graphicData uri="http://schemas.openxmlformats.org/drawingml/2006/table">
            <a:tbl>
              <a:tblPr firstRow="1">
                <a:tableStyleId>{4C3C2611-4C71-4FC5-86AE-919BDF0F9419}</a:tableStyleId>
              </a:tblPr>
              <a:tblGrid>
                <a:gridCol w="3707904"/>
                <a:gridCol w="4496296"/>
                <a:gridCol w="939800"/>
              </a:tblGrid>
              <a:tr h="381000">
                <a:tc>
                  <a:txBody>
                    <a:bodyPr/>
                    <a:lstStyle/>
                    <a:p>
                      <a:pPr lvl="0" algn="l">
                        <a:defRPr sz="1800" b="0" i="0">
                          <a:solidFill>
                            <a:srgbClr val="000000"/>
                          </a:solidFill>
                        </a:defRPr>
                      </a:pPr>
                      <a:r>
                        <a:rPr sz="2400" b="1">
                          <a:latin typeface="Calibri"/>
                          <a:ea typeface="Calibri"/>
                          <a:cs typeface="Calibri"/>
                          <a:sym typeface="Calibri"/>
                        </a:rPr>
                        <a:t>Off 6</a:t>
                      </a:r>
                    </a:p>
                  </a:txBody>
                  <a:tcPr marL="0" marR="0" marT="0" marB="0" horzOverflow="overflow">
                    <a:lnL w="12700">
                      <a:miter lim="400000"/>
                    </a:lnL>
                    <a:lnR w="12700">
                      <a:miter lim="400000"/>
                    </a:lnR>
                    <a:lnT w="12700">
                      <a:miter lim="400000"/>
                    </a:lnT>
                    <a:lnB w="12700">
                      <a:solidFill>
                        <a:srgbClr val="4F81BD"/>
                      </a:solidFill>
                    </a:lnB>
                    <a:noFill/>
                  </a:tcPr>
                </a:tc>
                <a:tc>
                  <a:txBody>
                    <a:bodyPr/>
                    <a:lstStyle/>
                    <a:p>
                      <a:pPr lvl="0" algn="l">
                        <a:defRPr sz="1800" b="0" i="0">
                          <a:solidFill>
                            <a:srgbClr val="000000"/>
                          </a:solidFill>
                        </a:defRPr>
                      </a:pPr>
                      <a:r>
                        <a:rPr sz="2400" b="1">
                          <a:latin typeface="Calibri"/>
                          <a:ea typeface="Calibri"/>
                          <a:cs typeface="Calibri"/>
                          <a:sym typeface="Calibri"/>
                        </a:rPr>
                        <a:t>Mt 24</a:t>
                      </a:r>
                    </a:p>
                  </a:txBody>
                  <a:tcPr marL="0" marR="0" marT="0" marB="0" horzOverflow="overflow">
                    <a:lnL w="12700">
                      <a:miter lim="400000"/>
                    </a:lnL>
                    <a:lnR w="12700">
                      <a:miter lim="400000"/>
                    </a:lnR>
                    <a:lnT w="12700">
                      <a:miter lim="400000"/>
                    </a:lnT>
                    <a:lnB w="12700">
                      <a:solidFill>
                        <a:srgbClr val="4F81BD"/>
                      </a:solidFill>
                    </a:lnB>
                    <a:noFill/>
                  </a:tcPr>
                </a:tc>
                <a:tc>
                  <a:txBody>
                    <a:bodyPr/>
                    <a:lstStyle/>
                    <a:p>
                      <a:pPr lvl="0" algn="l">
                        <a:defRPr sz="1800" b="0" i="0">
                          <a:solidFill>
                            <a:srgbClr val="000000"/>
                          </a:solidFill>
                        </a:defRPr>
                      </a:pPr>
                      <a:r>
                        <a:rPr sz="2400" b="1">
                          <a:latin typeface="Calibri"/>
                          <a:ea typeface="Calibri"/>
                          <a:cs typeface="Calibri"/>
                          <a:sym typeface="Calibri"/>
                        </a:rPr>
                        <a:t> </a:t>
                      </a:r>
                    </a:p>
                  </a:txBody>
                  <a:tcPr marL="0" marR="0" marT="0" marB="0" horzOverflow="overflow">
                    <a:lnL w="12700">
                      <a:miter lim="400000"/>
                    </a:lnL>
                    <a:lnR w="12700">
                      <a:miter lim="400000"/>
                    </a:lnR>
                    <a:lnT w="12700">
                      <a:miter lim="400000"/>
                    </a:lnT>
                    <a:lnB w="12700">
                      <a:solidFill>
                        <a:srgbClr val="4F81BD"/>
                      </a:solidFill>
                    </a:lnB>
                    <a:noFill/>
                  </a:tcPr>
                </a:tc>
              </a:tr>
              <a:tr h="856520">
                <a:tc>
                  <a:txBody>
                    <a:bodyPr/>
                    <a:lstStyle/>
                    <a:p>
                      <a:pPr lvl="0" algn="l">
                        <a:defRPr sz="1800" b="0" i="0">
                          <a:solidFill>
                            <a:srgbClr val="000000"/>
                          </a:solidFill>
                        </a:defRPr>
                      </a:pPr>
                      <a:r>
                        <a:rPr sz="2400" b="1">
                          <a:latin typeface="Calibri"/>
                          <a:ea typeface="Calibri"/>
                          <a:cs typeface="Calibri"/>
                          <a:sym typeface="Calibri"/>
                        </a:rPr>
                        <a:t>Siegel 1: Bogen (große Eroberung, Siege)</a:t>
                      </a:r>
                    </a:p>
                  </a:txBody>
                  <a:tcPr marL="0" marR="0" marT="0" marB="0" horzOverflow="overflow">
                    <a:lnL w="12700">
                      <a:miter lim="400000"/>
                    </a:lnL>
                    <a:lnR w="12700">
                      <a:miter lim="400000"/>
                    </a:lnR>
                    <a:lnT w="12700">
                      <a:solidFill>
                        <a:srgbClr val="4F81BD"/>
                      </a:solidFill>
                    </a:lnT>
                    <a:lnB w="12700">
                      <a:miter lim="400000"/>
                    </a:lnB>
                    <a:solidFill>
                      <a:srgbClr val="4F81BD">
                        <a:alpha val="20000"/>
                      </a:srgbClr>
                    </a:solidFill>
                  </a:tcPr>
                </a:tc>
                <a:tc>
                  <a:txBody>
                    <a:bodyPr/>
                    <a:lstStyle/>
                    <a:p>
                      <a:pPr lvl="0" algn="l">
                        <a:defRPr sz="1800" b="0" i="0">
                          <a:solidFill>
                            <a:srgbClr val="000000"/>
                          </a:solidFill>
                        </a:defRPr>
                      </a:pPr>
                      <a:r>
                        <a:rPr sz="2400" b="1">
                          <a:latin typeface="Calibri"/>
                          <a:ea typeface="Calibri"/>
                          <a:cs typeface="Calibri"/>
                          <a:sym typeface="Calibri"/>
                        </a:rPr>
                        <a:t>V. 7: Volk gegen Volk, Königreich gegen Königreich</a:t>
                      </a:r>
                    </a:p>
                  </a:txBody>
                  <a:tcPr marL="0" marR="0" marT="0" marB="0" horzOverflow="overflow">
                    <a:lnL w="12700">
                      <a:miter lim="400000"/>
                    </a:lnL>
                    <a:lnR w="12700">
                      <a:miter lim="400000"/>
                    </a:lnR>
                    <a:lnT w="12700">
                      <a:solidFill>
                        <a:srgbClr val="4F81BD"/>
                      </a:solidFill>
                    </a:lnT>
                    <a:lnB w="12700">
                      <a:miter lim="400000"/>
                    </a:lnB>
                    <a:solidFill>
                      <a:srgbClr val="4F81BD">
                        <a:alpha val="20000"/>
                      </a:srgbClr>
                    </a:solidFill>
                  </a:tcPr>
                </a:tc>
                <a:tc rowSpan="5">
                  <a:txBody>
                    <a:bodyPr/>
                    <a:lstStyle/>
                    <a:p>
                      <a:pPr lvl="0" algn="l">
                        <a:defRPr sz="1800" b="0" i="0">
                          <a:solidFill>
                            <a:srgbClr val="000000"/>
                          </a:solidFill>
                        </a:defRPr>
                      </a:pPr>
                      <a:endParaRPr sz="2400" b="1">
                        <a:latin typeface="Calibri"/>
                        <a:ea typeface="Calibri"/>
                        <a:cs typeface="Calibri"/>
                        <a:sym typeface="Calibri"/>
                      </a:endParaRPr>
                    </a:p>
                  </a:txBody>
                  <a:tcPr marL="0" marR="0" marT="0" marB="0" horzOverflow="overflow">
                    <a:lnL w="12700">
                      <a:miter lim="400000"/>
                    </a:lnL>
                    <a:lnR w="12700">
                      <a:miter lim="400000"/>
                    </a:lnR>
                    <a:lnT w="12700">
                      <a:solidFill>
                        <a:srgbClr val="4F81BD"/>
                      </a:solidFill>
                    </a:lnT>
                    <a:lnB w="12700">
                      <a:miter lim="400000"/>
                    </a:lnB>
                    <a:solidFill>
                      <a:srgbClr val="4F81BD">
                        <a:alpha val="20000"/>
                      </a:srgbClr>
                    </a:solidFill>
                  </a:tcPr>
                </a:tc>
              </a:tr>
              <a:tr h="749300">
                <a:tc>
                  <a:txBody>
                    <a:bodyPr/>
                    <a:lstStyle/>
                    <a:p>
                      <a:pPr lvl="0" algn="l">
                        <a:defRPr sz="1800" b="0" i="0">
                          <a:solidFill>
                            <a:srgbClr val="000000"/>
                          </a:solidFill>
                        </a:defRPr>
                      </a:pPr>
                      <a:r>
                        <a:rPr sz="2400" b="1">
                          <a:latin typeface="Calibri"/>
                          <a:ea typeface="Calibri"/>
                          <a:cs typeface="Calibri"/>
                          <a:sym typeface="Calibri"/>
                        </a:rPr>
                        <a:t>Siegel 2: Schwert (gegens. Abschlachtung)</a:t>
                      </a:r>
                    </a:p>
                  </a:txBody>
                  <a:tcPr marL="0" marR="0" marT="0" marB="0" horzOverflow="overflow">
                    <a:lnL w="12700">
                      <a:miter lim="400000"/>
                    </a:lnL>
                    <a:lnR w="12700">
                      <a:miter lim="400000"/>
                    </a:lnR>
                    <a:lnT w="12700">
                      <a:miter lim="400000"/>
                    </a:lnT>
                    <a:lnB w="12700">
                      <a:miter lim="400000"/>
                    </a:lnB>
                    <a:noFill/>
                  </a:tcPr>
                </a:tc>
                <a:tc>
                  <a:txBody>
                    <a:bodyPr/>
                    <a:lstStyle/>
                    <a:p>
                      <a:pPr lvl="0" algn="l">
                        <a:defRPr sz="1800" b="0" i="0">
                          <a:solidFill>
                            <a:srgbClr val="000000"/>
                          </a:solidFill>
                        </a:defRPr>
                      </a:pPr>
                      <a:r>
                        <a:rPr sz="2400" b="1">
                          <a:latin typeface="Calibri"/>
                          <a:ea typeface="Calibri"/>
                          <a:cs typeface="Calibri"/>
                          <a:sym typeface="Calibri"/>
                        </a:rPr>
                        <a:t>V. 6: (Bürger-) Kriege </a:t>
                      </a:r>
                    </a:p>
                  </a:txBody>
                  <a:tcPr marL="0" marR="0" marT="0" marB="0" horzOverflow="overflow">
                    <a:lnL w="12700">
                      <a:miter lim="400000"/>
                    </a:lnL>
                    <a:lnR w="12700">
                      <a:miter lim="400000"/>
                    </a:lnR>
                    <a:lnT w="12700">
                      <a:miter lim="400000"/>
                    </a:lnT>
                    <a:lnB w="12700">
                      <a:miter lim="400000"/>
                    </a:lnB>
                    <a:noFill/>
                  </a:tcPr>
                </a:tc>
                <a:tc vMerge="1">
                  <a:txBody>
                    <a:bodyPr/>
                    <a:lstStyle/>
                    <a:p>
                      <a:endParaRPr lang="de-DE"/>
                    </a:p>
                  </a:txBody>
                  <a:tcPr/>
                </a:tc>
              </a:tr>
              <a:tr h="419100">
                <a:tc>
                  <a:txBody>
                    <a:bodyPr/>
                    <a:lstStyle/>
                    <a:p>
                      <a:pPr lvl="0" algn="l">
                        <a:defRPr sz="1800" b="0" i="0">
                          <a:solidFill>
                            <a:srgbClr val="000000"/>
                          </a:solidFill>
                        </a:defRPr>
                      </a:pPr>
                      <a:r>
                        <a:rPr sz="2400" b="1">
                          <a:latin typeface="Calibri"/>
                          <a:ea typeface="Calibri"/>
                          <a:cs typeface="Calibri"/>
                          <a:sym typeface="Calibri"/>
                        </a:rPr>
                        <a:t>Siegel 3: Waage</a:t>
                      </a:r>
                    </a:p>
                  </a:txBody>
                  <a:tcPr marL="0" marR="0" marT="0" marB="0" horzOverflow="overflow">
                    <a:lnL w="12700">
                      <a:miter lim="400000"/>
                    </a:lnL>
                    <a:lnR w="12700">
                      <a:miter lim="400000"/>
                    </a:lnR>
                    <a:lnT w="12700">
                      <a:miter lim="400000"/>
                    </a:lnT>
                    <a:lnB w="12700">
                      <a:miter lim="400000"/>
                    </a:lnB>
                    <a:solidFill>
                      <a:srgbClr val="4F81BD">
                        <a:alpha val="20000"/>
                      </a:srgbClr>
                    </a:solidFill>
                  </a:tcPr>
                </a:tc>
                <a:tc>
                  <a:txBody>
                    <a:bodyPr/>
                    <a:lstStyle/>
                    <a:p>
                      <a:pPr lvl="0" algn="l">
                        <a:defRPr sz="1800" b="0" i="0">
                          <a:solidFill>
                            <a:srgbClr val="000000"/>
                          </a:solidFill>
                        </a:defRPr>
                      </a:pPr>
                      <a:r>
                        <a:rPr sz="2400" b="1">
                          <a:latin typeface="Calibri"/>
                          <a:ea typeface="Calibri"/>
                          <a:cs typeface="Calibri"/>
                          <a:sym typeface="Calibri"/>
                        </a:rPr>
                        <a:t>V. 7: Hungersnöte</a:t>
                      </a:r>
                    </a:p>
                  </a:txBody>
                  <a:tcPr marL="0" marR="0" marT="0" marB="0" horzOverflow="overflow">
                    <a:lnL w="12700">
                      <a:miter lim="400000"/>
                    </a:lnL>
                    <a:lnR w="12700">
                      <a:miter lim="400000"/>
                    </a:lnR>
                    <a:lnT w="12700">
                      <a:miter lim="400000"/>
                    </a:lnT>
                    <a:lnB w="12700">
                      <a:miter lim="400000"/>
                    </a:lnB>
                    <a:solidFill>
                      <a:srgbClr val="4F81BD">
                        <a:alpha val="20000"/>
                      </a:srgbClr>
                    </a:solidFill>
                  </a:tcPr>
                </a:tc>
                <a:tc vMerge="1">
                  <a:txBody>
                    <a:bodyPr/>
                    <a:lstStyle/>
                    <a:p>
                      <a:endParaRPr lang="de-DE"/>
                    </a:p>
                  </a:txBody>
                  <a:tcPr/>
                </a:tc>
              </a:tr>
              <a:tr h="419100">
                <a:tc>
                  <a:txBody>
                    <a:bodyPr/>
                    <a:lstStyle/>
                    <a:p>
                      <a:pPr lvl="0" algn="l">
                        <a:defRPr sz="1800" b="0" i="0">
                          <a:solidFill>
                            <a:srgbClr val="000000"/>
                          </a:solidFill>
                        </a:defRPr>
                      </a:pPr>
                      <a:r>
                        <a:rPr sz="2400" b="1">
                          <a:latin typeface="Calibri"/>
                          <a:ea typeface="Calibri"/>
                          <a:cs typeface="Calibri"/>
                          <a:sym typeface="Calibri"/>
                        </a:rPr>
                        <a:t>Siegel 4: (Seuchen-)Tod</a:t>
                      </a:r>
                    </a:p>
                  </a:txBody>
                  <a:tcPr marL="0" marR="0" marT="0" marB="0" horzOverflow="overflow">
                    <a:lnL w="12700">
                      <a:miter lim="400000"/>
                    </a:lnL>
                    <a:lnR w="12700">
                      <a:miter lim="400000"/>
                    </a:lnR>
                    <a:lnT w="12700">
                      <a:miter lim="400000"/>
                    </a:lnT>
                    <a:lnB w="12700">
                      <a:miter lim="400000"/>
                    </a:lnB>
                    <a:noFill/>
                  </a:tcPr>
                </a:tc>
                <a:tc>
                  <a:txBody>
                    <a:bodyPr/>
                    <a:lstStyle/>
                    <a:p>
                      <a:pPr lvl="0" algn="l">
                        <a:defRPr sz="1800" b="0" i="0">
                          <a:solidFill>
                            <a:srgbClr val="000000"/>
                          </a:solidFill>
                        </a:defRPr>
                      </a:pPr>
                      <a:r>
                        <a:rPr sz="2400" b="1">
                          <a:latin typeface="Calibri"/>
                          <a:ea typeface="Calibri"/>
                          <a:cs typeface="Calibri"/>
                          <a:sym typeface="Calibri"/>
                        </a:rPr>
                        <a:t>V. 7: Seuchen</a:t>
                      </a:r>
                    </a:p>
                  </a:txBody>
                  <a:tcPr marL="0" marR="0" marT="0" marB="0" horzOverflow="overflow">
                    <a:lnL w="12700">
                      <a:miter lim="400000"/>
                    </a:lnL>
                    <a:lnR w="12700">
                      <a:miter lim="400000"/>
                    </a:lnR>
                    <a:lnT w="12700">
                      <a:miter lim="400000"/>
                    </a:lnT>
                    <a:lnB w="12700">
                      <a:miter lim="400000"/>
                    </a:lnB>
                    <a:noFill/>
                  </a:tcPr>
                </a:tc>
                <a:tc vMerge="1">
                  <a:txBody>
                    <a:bodyPr/>
                    <a:lstStyle/>
                    <a:p>
                      <a:endParaRPr lang="de-DE"/>
                    </a:p>
                  </a:txBody>
                  <a:tcPr/>
                </a:tc>
              </a:tr>
              <a:tr h="749300">
                <a:tc>
                  <a:txBody>
                    <a:bodyPr/>
                    <a:lstStyle/>
                    <a:p>
                      <a:pPr lvl="0" algn="l">
                        <a:defRPr sz="1800" b="0" i="0">
                          <a:solidFill>
                            <a:srgbClr val="000000"/>
                          </a:solidFill>
                        </a:defRPr>
                      </a:pPr>
                      <a:r>
                        <a:rPr sz="2400" b="1">
                          <a:latin typeface="Calibri"/>
                          <a:ea typeface="Calibri"/>
                          <a:cs typeface="Calibri"/>
                          <a:sym typeface="Calibri"/>
                        </a:rPr>
                        <a:t>Siegel 5: Die Seelen unten am Altar</a:t>
                      </a:r>
                    </a:p>
                  </a:txBody>
                  <a:tcPr marL="0" marR="0" marT="0" marB="0" horzOverflow="overflow">
                    <a:lnL w="12700">
                      <a:miter lim="400000"/>
                    </a:lnL>
                    <a:lnR w="12700">
                      <a:miter lim="400000"/>
                    </a:lnR>
                    <a:lnT w="12700">
                      <a:miter lim="400000"/>
                    </a:lnT>
                    <a:lnB w="12700">
                      <a:miter lim="400000"/>
                    </a:lnB>
                    <a:solidFill>
                      <a:srgbClr val="4F81BD">
                        <a:alpha val="20000"/>
                      </a:srgbClr>
                    </a:solidFill>
                  </a:tcPr>
                </a:tc>
                <a:tc>
                  <a:txBody>
                    <a:bodyPr/>
                    <a:lstStyle/>
                    <a:p>
                      <a:pPr lvl="0" algn="l">
                        <a:defRPr sz="1800" b="0" i="0">
                          <a:solidFill>
                            <a:srgbClr val="000000"/>
                          </a:solidFill>
                        </a:defRPr>
                      </a:pPr>
                      <a:r>
                        <a:rPr sz="2400" b="1">
                          <a:latin typeface="Calibri"/>
                          <a:ea typeface="Calibri"/>
                          <a:cs typeface="Calibri"/>
                          <a:sym typeface="Calibri"/>
                        </a:rPr>
                        <a:t>V 9: Sie werden euch in Bedrängnis ausliefern, werden euch töten</a:t>
                      </a:r>
                    </a:p>
                  </a:txBody>
                  <a:tcPr marL="0" marR="0" marT="0" marB="0" horzOverflow="overflow">
                    <a:lnL w="12700">
                      <a:miter lim="400000"/>
                    </a:lnL>
                    <a:lnR w="12700">
                      <a:miter lim="400000"/>
                    </a:lnR>
                    <a:lnT w="12700">
                      <a:miter lim="400000"/>
                    </a:lnT>
                    <a:lnB w="12700">
                      <a:miter lim="400000"/>
                    </a:lnB>
                    <a:solidFill>
                      <a:srgbClr val="4F81BD">
                        <a:alpha val="20000"/>
                      </a:srgbClr>
                    </a:solidFill>
                  </a:tcPr>
                </a:tc>
                <a:tc vMerge="1">
                  <a:txBody>
                    <a:bodyPr/>
                    <a:lstStyle/>
                    <a:p>
                      <a:endParaRPr lang="de-DE"/>
                    </a:p>
                  </a:txBody>
                  <a:tcPr/>
                </a:tc>
              </a:tr>
              <a:tr h="3426080">
                <a:tc>
                  <a:txBody>
                    <a:bodyPr/>
                    <a:lstStyle/>
                    <a:p>
                      <a:pPr lvl="0" algn="l">
                        <a:defRPr sz="1800" b="0" i="0">
                          <a:solidFill>
                            <a:srgbClr val="000000"/>
                          </a:solidFill>
                        </a:defRPr>
                      </a:pPr>
                      <a:r>
                        <a:rPr sz="2400" b="1">
                          <a:latin typeface="Calibri"/>
                          <a:ea typeface="Calibri"/>
                          <a:cs typeface="Calibri"/>
                          <a:sym typeface="Calibri"/>
                        </a:rPr>
                        <a:t>Siegel 6: Beben, Sonne – schwarz, Mond wie Blut, Sterne fallen auf die Erde; Himmel weicht. Sie verbergen sich vor dem Angesicht Gottes u vor dem Zorn des Lammes. “Der große Tag seines Zorns”</a:t>
                      </a:r>
                    </a:p>
                  </a:txBody>
                  <a:tcPr marL="0" marR="0" marT="0" marB="0" horzOverflow="overflow">
                    <a:lnL w="12700">
                      <a:miter lim="400000"/>
                    </a:lnL>
                    <a:lnR w="12700">
                      <a:miter lim="400000"/>
                    </a:lnR>
                    <a:lnT w="12700">
                      <a:miter lim="400000"/>
                    </a:lnT>
                    <a:lnB w="12700">
                      <a:miter lim="400000"/>
                    </a:lnB>
                    <a:noFill/>
                  </a:tcPr>
                </a:tc>
                <a:tc>
                  <a:txBody>
                    <a:bodyPr/>
                    <a:lstStyle/>
                    <a:p>
                      <a:pPr lvl="0" algn="l">
                        <a:defRPr sz="1800" b="0" i="0">
                          <a:solidFill>
                            <a:srgbClr val="000000"/>
                          </a:solidFill>
                        </a:defRPr>
                      </a:pPr>
                      <a:r>
                        <a:rPr sz="2400" b="1">
                          <a:latin typeface="Calibri"/>
                          <a:ea typeface="Calibri"/>
                          <a:cs typeface="Calibri"/>
                          <a:sym typeface="Calibri"/>
                        </a:rPr>
                        <a:t>V 29: Beben, Sonne/Mond verfinstert, Sterne fallen vom Himmel, Kräfte der Himmel werden ins Schwanken versetzt. </a:t>
                      </a:r>
                      <a:endParaRPr b="1">
                        <a:latin typeface="Calibri"/>
                        <a:ea typeface="Calibri"/>
                        <a:cs typeface="Calibri"/>
                        <a:sym typeface="Calibri"/>
                      </a:endParaRPr>
                    </a:p>
                    <a:p>
                      <a:pPr lvl="0" algn="l">
                        <a:defRPr sz="1800" b="0" i="0">
                          <a:solidFill>
                            <a:srgbClr val="000000"/>
                          </a:solidFill>
                        </a:defRPr>
                      </a:pPr>
                      <a:r>
                        <a:rPr sz="2400" b="1">
                          <a:latin typeface="Calibri"/>
                          <a:ea typeface="Calibri"/>
                          <a:cs typeface="Calibri"/>
                          <a:sym typeface="Calibri"/>
                        </a:rPr>
                        <a:t>V 30: sie wehklagen </a:t>
                      </a:r>
                      <a:r>
                        <a:rPr sz="2400">
                          <a:latin typeface="Symbol"/>
                          <a:ea typeface="Symbol"/>
                          <a:cs typeface="Symbol"/>
                          <a:sym typeface="Symbol"/>
                        </a:rPr>
                        <a:t>→</a:t>
                      </a:r>
                      <a:r>
                        <a:rPr sz="2400" b="1">
                          <a:latin typeface="Calibri"/>
                          <a:ea typeface="Calibri"/>
                          <a:cs typeface="Calibri"/>
                          <a:sym typeface="Calibri"/>
                        </a:rPr>
                        <a:t> sehen den Sohn des Menschen, kommend mit viel Kraft und Herrlichkeit</a:t>
                      </a:r>
                    </a:p>
                  </a:txBody>
                  <a:tcPr marL="0" marR="0" marT="0" marB="0" horzOverflow="overflow">
                    <a:lnL w="12700">
                      <a:miter lim="400000"/>
                    </a:lnL>
                    <a:lnR w="12700">
                      <a:miter lim="400000"/>
                    </a:lnR>
                    <a:lnT w="12700">
                      <a:miter lim="400000"/>
                    </a:lnT>
                    <a:lnB w="12700">
                      <a:miter lim="400000"/>
                    </a:lnB>
                    <a:noFill/>
                  </a:tcPr>
                </a:tc>
                <a:tc>
                  <a:txBody>
                    <a:bodyPr/>
                    <a:lstStyle/>
                    <a:p>
                      <a:pPr lvl="0" algn="l">
                        <a:defRPr sz="1800" b="0" i="0">
                          <a:solidFill>
                            <a:srgbClr val="000000"/>
                          </a:solidFill>
                        </a:defRPr>
                      </a:pPr>
                      <a:endParaRPr sz="2400" b="1">
                        <a:latin typeface="Calibri"/>
                        <a:ea typeface="Calibri"/>
                        <a:cs typeface="Calibri"/>
                        <a:sym typeface="Calibri"/>
                      </a:endParaRPr>
                    </a:p>
                  </a:txBody>
                  <a:tcPr marL="0" marR="0" marT="0" marB="0" horzOverflow="overflow">
                    <a:lnL w="12700">
                      <a:miter lim="400000"/>
                    </a:lnL>
                    <a:lnR w="12700">
                      <a:miter lim="400000"/>
                    </a:lnR>
                    <a:lnT w="12700">
                      <a:miter lim="400000"/>
                    </a:lnT>
                    <a:lnB w="12700">
                      <a:miter lim="400000"/>
                    </a:lnB>
                    <a:no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 grpId="1"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0" name="Table 1400"/>
          <p:cNvGraphicFramePr/>
          <p:nvPr/>
        </p:nvGraphicFramePr>
        <p:xfrm>
          <a:off x="0" y="96072"/>
          <a:ext cx="9131747" cy="7528560"/>
        </p:xfrm>
        <a:graphic>
          <a:graphicData uri="http://schemas.openxmlformats.org/drawingml/2006/table">
            <a:tbl>
              <a:tblPr firstRow="1">
                <a:tableStyleId>{4C3C2611-4C71-4FC5-86AE-919BDF0F9419}</a:tableStyleId>
              </a:tblPr>
              <a:tblGrid>
                <a:gridCol w="9131747"/>
              </a:tblGrid>
              <a:tr h="3094086">
                <a:tc>
                  <a:txBody>
                    <a:bodyPr/>
                    <a:lstStyle/>
                    <a:p>
                      <a:pPr lvl="0" algn="l">
                        <a:defRPr sz="1800" b="0" i="0">
                          <a:solidFill>
                            <a:srgbClr val="000000"/>
                          </a:solidFill>
                        </a:defRPr>
                      </a:pPr>
                      <a:r>
                        <a:rPr sz="2400" b="1">
                          <a:latin typeface="Arial Narrow"/>
                          <a:ea typeface="Arial Narrow"/>
                          <a:cs typeface="Arial Narrow"/>
                          <a:sym typeface="Arial Narrow"/>
                        </a:rPr>
                        <a:t>Off 6,13-16: </a:t>
                      </a:r>
                      <a:r>
                        <a:rPr sz="2400" b="1">
                          <a:solidFill>
                            <a:srgbClr val="0433FF"/>
                          </a:solidFill>
                          <a:latin typeface="Arial Narrow"/>
                          <a:ea typeface="Arial Narrow"/>
                          <a:cs typeface="Arial Narrow"/>
                          <a:sym typeface="Arial Narrow"/>
                        </a:rPr>
                        <a:t>Beben, Sonne – schwarz, Mond wie Blut, … </a:t>
                      </a:r>
                      <a:r>
                        <a:rPr sz="2400" b="1" baseline="31999">
                          <a:solidFill>
                            <a:srgbClr val="0433FF"/>
                          </a:solidFill>
                          <a:latin typeface="Arial Narrow"/>
                          <a:ea typeface="Arial Narrow"/>
                          <a:cs typeface="Arial Narrow"/>
                          <a:sym typeface="Arial Narrow"/>
                        </a:rPr>
                        <a:t>13</a:t>
                      </a:r>
                      <a:r>
                        <a:rPr sz="2400" b="1">
                          <a:solidFill>
                            <a:srgbClr val="0433FF"/>
                          </a:solidFill>
                          <a:latin typeface="Arial Narrow"/>
                          <a:ea typeface="Arial Narrow"/>
                          <a:cs typeface="Arial Narrow"/>
                          <a:sym typeface="Arial Narrow"/>
                        </a:rPr>
                        <a:t> und die Sterne des Himmels fielen auf die Erde, wie ein Feigenbaum, von einem starken Winde geschüttelt, seine Winterfeigen abwirft. </a:t>
                      </a:r>
                      <a:r>
                        <a:rPr sz="2400" b="1" baseline="31999">
                          <a:solidFill>
                            <a:srgbClr val="0433FF"/>
                          </a:solidFill>
                          <a:latin typeface="Arial Narrow"/>
                          <a:ea typeface="Arial Narrow"/>
                          <a:cs typeface="Arial Narrow"/>
                          <a:sym typeface="Arial Narrow"/>
                        </a:rPr>
                        <a:t>14</a:t>
                      </a:r>
                      <a:r>
                        <a:rPr sz="2400" b="1">
                          <a:solidFill>
                            <a:srgbClr val="0433FF"/>
                          </a:solidFill>
                          <a:latin typeface="Arial Narrow"/>
                          <a:ea typeface="Arial Narrow"/>
                          <a:cs typeface="Arial Narrow"/>
                          <a:sym typeface="Arial Narrow"/>
                        </a:rPr>
                        <a:t> Und der Himmel wich wie eine Buchrolle, die aufgerollt wird, und alle Berge und Inseln wurden von ihren Stellen gerückt. </a:t>
                      </a:r>
                      <a:r>
                        <a:rPr sz="2400" b="1" baseline="31999">
                          <a:solidFill>
                            <a:srgbClr val="0433FF"/>
                          </a:solidFill>
                          <a:latin typeface="Arial Narrow"/>
                          <a:ea typeface="Arial Narrow"/>
                          <a:cs typeface="Arial Narrow"/>
                          <a:sym typeface="Arial Narrow"/>
                        </a:rPr>
                        <a:t>15</a:t>
                      </a:r>
                      <a:r>
                        <a:rPr sz="2400" b="1">
                          <a:solidFill>
                            <a:srgbClr val="0433FF"/>
                          </a:solidFill>
                          <a:latin typeface="Arial Narrow"/>
                          <a:ea typeface="Arial Narrow"/>
                          <a:cs typeface="Arial Narrow"/>
                          <a:sym typeface="Arial Narrow"/>
                        </a:rPr>
                        <a:t> Und die Könige des Landes und die Großen und die Reichen und die Obersten und die Kräftigen und alle Leibeigenen und alle Freien verbargen sich in die Höhlen und in die Felsen der Berge. </a:t>
                      </a:r>
                      <a:r>
                        <a:rPr sz="2400" b="1" baseline="31999">
                          <a:solidFill>
                            <a:srgbClr val="FF2600"/>
                          </a:solidFill>
                          <a:latin typeface="Arial Narrow"/>
                          <a:ea typeface="Arial Narrow"/>
                          <a:cs typeface="Arial Narrow"/>
                          <a:sym typeface="Arial Narrow"/>
                        </a:rPr>
                        <a:t>16</a:t>
                      </a:r>
                      <a:r>
                        <a:rPr sz="2400" b="1">
                          <a:solidFill>
                            <a:srgbClr val="FF2600"/>
                          </a:solidFill>
                          <a:latin typeface="Arial Narrow"/>
                          <a:ea typeface="Arial Narrow"/>
                          <a:cs typeface="Arial Narrow"/>
                          <a:sym typeface="Arial Narrow"/>
                        </a:rPr>
                        <a:t> Und sie sagen zu den Bergen und zu den Felsen:„Fallt auf uns und verbergt uns</a:t>
                      </a:r>
                      <a:r>
                        <a:rPr sz="2400" b="1">
                          <a:solidFill>
                            <a:srgbClr val="0433FF"/>
                          </a:solidFill>
                          <a:latin typeface="Arial Narrow"/>
                          <a:ea typeface="Arial Narrow"/>
                          <a:cs typeface="Arial Narrow"/>
                          <a:sym typeface="Arial Narrow"/>
                        </a:rPr>
                        <a:t> vor dem Angesicht dessen, der auf dem Thron sitzt, und vor dem Zorn des Lammes, …“</a:t>
                      </a:r>
                    </a:p>
                  </a:txBody>
                  <a:tcPr marL="0" marR="0" marT="0" marB="0" horzOverflow="overflow">
                    <a:lnL w="12700">
                      <a:miter lim="400000"/>
                    </a:lnL>
                    <a:lnR w="12700">
                      <a:miter lim="400000"/>
                    </a:lnR>
                    <a:lnT w="12700">
                      <a:miter lim="400000"/>
                    </a:lnT>
                    <a:lnB w="12700">
                      <a:miter lim="400000"/>
                    </a:lnB>
                    <a:noFill/>
                  </a:tcPr>
                </a:tc>
              </a:tr>
              <a:tr h="1536700">
                <a:tc>
                  <a:txBody>
                    <a:bodyPr/>
                    <a:lstStyle/>
                    <a:p>
                      <a:pPr lvl="0" algn="l">
                        <a:defRPr sz="1800" b="0" i="0">
                          <a:solidFill>
                            <a:srgbClr val="000000"/>
                          </a:solidFill>
                        </a:defRPr>
                      </a:pPr>
                      <a:r>
                        <a:rPr sz="2600" b="1">
                          <a:latin typeface="Arial Narrow"/>
                          <a:ea typeface="Arial Narrow"/>
                          <a:cs typeface="Arial Narrow"/>
                          <a:sym typeface="Arial Narrow"/>
                        </a:rPr>
                        <a:t>Hos 10,8: Und die Höhen von Awen, die Sünde Israels, werden ausgetilgt werden; Dornen und Disteln werden über ihre Altäre wachsen. </a:t>
                      </a:r>
                      <a:r>
                        <a:rPr sz="2600" b="1">
                          <a:solidFill>
                            <a:srgbClr val="FF2600"/>
                          </a:solidFill>
                          <a:latin typeface="Arial Narrow"/>
                          <a:ea typeface="Arial Narrow"/>
                          <a:cs typeface="Arial Narrow"/>
                          <a:sym typeface="Arial Narrow"/>
                        </a:rPr>
                        <a:t>Und sie werden zu den Bergen sagen:„Bedeckt uns!“, und zu den Hügeln:„Fallt auf uns!“</a:t>
                      </a:r>
                    </a:p>
                  </a:txBody>
                  <a:tcPr marL="0" marR="0" marT="0" marB="0" horzOverflow="overflow">
                    <a:lnL w="12700">
                      <a:miter lim="400000"/>
                    </a:lnL>
                    <a:lnR w="12700">
                      <a:miter lim="400000"/>
                    </a:lnR>
                    <a:lnT w="12700">
                      <a:miter lim="400000"/>
                    </a:lnT>
                    <a:lnB w="12700">
                      <a:miter lim="400000"/>
                    </a:lnB>
                    <a:noFill/>
                  </a:tcPr>
                </a:tc>
              </a:tr>
              <a:tr h="2146300">
                <a:tc>
                  <a:txBody>
                    <a:bodyPr/>
                    <a:lstStyle/>
                    <a:p>
                      <a:pPr lvl="0" algn="l" defTabSz="457200">
                        <a:defRPr sz="1800" b="0" i="0">
                          <a:solidFill>
                            <a:srgbClr val="000000"/>
                          </a:solidFill>
                        </a:defRPr>
                      </a:pPr>
                      <a:r>
                        <a:rPr sz="2500" b="1">
                          <a:latin typeface="Arial Narrow"/>
                          <a:ea typeface="Arial Narrow"/>
                          <a:cs typeface="Arial Narrow"/>
                          <a:sym typeface="Arial Narrow"/>
                        </a:rPr>
                        <a:t>Lk 23,28-30: „Töchter Jerusalems, weint nicht über mich. Doch weint ‹und weint› über euch selbst und über eure Kinder, </a:t>
                      </a:r>
                      <a:r>
                        <a:rPr sz="2500" b="1" baseline="31999">
                          <a:latin typeface="Arial Narrow"/>
                          <a:ea typeface="Arial Narrow"/>
                          <a:cs typeface="Arial Narrow"/>
                          <a:sym typeface="Arial Narrow"/>
                        </a:rPr>
                        <a:t>29</a:t>
                      </a:r>
                      <a:r>
                        <a:rPr sz="2500" b="1">
                          <a:latin typeface="Arial Narrow"/>
                          <a:ea typeface="Arial Narrow"/>
                          <a:cs typeface="Arial Narrow"/>
                          <a:sym typeface="Arial Narrow"/>
                        </a:rPr>
                        <a:t> weil– siehe!– Tage kommen, an denen man sagen wird: ‘Selige [sind] die Unfruchtbaren und [die Mutter]schöße, die nicht gebaren, und [die] Brüste, die nicht stillten!’ </a:t>
                      </a:r>
                    </a:p>
                    <a:p>
                      <a:pPr lvl="0" algn="l" defTabSz="457200">
                        <a:defRPr sz="1800" b="0" i="0">
                          <a:solidFill>
                            <a:srgbClr val="000000"/>
                          </a:solidFill>
                        </a:defRPr>
                      </a:pPr>
                      <a:r>
                        <a:rPr sz="2500" b="1" baseline="31999">
                          <a:latin typeface="Arial Narrow"/>
                          <a:ea typeface="Arial Narrow"/>
                          <a:cs typeface="Arial Narrow"/>
                          <a:sym typeface="Arial Narrow"/>
                        </a:rPr>
                        <a:t>30</a:t>
                      </a:r>
                      <a:r>
                        <a:rPr sz="2500" b="1">
                          <a:latin typeface="Arial Narrow"/>
                          <a:ea typeface="Arial Narrow"/>
                          <a:cs typeface="Arial Narrow"/>
                          <a:sym typeface="Arial Narrow"/>
                        </a:rPr>
                        <a:t> </a:t>
                      </a:r>
                      <a:r>
                        <a:rPr sz="2500" b="1">
                          <a:solidFill>
                            <a:srgbClr val="FF2600"/>
                          </a:solidFill>
                          <a:latin typeface="Arial Narrow"/>
                          <a:ea typeface="Arial Narrow"/>
                          <a:cs typeface="Arial Narrow"/>
                          <a:sym typeface="Arial Narrow"/>
                        </a:rPr>
                        <a:t>Dann werden sie anfangen, zu den Bergen zu sagen: ‘Fallt über uns!’ und zu den Hügeln: ‘Bedeckt uns!’, …“</a:t>
                      </a:r>
                    </a:p>
                  </a:txBody>
                  <a:tcPr marL="0" marR="0" marT="0" marB="0" horzOverflow="overflow">
                    <a:lnL w="12700">
                      <a:miter lim="400000"/>
                    </a:lnL>
                    <a:lnR w="12700">
                      <a:miter lim="400000"/>
                    </a:lnR>
                    <a:lnT w="12700">
                      <a:miter lim="400000"/>
                    </a:lnT>
                    <a:lnB w="12700">
                      <a:miter lim="400000"/>
                    </a:lnB>
                    <a:no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 grpId="1"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 name="Table 1402"/>
          <p:cNvGraphicFramePr/>
          <p:nvPr/>
        </p:nvGraphicFramePr>
        <p:xfrm>
          <a:off x="0" y="96072"/>
          <a:ext cx="9131747" cy="6885944"/>
        </p:xfrm>
        <a:graphic>
          <a:graphicData uri="http://schemas.openxmlformats.org/drawingml/2006/table">
            <a:tbl>
              <a:tblPr firstRow="1">
                <a:tableStyleId>{4C3C2611-4C71-4FC5-86AE-919BDF0F9419}</a:tableStyleId>
              </a:tblPr>
              <a:tblGrid>
                <a:gridCol w="9131747"/>
              </a:tblGrid>
              <a:tr h="3508945">
                <a:tc>
                  <a:txBody>
                    <a:bodyPr/>
                    <a:lstStyle/>
                    <a:p>
                      <a:pPr lvl="0" algn="l">
                        <a:defRPr sz="1800" b="0" i="0">
                          <a:solidFill>
                            <a:srgbClr val="000000"/>
                          </a:solidFill>
                        </a:defRPr>
                      </a:pPr>
                      <a:r>
                        <a:rPr sz="2400" b="1">
                          <a:latin typeface="Arial Narrow"/>
                          <a:ea typeface="Arial Narrow"/>
                          <a:cs typeface="Arial Narrow"/>
                          <a:sym typeface="Arial Narrow"/>
                        </a:rPr>
                        <a:t>Off 6,13-16: </a:t>
                      </a:r>
                      <a:r>
                        <a:rPr sz="2400" b="1">
                          <a:solidFill>
                            <a:srgbClr val="0433FF"/>
                          </a:solidFill>
                          <a:latin typeface="Arial Narrow"/>
                          <a:ea typeface="Arial Narrow"/>
                          <a:cs typeface="Arial Narrow"/>
                          <a:sym typeface="Arial Narrow"/>
                        </a:rPr>
                        <a:t>Beben, Sonne – schwarz, Mond wie Blut, … </a:t>
                      </a:r>
                      <a:r>
                        <a:rPr sz="2400" b="1" baseline="31999">
                          <a:solidFill>
                            <a:srgbClr val="0433FF"/>
                          </a:solidFill>
                          <a:latin typeface="Arial Narrow"/>
                          <a:ea typeface="Arial Narrow"/>
                          <a:cs typeface="Arial Narrow"/>
                          <a:sym typeface="Arial Narrow"/>
                        </a:rPr>
                        <a:t>13</a:t>
                      </a:r>
                      <a:r>
                        <a:rPr sz="2400" b="1">
                          <a:solidFill>
                            <a:srgbClr val="0433FF"/>
                          </a:solidFill>
                          <a:latin typeface="Arial Narrow"/>
                          <a:ea typeface="Arial Narrow"/>
                          <a:cs typeface="Arial Narrow"/>
                          <a:sym typeface="Arial Narrow"/>
                        </a:rPr>
                        <a:t> </a:t>
                      </a:r>
                      <a:r>
                        <a:rPr sz="2400" b="1">
                          <a:solidFill>
                            <a:srgbClr val="FF2600"/>
                          </a:solidFill>
                          <a:latin typeface="Arial Narrow"/>
                          <a:ea typeface="Arial Narrow"/>
                          <a:cs typeface="Arial Narrow"/>
                          <a:sym typeface="Arial Narrow"/>
                        </a:rPr>
                        <a:t>und die Sterne des Himmels fielen auf die Erde, wie ein </a:t>
                      </a:r>
                      <a:r>
                        <a:rPr sz="2400" b="1" u="sng">
                          <a:solidFill>
                            <a:srgbClr val="FF2600"/>
                          </a:solidFill>
                          <a:latin typeface="Arial Narrow"/>
                          <a:ea typeface="Arial Narrow"/>
                          <a:cs typeface="Arial Narrow"/>
                          <a:sym typeface="Arial Narrow"/>
                        </a:rPr>
                        <a:t>Feigenbaum</a:t>
                      </a:r>
                      <a:r>
                        <a:rPr sz="2400" b="1">
                          <a:solidFill>
                            <a:srgbClr val="FF2600"/>
                          </a:solidFill>
                          <a:latin typeface="Arial Narrow"/>
                          <a:ea typeface="Arial Narrow"/>
                          <a:cs typeface="Arial Narrow"/>
                          <a:sym typeface="Arial Narrow"/>
                        </a:rPr>
                        <a:t>, von einem starken Winde geschüttelt, seine Winterfeigen abwirft. </a:t>
                      </a:r>
                      <a:r>
                        <a:rPr sz="2400" b="1" baseline="31999">
                          <a:solidFill>
                            <a:srgbClr val="FF2600"/>
                          </a:solidFill>
                          <a:latin typeface="Arial Narrow"/>
                          <a:ea typeface="Arial Narrow"/>
                          <a:cs typeface="Arial Narrow"/>
                          <a:sym typeface="Arial Narrow"/>
                        </a:rPr>
                        <a:t>14</a:t>
                      </a:r>
                      <a:r>
                        <a:rPr sz="2400" b="1">
                          <a:solidFill>
                            <a:srgbClr val="FF2600"/>
                          </a:solidFill>
                          <a:latin typeface="Arial Narrow"/>
                          <a:ea typeface="Arial Narrow"/>
                          <a:cs typeface="Arial Narrow"/>
                          <a:sym typeface="Arial Narrow"/>
                        </a:rPr>
                        <a:t> Und </a:t>
                      </a:r>
                      <a:r>
                        <a:rPr sz="2400" b="1" u="sng">
                          <a:solidFill>
                            <a:srgbClr val="FF2600"/>
                          </a:solidFill>
                          <a:latin typeface="Arial Narrow"/>
                          <a:ea typeface="Arial Narrow"/>
                          <a:cs typeface="Arial Narrow"/>
                          <a:sym typeface="Arial Narrow"/>
                        </a:rPr>
                        <a:t>der Himmel wich wie eine Buchrolle, die aufgerollt wird,</a:t>
                      </a:r>
                      <a:r>
                        <a:rPr sz="2400" b="1">
                          <a:solidFill>
                            <a:srgbClr val="FF2600"/>
                          </a:solidFill>
                          <a:latin typeface="Arial Narrow"/>
                          <a:ea typeface="Arial Narrow"/>
                          <a:cs typeface="Arial Narrow"/>
                          <a:sym typeface="Arial Narrow"/>
                        </a:rPr>
                        <a:t> </a:t>
                      </a:r>
                      <a:r>
                        <a:rPr sz="2400" b="1">
                          <a:solidFill>
                            <a:srgbClr val="0433FF"/>
                          </a:solidFill>
                          <a:latin typeface="Arial Narrow"/>
                          <a:ea typeface="Arial Narrow"/>
                          <a:cs typeface="Arial Narrow"/>
                          <a:sym typeface="Arial Narrow"/>
                        </a:rPr>
                        <a:t>und alle Berge und Inseln wurden von ihren Stellen gerückt. </a:t>
                      </a:r>
                      <a:r>
                        <a:rPr sz="2400" b="1" baseline="31999">
                          <a:solidFill>
                            <a:srgbClr val="0433FF"/>
                          </a:solidFill>
                          <a:latin typeface="Arial Narrow"/>
                          <a:ea typeface="Arial Narrow"/>
                          <a:cs typeface="Arial Narrow"/>
                          <a:sym typeface="Arial Narrow"/>
                        </a:rPr>
                        <a:t>15</a:t>
                      </a:r>
                      <a:r>
                        <a:rPr sz="2400" b="1">
                          <a:solidFill>
                            <a:srgbClr val="0433FF"/>
                          </a:solidFill>
                          <a:latin typeface="Arial Narrow"/>
                          <a:ea typeface="Arial Narrow"/>
                          <a:cs typeface="Arial Narrow"/>
                          <a:sym typeface="Arial Narrow"/>
                        </a:rPr>
                        <a:t> Und die Könige des Landes und die Großen und die Reichen und die Obersten und die Kräftigen und alle Leibeigenen und alle Freien verbargen sich in die Höhlen und in die Felsen der Berge. </a:t>
                      </a:r>
                      <a:r>
                        <a:rPr sz="2400" b="1" baseline="31999">
                          <a:solidFill>
                            <a:srgbClr val="0433FF"/>
                          </a:solidFill>
                          <a:latin typeface="Arial Narrow"/>
                          <a:ea typeface="Arial Narrow"/>
                          <a:cs typeface="Arial Narrow"/>
                          <a:sym typeface="Arial Narrow"/>
                        </a:rPr>
                        <a:t>16</a:t>
                      </a:r>
                      <a:r>
                        <a:rPr sz="2400" b="1">
                          <a:solidFill>
                            <a:srgbClr val="0433FF"/>
                          </a:solidFill>
                          <a:latin typeface="Arial Narrow"/>
                          <a:ea typeface="Arial Narrow"/>
                          <a:cs typeface="Arial Narrow"/>
                          <a:sym typeface="Arial Narrow"/>
                        </a:rPr>
                        <a:t> Und sie sagen zu den Bergen und zu den Felsen:„Fallt auf uns und verbergt uns vor dem Angesicht dessen, der auf dem Thron sitzt, und vor dem Zorn des Lammes, …“</a:t>
                      </a:r>
                    </a:p>
                  </a:txBody>
                  <a:tcPr marL="0" marR="0" marT="0" marB="0" horzOverflow="overflow">
                    <a:lnL w="12700">
                      <a:miter lim="400000"/>
                    </a:lnL>
                    <a:lnR w="12700">
                      <a:miter lim="400000"/>
                    </a:lnR>
                    <a:lnT w="12700">
                      <a:miter lim="400000"/>
                    </a:lnT>
                    <a:lnB w="12700">
                      <a:miter lim="400000"/>
                    </a:lnB>
                    <a:noFill/>
                  </a:tcPr>
                </a:tc>
              </a:tr>
              <a:tr h="3228344">
                <a:tc>
                  <a:txBody>
                    <a:bodyPr/>
                    <a:lstStyle/>
                    <a:p>
                      <a:pPr lvl="0" algn="l">
                        <a:spcBef>
                          <a:spcPts val="400"/>
                        </a:spcBef>
                        <a:defRPr sz="1800" b="0" i="0">
                          <a:solidFill>
                            <a:srgbClr val="000000"/>
                          </a:solidFill>
                        </a:defRPr>
                      </a:pPr>
                      <a:r>
                        <a:rPr sz="2300" b="1">
                          <a:solidFill>
                            <a:srgbClr val="002060"/>
                          </a:solidFill>
                          <a:latin typeface="+mj-lt"/>
                          <a:ea typeface="+mj-ea"/>
                          <a:cs typeface="+mj-cs"/>
                          <a:sym typeface="Helvetica"/>
                        </a:rPr>
                        <a:t>Jes 34,4-6: </a:t>
                      </a:r>
                      <a:r>
                        <a:rPr sz="2300" b="1">
                          <a:solidFill>
                            <a:srgbClr val="FF2600"/>
                          </a:solidFill>
                          <a:latin typeface="+mj-lt"/>
                          <a:ea typeface="+mj-ea"/>
                          <a:cs typeface="+mj-cs"/>
                          <a:sym typeface="Helvetica"/>
                        </a:rPr>
                        <a:t>Und das ganze Heer der Himmel zerschmilzt. </a:t>
                      </a:r>
                      <a:r>
                        <a:rPr sz="2300" b="1" u="sng">
                          <a:solidFill>
                            <a:srgbClr val="FF2600"/>
                          </a:solidFill>
                          <a:latin typeface="+mj-lt"/>
                          <a:ea typeface="+mj-ea"/>
                          <a:cs typeface="+mj-cs"/>
                          <a:sym typeface="Helvetica"/>
                        </a:rPr>
                        <a:t>Und die Himmel werden zusammengerollt wie ein Buch. Und ihr ganzes Heer fällt herab,</a:t>
                      </a:r>
                      <a:r>
                        <a:rPr sz="2300" b="1">
                          <a:solidFill>
                            <a:srgbClr val="FF2600"/>
                          </a:solidFill>
                          <a:latin typeface="+mj-lt"/>
                          <a:ea typeface="+mj-ea"/>
                          <a:cs typeface="+mj-cs"/>
                          <a:sym typeface="Helvetica"/>
                        </a:rPr>
                        <a:t> wie das Laub vom Weinstock abfällt und wie das Verwelkte vom </a:t>
                      </a:r>
                      <a:r>
                        <a:rPr sz="2300" b="1" u="sng">
                          <a:solidFill>
                            <a:srgbClr val="FF2600"/>
                          </a:solidFill>
                          <a:latin typeface="+mj-lt"/>
                          <a:ea typeface="+mj-ea"/>
                          <a:cs typeface="+mj-cs"/>
                          <a:sym typeface="Helvetica"/>
                        </a:rPr>
                        <a:t>Feigenbaum</a:t>
                      </a:r>
                      <a:r>
                        <a:rPr sz="2300" b="1">
                          <a:solidFill>
                            <a:srgbClr val="FF2600"/>
                          </a:solidFill>
                          <a:latin typeface="+mj-lt"/>
                          <a:ea typeface="+mj-ea"/>
                          <a:cs typeface="+mj-cs"/>
                          <a:sym typeface="Helvetica"/>
                        </a:rPr>
                        <a:t>; </a:t>
                      </a:r>
                      <a:r>
                        <a:rPr sz="2300" baseline="31999">
                          <a:solidFill>
                            <a:srgbClr val="002060"/>
                          </a:solidFill>
                          <a:latin typeface="+mj-lt"/>
                          <a:ea typeface="+mj-ea"/>
                          <a:cs typeface="+mj-cs"/>
                          <a:sym typeface="Helvetica"/>
                        </a:rPr>
                        <a:t>5</a:t>
                      </a:r>
                      <a:r>
                        <a:rPr sz="2300">
                          <a:solidFill>
                            <a:srgbClr val="002060"/>
                          </a:solidFill>
                          <a:latin typeface="+mj-lt"/>
                          <a:ea typeface="+mj-ea"/>
                          <a:cs typeface="+mj-cs"/>
                          <a:sym typeface="Helvetica"/>
                        </a:rPr>
                        <a:t> denn trunken ist im Himmel mein Schwert; siehe! – </a:t>
                      </a:r>
                      <a:r>
                        <a:rPr sz="2300" b="1">
                          <a:solidFill>
                            <a:srgbClr val="0433FF"/>
                          </a:solidFill>
                          <a:latin typeface="+mj-lt"/>
                          <a:ea typeface="+mj-ea"/>
                          <a:cs typeface="+mj-cs"/>
                          <a:sym typeface="Helvetica"/>
                        </a:rPr>
                        <a:t>auf Edom </a:t>
                      </a:r>
                      <a:r>
                        <a:rPr sz="2300">
                          <a:solidFill>
                            <a:srgbClr val="002060"/>
                          </a:solidFill>
                          <a:latin typeface="+mj-lt"/>
                          <a:ea typeface="+mj-ea"/>
                          <a:cs typeface="+mj-cs"/>
                          <a:sym typeface="Helvetica"/>
                        </a:rPr>
                        <a:t>fährt es herab und auf das Volk meines Bannes zum Gericht. </a:t>
                      </a:r>
                      <a:r>
                        <a:rPr sz="2300" baseline="31999">
                          <a:solidFill>
                            <a:srgbClr val="002060"/>
                          </a:solidFill>
                          <a:latin typeface="+mj-lt"/>
                          <a:ea typeface="+mj-ea"/>
                          <a:cs typeface="+mj-cs"/>
                          <a:sym typeface="Helvetica"/>
                        </a:rPr>
                        <a:t>6</a:t>
                      </a:r>
                      <a:r>
                        <a:rPr sz="2300">
                          <a:solidFill>
                            <a:srgbClr val="002060"/>
                          </a:solidFill>
                          <a:latin typeface="+mj-lt"/>
                          <a:ea typeface="+mj-ea"/>
                          <a:cs typeface="+mj-cs"/>
                          <a:sym typeface="Helvetica"/>
                        </a:rPr>
                        <a:t> Das Schwert JAHWEHS ist voll Blut, es ist gesättigt von Fett, vom Blut der Lämmer und Böcke, vom Nierenfett der Widder; denn JAHWEH hat ein Schlachtopfer in </a:t>
                      </a:r>
                      <a:r>
                        <a:rPr sz="2300" b="1">
                          <a:solidFill>
                            <a:srgbClr val="0433FF"/>
                          </a:solidFill>
                          <a:latin typeface="+mj-lt"/>
                          <a:ea typeface="+mj-ea"/>
                          <a:cs typeface="+mj-cs"/>
                          <a:sym typeface="Helvetica"/>
                        </a:rPr>
                        <a:t>Bozra</a:t>
                      </a:r>
                      <a:r>
                        <a:rPr sz="2300">
                          <a:solidFill>
                            <a:srgbClr val="002060"/>
                          </a:solidFill>
                          <a:latin typeface="+mj-lt"/>
                          <a:ea typeface="+mj-ea"/>
                          <a:cs typeface="+mj-cs"/>
                          <a:sym typeface="Helvetica"/>
                        </a:rPr>
                        <a:t> und eine große Schlachtung im Lande </a:t>
                      </a:r>
                      <a:r>
                        <a:rPr sz="2300" b="1">
                          <a:solidFill>
                            <a:srgbClr val="0433FF"/>
                          </a:solidFill>
                          <a:latin typeface="+mj-lt"/>
                          <a:ea typeface="+mj-ea"/>
                          <a:cs typeface="+mj-cs"/>
                          <a:sym typeface="Helvetica"/>
                        </a:rPr>
                        <a:t>Edom</a:t>
                      </a:r>
                      <a:r>
                        <a:rPr sz="2300">
                          <a:solidFill>
                            <a:srgbClr val="002060"/>
                          </a:solidFill>
                          <a:latin typeface="+mj-lt"/>
                          <a:ea typeface="+mj-ea"/>
                          <a:cs typeface="+mj-cs"/>
                          <a:sym typeface="Helvetica"/>
                        </a:rPr>
                        <a:t>. </a:t>
                      </a:r>
                      <a:r>
                        <a:rPr sz="2300" b="1">
                          <a:solidFill>
                            <a:srgbClr val="002060"/>
                          </a:solidFill>
                          <a:latin typeface="+mj-lt"/>
                          <a:ea typeface="+mj-ea"/>
                          <a:cs typeface="+mj-cs"/>
                          <a:sym typeface="Helvetica"/>
                        </a:rPr>
                        <a:t>(6. Jhdt v. Chr.)</a:t>
                      </a:r>
                    </a:p>
                  </a:txBody>
                  <a:tcPr marL="0" marR="0" marT="0" marB="0" horzOverflow="overflow">
                    <a:lnL w="12700">
                      <a:miter lim="400000"/>
                    </a:lnL>
                    <a:lnR w="12700">
                      <a:miter lim="400000"/>
                    </a:lnR>
                    <a:lnT w="12700">
                      <a:miter lim="400000"/>
                    </a:lnT>
                    <a:lnB w="12700">
                      <a:miter lim="400000"/>
                    </a:lnB>
                    <a:no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 grpId="1"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p:cNvSpPr>
          <p:nvPr>
            <p:ph type="title"/>
          </p:nvPr>
        </p:nvSpPr>
        <p:spPr>
          <a:xfrm>
            <a:off x="179511" y="44623"/>
            <a:ext cx="8784978" cy="602372"/>
          </a:xfrm>
          <a:prstGeom prst="rect">
            <a:avLst/>
          </a:prstGeom>
        </p:spPr>
        <p:txBody>
          <a:bodyPr>
            <a:normAutofit/>
          </a:bodyPr>
          <a:lstStyle>
            <a:lvl1pPr defTabSz="768095">
              <a:defRPr sz="3443"/>
            </a:lvl1pPr>
          </a:lstStyle>
          <a:p>
            <a:pPr lvl="0">
              <a:defRPr sz="1800" b="0">
                <a:solidFill>
                  <a:srgbClr val="000000"/>
                </a:solidFill>
              </a:defRPr>
            </a:pPr>
            <a:r>
              <a:rPr sz="3443" b="1">
                <a:solidFill>
                  <a:srgbClr val="002060"/>
                </a:solidFill>
              </a:rPr>
              <a:t>Gottes Kommen zum Gericht im AT</a:t>
            </a:r>
          </a:p>
        </p:txBody>
      </p:sp>
      <p:sp>
        <p:nvSpPr>
          <p:cNvPr id="1405" name="Shape 1405"/>
          <p:cNvSpPr>
            <a:spLocks noGrp="1"/>
          </p:cNvSpPr>
          <p:nvPr>
            <p:ph type="body" idx="1"/>
          </p:nvPr>
        </p:nvSpPr>
        <p:spPr>
          <a:xfrm>
            <a:off x="0" y="640219"/>
            <a:ext cx="9144000" cy="6217781"/>
          </a:xfrm>
          <a:prstGeom prst="rect">
            <a:avLst/>
          </a:prstGeom>
        </p:spPr>
        <p:txBody>
          <a:bodyPr>
            <a:normAutofit/>
          </a:bodyPr>
          <a:lstStyle/>
          <a:p>
            <a:pPr marL="360045" lvl="0" indent="-360045" defTabSz="822959">
              <a:lnSpc>
                <a:spcPct val="100000"/>
              </a:lnSpc>
              <a:spcBef>
                <a:spcPts val="400"/>
              </a:spcBef>
              <a:defRPr sz="1800" b="0">
                <a:solidFill>
                  <a:srgbClr val="000000"/>
                </a:solidFill>
              </a:defRPr>
            </a:pPr>
            <a:r>
              <a:rPr sz="2520" b="1">
                <a:solidFill>
                  <a:srgbClr val="002060"/>
                </a:solidFill>
                <a:latin typeface="+mj-lt"/>
                <a:ea typeface="+mj-ea"/>
                <a:cs typeface="+mj-cs"/>
                <a:sym typeface="Helvetica"/>
              </a:rPr>
              <a:t>Jes 34</a:t>
            </a:r>
            <a:r>
              <a:rPr sz="2520">
                <a:solidFill>
                  <a:srgbClr val="002060"/>
                </a:solidFill>
                <a:latin typeface="+mj-lt"/>
                <a:ea typeface="+mj-ea"/>
                <a:cs typeface="+mj-cs"/>
                <a:sym typeface="Helvetica"/>
              </a:rPr>
              <a:t>,1: Tretet herzu, ihr Völker, um zu hören. …</a:t>
            </a:r>
            <a:r>
              <a:rPr sz="2520" baseline="31999">
                <a:solidFill>
                  <a:srgbClr val="002060"/>
                </a:solidFill>
                <a:latin typeface="+mj-lt"/>
                <a:ea typeface="+mj-ea"/>
                <a:cs typeface="+mj-cs"/>
                <a:sym typeface="Helvetica"/>
              </a:rPr>
              <a:t>2</a:t>
            </a:r>
            <a:r>
              <a:rPr sz="2520">
                <a:solidFill>
                  <a:srgbClr val="002060"/>
                </a:solidFill>
                <a:latin typeface="+mj-lt"/>
                <a:ea typeface="+mj-ea"/>
                <a:cs typeface="+mj-cs"/>
                <a:sym typeface="Helvetica"/>
              </a:rPr>
              <a:t> – denn der Zorn JAHWEHS ergeht gegen </a:t>
            </a:r>
            <a:r>
              <a:rPr sz="2520" b="1">
                <a:solidFill>
                  <a:srgbClr val="002060"/>
                </a:solidFill>
                <a:latin typeface="+mj-lt"/>
                <a:ea typeface="+mj-ea"/>
                <a:cs typeface="+mj-cs"/>
                <a:sym typeface="Helvetica"/>
              </a:rPr>
              <a:t>alle Völker</a:t>
            </a:r>
            <a:r>
              <a:rPr sz="2520">
                <a:solidFill>
                  <a:srgbClr val="002060"/>
                </a:solidFill>
                <a:latin typeface="+mj-lt"/>
                <a:ea typeface="+mj-ea"/>
                <a:cs typeface="+mj-cs"/>
                <a:sym typeface="Helvetica"/>
              </a:rPr>
              <a:t>, und seine Grimmglut gegen ihr ganzes Heer. Er hat sie der Vertilgung geweiht, zur Schlachtung hingegeben. </a:t>
            </a:r>
            <a:r>
              <a:rPr sz="2520" baseline="31999">
                <a:solidFill>
                  <a:srgbClr val="002060"/>
                </a:solidFill>
                <a:latin typeface="+mj-lt"/>
                <a:ea typeface="+mj-ea"/>
                <a:cs typeface="+mj-cs"/>
                <a:sym typeface="Helvetica"/>
              </a:rPr>
              <a:t>3</a:t>
            </a:r>
            <a:r>
              <a:rPr sz="2520">
                <a:solidFill>
                  <a:srgbClr val="002060"/>
                </a:solidFill>
                <a:latin typeface="+mj-lt"/>
                <a:ea typeface="+mj-ea"/>
                <a:cs typeface="+mj-cs"/>
                <a:sym typeface="Helvetica"/>
              </a:rPr>
              <a:t> Und ihre Erschlagenen werden hingeworfen, und der Gestank ihrer Leichname steigt auf, </a:t>
            </a:r>
            <a:r>
              <a:rPr sz="2520" b="1">
                <a:solidFill>
                  <a:srgbClr val="002060"/>
                </a:solidFill>
                <a:latin typeface="+mj-lt"/>
                <a:ea typeface="+mj-ea"/>
                <a:cs typeface="+mj-cs"/>
                <a:sym typeface="Helvetica"/>
              </a:rPr>
              <a:t>und die Berge zerfließen von ihrem Blut</a:t>
            </a:r>
            <a:r>
              <a:rPr sz="2520">
                <a:solidFill>
                  <a:srgbClr val="002060"/>
                </a:solidFill>
                <a:latin typeface="+mj-lt"/>
                <a:ea typeface="+mj-ea"/>
                <a:cs typeface="+mj-cs"/>
                <a:sym typeface="Helvetica"/>
              </a:rPr>
              <a:t>. </a:t>
            </a:r>
            <a:r>
              <a:rPr sz="2520" baseline="31999">
                <a:solidFill>
                  <a:srgbClr val="0433FF"/>
                </a:solidFill>
                <a:latin typeface="+mj-lt"/>
                <a:ea typeface="+mj-ea"/>
                <a:cs typeface="+mj-cs"/>
                <a:sym typeface="Helvetica"/>
              </a:rPr>
              <a:t>4</a:t>
            </a:r>
            <a:r>
              <a:rPr sz="2520">
                <a:solidFill>
                  <a:srgbClr val="0433FF"/>
                </a:solidFill>
                <a:latin typeface="+mj-lt"/>
                <a:ea typeface="+mj-ea"/>
                <a:cs typeface="+mj-cs"/>
                <a:sym typeface="Helvetica"/>
              </a:rPr>
              <a:t> </a:t>
            </a:r>
            <a:r>
              <a:rPr sz="2520" b="1">
                <a:solidFill>
                  <a:srgbClr val="FF2600"/>
                </a:solidFill>
                <a:latin typeface="+mj-lt"/>
                <a:ea typeface="+mj-ea"/>
                <a:cs typeface="+mj-cs"/>
                <a:sym typeface="Helvetica"/>
              </a:rPr>
              <a:t>Und das ganze Heer der Himmel zerschmilzt. </a:t>
            </a:r>
            <a:r>
              <a:rPr sz="2520" b="1" u="sng">
                <a:solidFill>
                  <a:srgbClr val="FF2600"/>
                </a:solidFill>
                <a:latin typeface="+mj-lt"/>
                <a:ea typeface="+mj-ea"/>
                <a:cs typeface="+mj-cs"/>
                <a:sym typeface="Helvetica"/>
              </a:rPr>
              <a:t>Und die Himmel werden zusammengerollt wie ein Buch. Und ihr ganzes Heer fällt herab,</a:t>
            </a:r>
            <a:r>
              <a:rPr sz="2520" b="1">
                <a:solidFill>
                  <a:srgbClr val="FF2600"/>
                </a:solidFill>
                <a:latin typeface="+mj-lt"/>
                <a:ea typeface="+mj-ea"/>
                <a:cs typeface="+mj-cs"/>
                <a:sym typeface="Helvetica"/>
              </a:rPr>
              <a:t> wie das Laub vom Weinstock abfällt und wie das Verwelkte vom </a:t>
            </a:r>
            <a:r>
              <a:rPr sz="2520" b="1" u="sng">
                <a:solidFill>
                  <a:srgbClr val="FF2600"/>
                </a:solidFill>
                <a:latin typeface="+mj-lt"/>
                <a:ea typeface="+mj-ea"/>
                <a:cs typeface="+mj-cs"/>
                <a:sym typeface="Helvetica"/>
              </a:rPr>
              <a:t>Feigenbaum</a:t>
            </a:r>
            <a:r>
              <a:rPr sz="2520" b="1">
                <a:solidFill>
                  <a:srgbClr val="FF2600"/>
                </a:solidFill>
                <a:latin typeface="+mj-lt"/>
                <a:ea typeface="+mj-ea"/>
                <a:cs typeface="+mj-cs"/>
                <a:sym typeface="Helvetica"/>
              </a:rPr>
              <a:t>; </a:t>
            </a:r>
            <a:r>
              <a:rPr sz="2520" baseline="31999">
                <a:solidFill>
                  <a:srgbClr val="002060"/>
                </a:solidFill>
                <a:latin typeface="+mj-lt"/>
                <a:ea typeface="+mj-ea"/>
                <a:cs typeface="+mj-cs"/>
                <a:sym typeface="Helvetica"/>
              </a:rPr>
              <a:t>5</a:t>
            </a:r>
            <a:r>
              <a:rPr sz="2520">
                <a:solidFill>
                  <a:srgbClr val="002060"/>
                </a:solidFill>
                <a:latin typeface="+mj-lt"/>
                <a:ea typeface="+mj-ea"/>
                <a:cs typeface="+mj-cs"/>
                <a:sym typeface="Helvetica"/>
              </a:rPr>
              <a:t> denn trunken ist im Himmel mein Schwert; siehe! – </a:t>
            </a:r>
            <a:r>
              <a:rPr sz="2520" b="1">
                <a:solidFill>
                  <a:srgbClr val="0433FF"/>
                </a:solidFill>
                <a:latin typeface="+mj-lt"/>
                <a:ea typeface="+mj-ea"/>
                <a:cs typeface="+mj-cs"/>
                <a:sym typeface="Helvetica"/>
              </a:rPr>
              <a:t>auf Edom </a:t>
            </a:r>
            <a:r>
              <a:rPr sz="2520">
                <a:solidFill>
                  <a:srgbClr val="002060"/>
                </a:solidFill>
                <a:latin typeface="+mj-lt"/>
                <a:ea typeface="+mj-ea"/>
                <a:cs typeface="+mj-cs"/>
                <a:sym typeface="Helvetica"/>
              </a:rPr>
              <a:t>fährt es herab und auf das Volk meines Bannes zum Gericht. </a:t>
            </a:r>
            <a:r>
              <a:rPr sz="2520" baseline="31999">
                <a:solidFill>
                  <a:srgbClr val="002060"/>
                </a:solidFill>
                <a:latin typeface="+mj-lt"/>
                <a:ea typeface="+mj-ea"/>
                <a:cs typeface="+mj-cs"/>
                <a:sym typeface="Helvetica"/>
              </a:rPr>
              <a:t>6</a:t>
            </a:r>
            <a:r>
              <a:rPr sz="2520">
                <a:solidFill>
                  <a:srgbClr val="002060"/>
                </a:solidFill>
                <a:latin typeface="+mj-lt"/>
                <a:ea typeface="+mj-ea"/>
                <a:cs typeface="+mj-cs"/>
                <a:sym typeface="Helvetica"/>
              </a:rPr>
              <a:t> Das Schwert JAHWEHS ist voll Blut, es ist gesättigt von Fett, vom Blut der Lämmer und Böcke, vom Nierenfett der Widder; denn JAHWEH hat ein Schlachtopfer in </a:t>
            </a:r>
            <a:r>
              <a:rPr sz="2520" b="1">
                <a:solidFill>
                  <a:srgbClr val="0433FF"/>
                </a:solidFill>
                <a:latin typeface="+mj-lt"/>
                <a:ea typeface="+mj-ea"/>
                <a:cs typeface="+mj-cs"/>
                <a:sym typeface="Helvetica"/>
              </a:rPr>
              <a:t>Bozra</a:t>
            </a:r>
            <a:r>
              <a:rPr sz="2520">
                <a:solidFill>
                  <a:srgbClr val="002060"/>
                </a:solidFill>
                <a:latin typeface="+mj-lt"/>
                <a:ea typeface="+mj-ea"/>
                <a:cs typeface="+mj-cs"/>
                <a:sym typeface="Helvetica"/>
              </a:rPr>
              <a:t> und eine große Schlachtung im Lande </a:t>
            </a:r>
            <a:r>
              <a:rPr sz="2520" b="1">
                <a:solidFill>
                  <a:srgbClr val="0433FF"/>
                </a:solidFill>
                <a:latin typeface="+mj-lt"/>
                <a:ea typeface="+mj-ea"/>
                <a:cs typeface="+mj-cs"/>
                <a:sym typeface="Helvetica"/>
              </a:rPr>
              <a:t>Edom</a:t>
            </a:r>
            <a:r>
              <a:rPr sz="2520">
                <a:solidFill>
                  <a:srgbClr val="002060"/>
                </a:solidFill>
                <a:latin typeface="+mj-lt"/>
                <a:ea typeface="+mj-ea"/>
                <a:cs typeface="+mj-cs"/>
                <a:sym typeface="Helvetica"/>
              </a:rPr>
              <a:t>. </a:t>
            </a:r>
            <a:r>
              <a:rPr sz="2520" b="1">
                <a:solidFill>
                  <a:srgbClr val="002060"/>
                </a:solidFill>
                <a:latin typeface="+mj-lt"/>
                <a:ea typeface="+mj-ea"/>
                <a:cs typeface="+mj-cs"/>
                <a:sym typeface="Helvetica"/>
              </a:rPr>
              <a:t>(6. Jhdt v. Chr.)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p:cNvSpPr>
          <p:nvPr>
            <p:ph type="title"/>
          </p:nvPr>
        </p:nvSpPr>
        <p:spPr>
          <a:xfrm>
            <a:off x="6156325" y="115887"/>
            <a:ext cx="2447925" cy="865188"/>
          </a:xfrm>
          <a:prstGeom prst="rect">
            <a:avLst/>
          </a:prstGeom>
        </p:spPr>
        <p:txBody>
          <a:bodyPr lIns="0" tIns="0" rIns="0" bIns="0">
            <a:normAutofit/>
          </a:bodyPr>
          <a:lstStyle/>
          <a:p>
            <a:pPr lvl="0" algn="r" defTabSz="658368">
              <a:defRPr sz="1800">
                <a:solidFill>
                  <a:srgbClr val="000000"/>
                </a:solidFill>
                <a:effectLst/>
              </a:defRPr>
            </a:pPr>
            <a:r>
              <a:rPr sz="2592" b="1">
                <a:solidFill>
                  <a:srgbClr val="FFFFFF"/>
                </a:solidFill>
                <a:effectLst>
                  <a:outerShdw blurRad="27432" dist="27432" dir="2700000" rotWithShape="0">
                    <a:srgbClr val="000000"/>
                  </a:outerShdw>
                </a:effectLst>
              </a:rPr>
              <a:t>Daniel 2</a:t>
            </a:r>
            <a:br>
              <a:rPr sz="2592" b="1">
                <a:solidFill>
                  <a:srgbClr val="FFFFFF"/>
                </a:solidFill>
                <a:effectLst>
                  <a:outerShdw blurRad="27432" dist="27432" dir="2700000" rotWithShape="0">
                    <a:srgbClr val="000000"/>
                  </a:outerShdw>
                </a:effectLst>
              </a:rPr>
            </a:br>
            <a:endParaRPr sz="2592" b="1">
              <a:solidFill>
                <a:srgbClr val="FFFFFF"/>
              </a:solidFill>
              <a:effectLst>
                <a:outerShdw blurRad="27432" dist="27432" dir="2700000" rotWithShape="0">
                  <a:srgbClr val="000000"/>
                </a:outerShdw>
              </a:effectLst>
            </a:endParaRPr>
          </a:p>
        </p:txBody>
      </p:sp>
      <p:sp>
        <p:nvSpPr>
          <p:cNvPr id="620" name="Shape 620"/>
          <p:cNvSpPr>
            <a:spLocks noGrp="1"/>
          </p:cNvSpPr>
          <p:nvPr>
            <p:ph type="body" idx="1"/>
          </p:nvPr>
        </p:nvSpPr>
        <p:spPr>
          <a:xfrm>
            <a:off x="457200" y="1920875"/>
            <a:ext cx="4038600" cy="4433888"/>
          </a:xfrm>
          <a:prstGeom prst="rect">
            <a:avLst/>
          </a:prstGeom>
        </p:spPr>
        <p:txBody>
          <a:bodyPr lIns="0" tIns="0" rIns="0" bIns="0">
            <a:normAutofit/>
          </a:bodyPr>
          <a:lstStyle/>
          <a:p>
            <a:pPr lvl="0">
              <a:buNone/>
            </a:pPr>
            <a:endParaRPr/>
          </a:p>
        </p:txBody>
      </p:sp>
      <p:pic>
        <p:nvPicPr>
          <p:cNvPr id="621" name="image8.png" descr="danielstatue"/>
          <p:cNvPicPr/>
          <p:nvPr/>
        </p:nvPicPr>
        <p:blipFill>
          <a:blip r:embed="rId2" cstate="print">
            <a:extLst/>
          </a:blip>
          <a:srcRect t="12086" r="51433" b="10338"/>
          <a:stretch>
            <a:fillRect/>
          </a:stretch>
        </p:blipFill>
        <p:spPr>
          <a:xfrm>
            <a:off x="-55564" y="-11114"/>
            <a:ext cx="5059364" cy="6869115"/>
          </a:xfrm>
          <a:prstGeom prst="rect">
            <a:avLst/>
          </a:prstGeom>
          <a:ln w="12700">
            <a:miter lim="400000"/>
          </a:ln>
        </p:spPr>
      </p:pic>
      <p:sp>
        <p:nvSpPr>
          <p:cNvPr id="622" name="Shape 622"/>
          <p:cNvSpPr/>
          <p:nvPr/>
        </p:nvSpPr>
        <p:spPr>
          <a:xfrm>
            <a:off x="5003800" y="981075"/>
            <a:ext cx="4140199" cy="4213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Babylonisches Reich 605-539</a:t>
            </a:r>
          </a:p>
        </p:txBody>
      </p:sp>
      <p:sp>
        <p:nvSpPr>
          <p:cNvPr id="623" name="Shape 623"/>
          <p:cNvSpPr/>
          <p:nvPr/>
        </p:nvSpPr>
        <p:spPr>
          <a:xfrm>
            <a:off x="5003800" y="1916113"/>
            <a:ext cx="4140200" cy="421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Medo-Persisches Reich 539-331</a:t>
            </a:r>
          </a:p>
        </p:txBody>
      </p:sp>
      <p:sp>
        <p:nvSpPr>
          <p:cNvPr id="624" name="Shape 624"/>
          <p:cNvSpPr/>
          <p:nvPr/>
        </p:nvSpPr>
        <p:spPr>
          <a:xfrm>
            <a:off x="5003800" y="3232150"/>
            <a:ext cx="4140200" cy="4213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Makedonisches Reich  333-323</a:t>
            </a:r>
          </a:p>
        </p:txBody>
      </p:sp>
      <p:sp>
        <p:nvSpPr>
          <p:cNvPr id="625" name="Shape 625"/>
          <p:cNvSpPr/>
          <p:nvPr/>
        </p:nvSpPr>
        <p:spPr>
          <a:xfrm>
            <a:off x="5076056" y="4725144"/>
            <a:ext cx="4140201" cy="11071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Reich des </a:t>
            </a:r>
            <a:r>
              <a:rPr sz="2400" b="1">
                <a:solidFill>
                  <a:srgbClr val="FFFB00"/>
                </a:solidFill>
                <a:latin typeface="Times New Roman"/>
                <a:ea typeface="Times New Roman"/>
                <a:cs typeface="Times New Roman"/>
                <a:sym typeface="Times New Roman"/>
              </a:rPr>
              <a:t>Königs des Südens </a:t>
            </a:r>
            <a:r>
              <a:rPr sz="2400">
                <a:solidFill>
                  <a:srgbClr val="FFFFFF"/>
                </a:solidFill>
                <a:latin typeface="Times New Roman"/>
                <a:ea typeface="Times New Roman"/>
                <a:cs typeface="Times New Roman"/>
                <a:sym typeface="Times New Roman"/>
              </a:rPr>
              <a:t>und </a:t>
            </a:r>
            <a:r>
              <a:rPr sz="2400" b="1">
                <a:solidFill>
                  <a:srgbClr val="FFFB00"/>
                </a:solidFill>
                <a:latin typeface="Times New Roman"/>
                <a:ea typeface="Times New Roman"/>
                <a:cs typeface="Times New Roman"/>
                <a:sym typeface="Times New Roman"/>
              </a:rPr>
              <a:t>des Nordens</a:t>
            </a:r>
            <a:r>
              <a:rPr sz="2400">
                <a:solidFill>
                  <a:srgbClr val="FFFFFF"/>
                </a:solidFill>
                <a:latin typeface="Times New Roman"/>
                <a:ea typeface="Times New Roman"/>
                <a:cs typeface="Times New Roman"/>
                <a:sym typeface="Times New Roman"/>
              </a:rPr>
              <a:t> 301(281)-164 [63] </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19"/>
                                        </p:tgtEl>
                                        <p:attrNameLst>
                                          <p:attrName>style.visibility</p:attrName>
                                        </p:attrNameLst>
                                      </p:cBhvr>
                                      <p:to>
                                        <p:strVal val="visible"/>
                                      </p:to>
                                    </p:set>
                                    <p:anim calcmode="lin" valueType="num">
                                      <p:cBhvr>
                                        <p:cTn id="7" dur="1000" fill="hold"/>
                                        <p:tgtEl>
                                          <p:spTgt spid="619"/>
                                        </p:tgtEl>
                                        <p:attrNameLst>
                                          <p:attrName>ppt_x</p:attrName>
                                        </p:attrNameLst>
                                      </p:cBhvr>
                                      <p:tavLst>
                                        <p:tav tm="0">
                                          <p:val>
                                            <p:strVal val="0-#ppt_w/2"/>
                                          </p:val>
                                        </p:tav>
                                        <p:tav tm="100000">
                                          <p:val>
                                            <p:strVal val="#ppt_x"/>
                                          </p:val>
                                        </p:tav>
                                      </p:tavLst>
                                    </p:anim>
                                    <p:anim calcmode="lin" valueType="num">
                                      <p:cBhvr>
                                        <p:cTn id="8" dur="1000" fill="hold"/>
                                        <p:tgtEl>
                                          <p:spTgt spid="6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1"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7" name="Shape 1407"/>
          <p:cNvSpPr>
            <a:spLocks noGrp="1"/>
          </p:cNvSpPr>
          <p:nvPr>
            <p:ph type="title"/>
          </p:nvPr>
        </p:nvSpPr>
        <p:spPr>
          <a:xfrm>
            <a:off x="179511" y="44623"/>
            <a:ext cx="8784978" cy="602372"/>
          </a:xfrm>
          <a:prstGeom prst="rect">
            <a:avLst/>
          </a:prstGeom>
        </p:spPr>
        <p:txBody>
          <a:bodyPr>
            <a:normAutofit/>
          </a:bodyPr>
          <a:lstStyle>
            <a:lvl1pPr defTabSz="768095">
              <a:defRPr sz="3443"/>
            </a:lvl1pPr>
          </a:lstStyle>
          <a:p>
            <a:pPr lvl="0">
              <a:defRPr sz="1800" b="0">
                <a:solidFill>
                  <a:srgbClr val="000000"/>
                </a:solidFill>
              </a:defRPr>
            </a:pPr>
            <a:r>
              <a:rPr sz="3443" b="1">
                <a:solidFill>
                  <a:srgbClr val="002060"/>
                </a:solidFill>
              </a:rPr>
              <a:t>Gottes Kommen zum Gericht im AT</a:t>
            </a:r>
          </a:p>
        </p:txBody>
      </p:sp>
      <p:sp>
        <p:nvSpPr>
          <p:cNvPr id="1408" name="Shape 1408"/>
          <p:cNvSpPr>
            <a:spLocks noGrp="1"/>
          </p:cNvSpPr>
          <p:nvPr>
            <p:ph type="body" idx="1"/>
          </p:nvPr>
        </p:nvSpPr>
        <p:spPr>
          <a:xfrm>
            <a:off x="0" y="640219"/>
            <a:ext cx="9144000" cy="6217781"/>
          </a:xfrm>
          <a:prstGeom prst="rect">
            <a:avLst/>
          </a:prstGeom>
        </p:spPr>
        <p:txBody>
          <a:bodyPr>
            <a:normAutofit/>
          </a:bodyPr>
          <a:lstStyle/>
          <a:p>
            <a:pPr marL="400050" lvl="0" indent="-400050">
              <a:lnSpc>
                <a:spcPct val="100000"/>
              </a:lnSpc>
              <a:spcBef>
                <a:spcPts val="400"/>
              </a:spcBef>
              <a:defRPr sz="1800" b="0">
                <a:solidFill>
                  <a:srgbClr val="000000"/>
                </a:solidFill>
              </a:defRPr>
            </a:pPr>
            <a:r>
              <a:rPr sz="2700" b="1">
                <a:solidFill>
                  <a:srgbClr val="002060"/>
                </a:solidFill>
                <a:latin typeface="+mj-lt"/>
                <a:ea typeface="+mj-ea"/>
                <a:cs typeface="+mj-cs"/>
                <a:sym typeface="Helvetica"/>
              </a:rPr>
              <a:t>Jes </a:t>
            </a:r>
            <a:r>
              <a:rPr sz="2700">
                <a:solidFill>
                  <a:srgbClr val="002060"/>
                </a:solidFill>
                <a:latin typeface="+mj-lt"/>
                <a:ea typeface="+mj-ea"/>
                <a:cs typeface="+mj-cs"/>
                <a:sym typeface="Helvetica"/>
              </a:rPr>
              <a:t>63,1: Wer ist dieser, der von </a:t>
            </a:r>
            <a:r>
              <a:rPr sz="2700" b="1">
                <a:solidFill>
                  <a:srgbClr val="002060"/>
                </a:solidFill>
                <a:latin typeface="+mj-lt"/>
                <a:ea typeface="+mj-ea"/>
                <a:cs typeface="+mj-cs"/>
                <a:sym typeface="Helvetica"/>
              </a:rPr>
              <a:t>Edom</a:t>
            </a:r>
            <a:r>
              <a:rPr sz="2700">
                <a:solidFill>
                  <a:srgbClr val="002060"/>
                </a:solidFill>
                <a:latin typeface="+mj-lt"/>
                <a:ea typeface="+mj-ea"/>
                <a:cs typeface="+mj-cs"/>
                <a:sym typeface="Helvetica"/>
              </a:rPr>
              <a:t> kommt, von </a:t>
            </a:r>
            <a:r>
              <a:rPr sz="2700" b="1">
                <a:solidFill>
                  <a:srgbClr val="002060"/>
                </a:solidFill>
                <a:latin typeface="+mj-lt"/>
                <a:ea typeface="+mj-ea"/>
                <a:cs typeface="+mj-cs"/>
                <a:sym typeface="Helvetica"/>
              </a:rPr>
              <a:t>Bozra</a:t>
            </a:r>
            <a:r>
              <a:rPr sz="2700">
                <a:solidFill>
                  <a:srgbClr val="002060"/>
                </a:solidFill>
                <a:latin typeface="+mj-lt"/>
                <a:ea typeface="+mj-ea"/>
                <a:cs typeface="+mj-cs"/>
                <a:sym typeface="Helvetica"/>
              </a:rPr>
              <a:t> in hochroten Kleidern, dieser, prächtig in seinem Gewand, der einherzieht in der Größe seiner Kraft? – Ich bin es, der in Gerechtigkeit redet, der mächtig ist zu retten.– </a:t>
            </a:r>
            <a:r>
              <a:rPr sz="2700" baseline="31999">
                <a:solidFill>
                  <a:srgbClr val="002060"/>
                </a:solidFill>
                <a:latin typeface="+mj-lt"/>
                <a:ea typeface="+mj-ea"/>
                <a:cs typeface="+mj-cs"/>
                <a:sym typeface="Helvetica"/>
              </a:rPr>
              <a:t>2</a:t>
            </a:r>
            <a:r>
              <a:rPr sz="2700" b="1">
                <a:solidFill>
                  <a:srgbClr val="002060"/>
                </a:solidFill>
                <a:latin typeface="+mj-lt"/>
                <a:ea typeface="+mj-ea"/>
                <a:cs typeface="+mj-cs"/>
                <a:sym typeface="Helvetica"/>
              </a:rPr>
              <a:t> Warum ist Rot an deinem Gewand und sind deine Kleider wie die eines </a:t>
            </a:r>
            <a:r>
              <a:rPr sz="2700" b="1" u="sng">
                <a:solidFill>
                  <a:srgbClr val="002060"/>
                </a:solidFill>
                <a:latin typeface="+mj-lt"/>
                <a:ea typeface="+mj-ea"/>
                <a:cs typeface="+mj-cs"/>
                <a:sym typeface="Helvetica"/>
              </a:rPr>
              <a:t>Keltertreters</a:t>
            </a:r>
            <a:r>
              <a:rPr sz="2700" b="1">
                <a:solidFill>
                  <a:srgbClr val="002060"/>
                </a:solidFill>
                <a:latin typeface="+mj-lt"/>
                <a:ea typeface="+mj-ea"/>
                <a:cs typeface="+mj-cs"/>
                <a:sym typeface="Helvetica"/>
              </a:rPr>
              <a:t>?</a:t>
            </a:r>
            <a:r>
              <a:rPr sz="2700">
                <a:solidFill>
                  <a:srgbClr val="002060"/>
                </a:solidFill>
                <a:latin typeface="+mj-lt"/>
                <a:ea typeface="+mj-ea"/>
                <a:cs typeface="+mj-cs"/>
                <a:sym typeface="Helvetica"/>
              </a:rPr>
              <a:t>– </a:t>
            </a:r>
            <a:r>
              <a:rPr sz="2700" baseline="31999">
                <a:solidFill>
                  <a:srgbClr val="002060"/>
                </a:solidFill>
                <a:latin typeface="+mj-lt"/>
                <a:ea typeface="+mj-ea"/>
                <a:cs typeface="+mj-cs"/>
                <a:sym typeface="Helvetica"/>
              </a:rPr>
              <a:t>3</a:t>
            </a:r>
            <a:r>
              <a:rPr sz="2700">
                <a:solidFill>
                  <a:srgbClr val="002060"/>
                </a:solidFill>
                <a:latin typeface="+mj-lt"/>
                <a:ea typeface="+mj-ea"/>
                <a:cs typeface="+mj-cs"/>
                <a:sym typeface="Helvetica"/>
              </a:rPr>
              <a:t> Ich habe die Kelter allein getreten, und von den Völkern war niemand bei mir. </a:t>
            </a:r>
            <a:r>
              <a:rPr sz="2700" b="1">
                <a:solidFill>
                  <a:srgbClr val="002060"/>
                </a:solidFill>
                <a:latin typeface="+mj-lt"/>
                <a:ea typeface="+mj-ea"/>
                <a:cs typeface="+mj-cs"/>
                <a:sym typeface="Helvetica"/>
              </a:rPr>
              <a:t>Und ich zertrat sie in meinem Zorn und zerstampfte sie in meiner Grimmglut. Und ihr Saft spritzte auf meine Kleider, und ich besudelte mein ganzes Gewand; </a:t>
            </a:r>
            <a:r>
              <a:rPr sz="2700" baseline="31999">
                <a:solidFill>
                  <a:srgbClr val="002060"/>
                </a:solidFill>
                <a:latin typeface="+mj-lt"/>
                <a:ea typeface="+mj-ea"/>
                <a:cs typeface="+mj-cs"/>
                <a:sym typeface="Helvetica"/>
              </a:rPr>
              <a:t>4</a:t>
            </a:r>
            <a:r>
              <a:rPr sz="2700">
                <a:solidFill>
                  <a:srgbClr val="002060"/>
                </a:solidFill>
                <a:latin typeface="+mj-lt"/>
                <a:ea typeface="+mj-ea"/>
                <a:cs typeface="+mj-cs"/>
                <a:sym typeface="Helvetica"/>
              </a:rPr>
              <a:t> denn </a:t>
            </a:r>
            <a:r>
              <a:rPr sz="2700" b="1">
                <a:solidFill>
                  <a:srgbClr val="0433FF"/>
                </a:solidFill>
                <a:latin typeface="+mj-lt"/>
                <a:ea typeface="+mj-ea"/>
                <a:cs typeface="+mj-cs"/>
                <a:sym typeface="Helvetica"/>
              </a:rPr>
              <a:t>der Tag der </a:t>
            </a:r>
            <a:r>
              <a:rPr sz="2700" b="1">
                <a:solidFill>
                  <a:srgbClr val="FF2600"/>
                </a:solidFill>
                <a:latin typeface="+mj-lt"/>
                <a:ea typeface="+mj-ea"/>
                <a:cs typeface="+mj-cs"/>
                <a:sym typeface="Helvetica"/>
              </a:rPr>
              <a:t>Rache</a:t>
            </a:r>
            <a:r>
              <a:rPr sz="2700">
                <a:solidFill>
                  <a:srgbClr val="0433FF"/>
                </a:solidFill>
                <a:latin typeface="+mj-lt"/>
                <a:ea typeface="+mj-ea"/>
                <a:cs typeface="+mj-cs"/>
                <a:sym typeface="Helvetica"/>
              </a:rPr>
              <a:t> war in meinem Herzen</a:t>
            </a:r>
            <a:r>
              <a:rPr sz="2700">
                <a:solidFill>
                  <a:srgbClr val="002060"/>
                </a:solidFill>
                <a:latin typeface="+mj-lt"/>
                <a:ea typeface="+mj-ea"/>
                <a:cs typeface="+mj-cs"/>
                <a:sym typeface="Helvetica"/>
              </a:rPr>
              <a:t>, und das Jahr meiner Erlösung war gekommen.</a:t>
            </a:r>
          </a:p>
          <a:p>
            <a:pPr marL="400050" lvl="0" indent="-400050">
              <a:lnSpc>
                <a:spcPct val="100000"/>
              </a:lnSpc>
              <a:spcBef>
                <a:spcPts val="400"/>
              </a:spcBef>
              <a:defRPr sz="1800" b="0">
                <a:solidFill>
                  <a:srgbClr val="000000"/>
                </a:solidFill>
              </a:defRPr>
            </a:pPr>
            <a:r>
              <a:rPr sz="2700">
                <a:solidFill>
                  <a:srgbClr val="002060"/>
                </a:solidFill>
                <a:latin typeface="+mj-lt"/>
                <a:ea typeface="+mj-ea"/>
                <a:cs typeface="+mj-cs"/>
                <a:sym typeface="Helvetica"/>
              </a:rPr>
              <a:t>Vgl. Lk 21,23: „denn </a:t>
            </a:r>
            <a:r>
              <a:rPr sz="2700" b="1">
                <a:solidFill>
                  <a:srgbClr val="0433FF"/>
                </a:solidFill>
                <a:latin typeface="+mj-lt"/>
                <a:ea typeface="+mj-ea"/>
                <a:cs typeface="+mj-cs"/>
                <a:sym typeface="Helvetica"/>
              </a:rPr>
              <a:t>dies sind Tage der </a:t>
            </a:r>
            <a:r>
              <a:rPr sz="2700" b="1">
                <a:solidFill>
                  <a:srgbClr val="FF2600"/>
                </a:solidFill>
                <a:latin typeface="+mj-lt"/>
                <a:ea typeface="+mj-ea"/>
                <a:cs typeface="+mj-cs"/>
                <a:sym typeface="Helvetica"/>
              </a:rPr>
              <a:t>Rache</a:t>
            </a:r>
            <a:r>
              <a:rPr sz="2700">
                <a:solidFill>
                  <a:srgbClr val="0433FF"/>
                </a:solidFill>
                <a:latin typeface="+mj-lt"/>
                <a:ea typeface="+mj-ea"/>
                <a:cs typeface="+mj-cs"/>
                <a:sym typeface="Helvetica"/>
              </a:rPr>
              <a:t>“</a:t>
            </a:r>
          </a:p>
        </p:txBody>
      </p:sp>
    </p:spTree>
  </p:cSld>
  <p:clrMapOvr>
    <a:masterClrMapping/>
  </p:clrMapOvr>
  <p:transition spd="med">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8">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4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8" grpId="1" build="p" bldLvl="5"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 name="Shape 1410"/>
          <p:cNvSpPr>
            <a:spLocks noGrp="1"/>
          </p:cNvSpPr>
          <p:nvPr>
            <p:ph type="title"/>
          </p:nvPr>
        </p:nvSpPr>
        <p:spPr>
          <a:xfrm>
            <a:off x="179511" y="44623"/>
            <a:ext cx="8784978" cy="602372"/>
          </a:xfrm>
          <a:prstGeom prst="rect">
            <a:avLst/>
          </a:prstGeom>
        </p:spPr>
        <p:txBody>
          <a:bodyPr>
            <a:normAutofit/>
          </a:bodyPr>
          <a:lstStyle>
            <a:lvl1pPr defTabSz="768095">
              <a:defRPr sz="3443"/>
            </a:lvl1pPr>
          </a:lstStyle>
          <a:p>
            <a:pPr lvl="0">
              <a:defRPr sz="1800" b="0">
                <a:solidFill>
                  <a:srgbClr val="000000"/>
                </a:solidFill>
              </a:defRPr>
            </a:pPr>
            <a:r>
              <a:rPr sz="3443" b="1">
                <a:solidFill>
                  <a:srgbClr val="002060"/>
                </a:solidFill>
              </a:rPr>
              <a:t>Gottes Kommen zum Gericht im AT</a:t>
            </a:r>
          </a:p>
        </p:txBody>
      </p:sp>
      <p:sp>
        <p:nvSpPr>
          <p:cNvPr id="1411" name="Shape 1411"/>
          <p:cNvSpPr>
            <a:spLocks noGrp="1"/>
          </p:cNvSpPr>
          <p:nvPr>
            <p:ph type="body" idx="1"/>
          </p:nvPr>
        </p:nvSpPr>
        <p:spPr>
          <a:xfrm>
            <a:off x="0" y="640219"/>
            <a:ext cx="9144000" cy="6217781"/>
          </a:xfrm>
          <a:prstGeom prst="rect">
            <a:avLst/>
          </a:prstGeom>
        </p:spPr>
        <p:txBody>
          <a:bodyPr>
            <a:normAutofit/>
          </a:bodyPr>
          <a:lstStyle/>
          <a:p>
            <a:pPr marL="360045" lvl="0" indent="-360045" defTabSz="822959">
              <a:spcBef>
                <a:spcPts val="400"/>
              </a:spcBef>
              <a:defRPr sz="1800" b="0">
                <a:solidFill>
                  <a:srgbClr val="000000"/>
                </a:solidFill>
              </a:defRPr>
            </a:pPr>
            <a:r>
              <a:rPr sz="2520" b="1">
                <a:solidFill>
                  <a:srgbClr val="002060"/>
                </a:solidFill>
                <a:latin typeface="+mj-lt"/>
                <a:ea typeface="+mj-ea"/>
                <a:cs typeface="+mj-cs"/>
                <a:sym typeface="Helvetica"/>
              </a:rPr>
              <a:t>Jes 13,1-17 </a:t>
            </a:r>
            <a:r>
              <a:rPr sz="2520">
                <a:solidFill>
                  <a:srgbClr val="002060"/>
                </a:solidFill>
                <a:latin typeface="+mj-lt"/>
                <a:ea typeface="+mj-ea"/>
                <a:cs typeface="+mj-cs"/>
                <a:sym typeface="Helvetica"/>
              </a:rPr>
              <a:t>Jes 13,5-11: " aus fernem Lande Gekommene, vom Ende des Himmels– JAHWEH und die Werkzeuge seines Grimms, um die ganze Erde zu verderben/zermürben. </a:t>
            </a:r>
            <a:r>
              <a:rPr sz="2520" baseline="30412">
                <a:solidFill>
                  <a:srgbClr val="002060"/>
                </a:solidFill>
                <a:latin typeface="+mj-lt"/>
                <a:ea typeface="+mj-ea"/>
                <a:cs typeface="+mj-cs"/>
                <a:sym typeface="Helvetica"/>
              </a:rPr>
              <a:t>6</a:t>
            </a:r>
            <a:r>
              <a:rPr sz="2520">
                <a:solidFill>
                  <a:srgbClr val="002060"/>
                </a:solidFill>
                <a:latin typeface="+mj-lt"/>
                <a:ea typeface="+mj-ea"/>
                <a:cs typeface="+mj-cs"/>
                <a:sym typeface="Helvetica"/>
              </a:rPr>
              <a:t> Heult, denn </a:t>
            </a:r>
            <a:r>
              <a:rPr sz="2520" b="1">
                <a:solidFill>
                  <a:srgbClr val="002060"/>
                </a:solidFill>
                <a:latin typeface="+mj-lt"/>
                <a:ea typeface="+mj-ea"/>
                <a:cs typeface="+mj-cs"/>
                <a:sym typeface="Helvetica"/>
              </a:rPr>
              <a:t>nahe</a:t>
            </a:r>
            <a:r>
              <a:rPr sz="2520">
                <a:solidFill>
                  <a:srgbClr val="002060"/>
                </a:solidFill>
                <a:latin typeface="+mj-lt"/>
                <a:ea typeface="+mj-ea"/>
                <a:cs typeface="+mj-cs"/>
                <a:sym typeface="Helvetica"/>
              </a:rPr>
              <a:t> ist </a:t>
            </a:r>
            <a:r>
              <a:rPr sz="2520" b="1">
                <a:solidFill>
                  <a:srgbClr val="FF2600"/>
                </a:solidFill>
                <a:latin typeface="+mj-lt"/>
                <a:ea typeface="+mj-ea"/>
                <a:cs typeface="+mj-cs"/>
                <a:sym typeface="Helvetica"/>
              </a:rPr>
              <a:t>der Tag JAHWEHS!</a:t>
            </a:r>
            <a:r>
              <a:rPr sz="2520">
                <a:solidFill>
                  <a:srgbClr val="FF2600"/>
                </a:solidFill>
                <a:latin typeface="+mj-lt"/>
                <a:ea typeface="+mj-ea"/>
                <a:cs typeface="+mj-cs"/>
                <a:sym typeface="Helvetica"/>
              </a:rPr>
              <a:t> </a:t>
            </a:r>
            <a:r>
              <a:rPr sz="2520">
                <a:solidFill>
                  <a:srgbClr val="002060"/>
                </a:solidFill>
                <a:latin typeface="+mj-lt"/>
                <a:ea typeface="+mj-ea"/>
                <a:cs typeface="+mj-cs"/>
                <a:sym typeface="Helvetica"/>
              </a:rPr>
              <a:t>Wie Verwüstung vom Allmächtigen kommt er. </a:t>
            </a:r>
            <a:r>
              <a:rPr sz="2520" baseline="30412">
                <a:solidFill>
                  <a:srgbClr val="002060"/>
                </a:solidFill>
                <a:latin typeface="+mj-lt"/>
                <a:ea typeface="+mj-ea"/>
                <a:cs typeface="+mj-cs"/>
                <a:sym typeface="Helvetica"/>
              </a:rPr>
              <a:t>7</a:t>
            </a:r>
            <a:r>
              <a:rPr sz="2520">
                <a:solidFill>
                  <a:srgbClr val="002060"/>
                </a:solidFill>
                <a:latin typeface="+mj-lt"/>
                <a:ea typeface="+mj-ea"/>
                <a:cs typeface="+mj-cs"/>
                <a:sym typeface="Helvetica"/>
              </a:rPr>
              <a:t> Darum erschlaffen alle Hände, und </a:t>
            </a:r>
            <a:r>
              <a:rPr sz="2520" b="1">
                <a:solidFill>
                  <a:srgbClr val="002060"/>
                </a:solidFill>
                <a:latin typeface="+mj-lt"/>
                <a:ea typeface="+mj-ea"/>
                <a:cs typeface="+mj-cs"/>
                <a:sym typeface="Helvetica"/>
              </a:rPr>
              <a:t>jedes Menschenherz zerschmilzt</a:t>
            </a:r>
            <a:r>
              <a:rPr sz="2520">
                <a:solidFill>
                  <a:srgbClr val="002060"/>
                </a:solidFill>
                <a:latin typeface="+mj-lt"/>
                <a:ea typeface="+mj-ea"/>
                <a:cs typeface="+mj-cs"/>
                <a:sym typeface="Helvetica"/>
              </a:rPr>
              <a:t>. </a:t>
            </a:r>
            <a:r>
              <a:rPr sz="2520" baseline="30412">
                <a:solidFill>
                  <a:srgbClr val="002060"/>
                </a:solidFill>
                <a:latin typeface="+mj-lt"/>
                <a:ea typeface="+mj-ea"/>
                <a:cs typeface="+mj-cs"/>
                <a:sym typeface="Helvetica"/>
              </a:rPr>
              <a:t>8</a:t>
            </a:r>
            <a:r>
              <a:rPr sz="2520">
                <a:solidFill>
                  <a:srgbClr val="002060"/>
                </a:solidFill>
                <a:latin typeface="+mj-lt"/>
                <a:ea typeface="+mj-ea"/>
                <a:cs typeface="+mj-cs"/>
                <a:sym typeface="Helvetica"/>
              </a:rPr>
              <a:t> Und sie sind bestürzt, Krämpfe und Wehen ergreifen sie. Sie winden sich wie eine Gebärende. Jeder starrt den anderen an, ihre Gesichter sind Flammengesichter.  </a:t>
            </a:r>
            <a:r>
              <a:rPr sz="2520" baseline="30412">
                <a:solidFill>
                  <a:srgbClr val="002060"/>
                </a:solidFill>
                <a:latin typeface="+mj-lt"/>
                <a:ea typeface="+mj-ea"/>
                <a:cs typeface="+mj-cs"/>
                <a:sym typeface="Helvetica"/>
              </a:rPr>
              <a:t>9</a:t>
            </a:r>
            <a:r>
              <a:rPr sz="2520">
                <a:solidFill>
                  <a:srgbClr val="002060"/>
                </a:solidFill>
                <a:latin typeface="+mj-lt"/>
                <a:ea typeface="+mj-ea"/>
                <a:cs typeface="+mj-cs"/>
                <a:sym typeface="Helvetica"/>
              </a:rPr>
              <a:t> </a:t>
            </a:r>
            <a:r>
              <a:rPr sz="2520" b="1">
                <a:solidFill>
                  <a:srgbClr val="002060"/>
                </a:solidFill>
                <a:latin typeface="+mj-lt"/>
                <a:ea typeface="+mj-ea"/>
                <a:cs typeface="+mj-cs"/>
                <a:sym typeface="Helvetica"/>
              </a:rPr>
              <a:t>Siehe!– </a:t>
            </a:r>
            <a:r>
              <a:rPr sz="2520" b="1">
                <a:solidFill>
                  <a:srgbClr val="FF2600"/>
                </a:solidFill>
                <a:latin typeface="+mj-lt"/>
                <a:ea typeface="+mj-ea"/>
                <a:cs typeface="+mj-cs"/>
                <a:sym typeface="Helvetica"/>
              </a:rPr>
              <a:t>der Tag JAHWEHS kommt</a:t>
            </a:r>
            <a:r>
              <a:rPr sz="2520" b="1">
                <a:solidFill>
                  <a:srgbClr val="002060"/>
                </a:solidFill>
                <a:latin typeface="+mj-lt"/>
                <a:ea typeface="+mj-ea"/>
                <a:cs typeface="+mj-cs"/>
                <a:sym typeface="Helvetica"/>
              </a:rPr>
              <a:t>, grausam– und Grimm und Glut des Zorns–, die Erde zur schaurigen Öde ‹und zum Entsetzen› zu machen und ihre Sünder daraus zu vertilgen. </a:t>
            </a:r>
            <a:r>
              <a:rPr sz="2520" b="1" baseline="30412">
                <a:solidFill>
                  <a:srgbClr val="002060"/>
                </a:solidFill>
                <a:latin typeface="+mj-lt"/>
                <a:ea typeface="+mj-ea"/>
                <a:cs typeface="+mj-cs"/>
                <a:sym typeface="Helvetica"/>
              </a:rPr>
              <a:t>10</a:t>
            </a:r>
            <a:r>
              <a:rPr sz="2520" b="1">
                <a:solidFill>
                  <a:srgbClr val="002060"/>
                </a:solidFill>
                <a:latin typeface="+mj-lt"/>
                <a:ea typeface="+mj-ea"/>
                <a:cs typeface="+mj-cs"/>
                <a:sym typeface="Helvetica"/>
              </a:rPr>
              <a:t> </a:t>
            </a:r>
            <a:r>
              <a:rPr sz="2520" b="1">
                <a:solidFill>
                  <a:srgbClr val="FF2600"/>
                </a:solidFill>
                <a:latin typeface="+mj-lt"/>
                <a:ea typeface="+mj-ea"/>
                <a:cs typeface="+mj-cs"/>
                <a:sym typeface="Helvetica"/>
              </a:rPr>
              <a:t>Ja, die Sterne des Himmels und seine Gestirne werden ihr Licht nicht leuchten lassen; die Sonne wird finster sein bei ihrem Aufgang, und der Mond wird sein Licht nicht scheinen lassen. </a:t>
            </a:r>
            <a:r>
              <a:rPr sz="2520" baseline="30412">
                <a:solidFill>
                  <a:srgbClr val="002060"/>
                </a:solidFill>
                <a:latin typeface="+mj-lt"/>
                <a:ea typeface="+mj-ea"/>
                <a:cs typeface="+mj-cs"/>
                <a:sym typeface="Helvetica"/>
              </a:rPr>
              <a:t>11</a:t>
            </a:r>
            <a:r>
              <a:rPr sz="2520">
                <a:solidFill>
                  <a:srgbClr val="002060"/>
                </a:solidFill>
                <a:latin typeface="+mj-lt"/>
                <a:ea typeface="+mj-ea"/>
                <a:cs typeface="+mj-cs"/>
                <a:sym typeface="Helvetica"/>
              </a:rPr>
              <a:t> Und ich werde an dem Erdkreis heimsuchen die Bosheit und an den Ehrfurchtslosen ihre Ungerechtigkeit ... 13,17: " Siehe, ich erwecke gegen sie die </a:t>
            </a:r>
            <a:r>
              <a:rPr sz="2520" b="1">
                <a:solidFill>
                  <a:srgbClr val="002060"/>
                </a:solidFill>
                <a:latin typeface="+mj-lt"/>
                <a:ea typeface="+mj-ea"/>
                <a:cs typeface="+mj-cs"/>
                <a:sym typeface="Helvetica"/>
              </a:rPr>
              <a:t>Meder</a:t>
            </a:r>
            <a:r>
              <a:rPr sz="2520">
                <a:solidFill>
                  <a:srgbClr val="002060"/>
                </a:solidFill>
                <a:latin typeface="+mj-lt"/>
                <a:ea typeface="+mj-ea"/>
                <a:cs typeface="+mj-cs"/>
                <a:sym typeface="Helvetica"/>
              </a:rPr>
              <a:t>, …" </a:t>
            </a:r>
            <a:r>
              <a:rPr sz="2520" b="1">
                <a:solidFill>
                  <a:srgbClr val="002060"/>
                </a:solidFill>
                <a:latin typeface="+mj-lt"/>
                <a:ea typeface="+mj-ea"/>
                <a:cs typeface="+mj-cs"/>
                <a:sym typeface="Helvetica"/>
              </a:rPr>
              <a:t>(= 538 v. Chr.)</a:t>
            </a:r>
          </a:p>
        </p:txBody>
      </p:sp>
    </p:spTree>
  </p:cSld>
  <p:clrMapOvr>
    <a:masterClrMapping/>
  </p:clrMapOvr>
  <p:transition spd="med">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1">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4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 grpId="1" build="p" bldLvl="5"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 name="Shape 1413"/>
          <p:cNvSpPr>
            <a:spLocks noGrp="1"/>
          </p:cNvSpPr>
          <p:nvPr>
            <p:ph type="body" idx="1"/>
          </p:nvPr>
        </p:nvSpPr>
        <p:spPr>
          <a:xfrm>
            <a:off x="0" y="756392"/>
            <a:ext cx="9144000" cy="6101608"/>
          </a:xfrm>
          <a:prstGeom prst="rect">
            <a:avLst/>
          </a:prstGeom>
        </p:spPr>
        <p:txBody>
          <a:bodyPr>
            <a:normAutofit/>
          </a:bodyPr>
          <a:lstStyle/>
          <a:p>
            <a:pPr marL="360045" lvl="0" indent="-360045" defTabSz="822959">
              <a:lnSpc>
                <a:spcPct val="100000"/>
              </a:lnSpc>
              <a:spcBef>
                <a:spcPts val="400"/>
              </a:spcBef>
              <a:defRPr sz="1800" b="0">
                <a:solidFill>
                  <a:srgbClr val="000000"/>
                </a:solidFill>
              </a:defRPr>
            </a:pPr>
            <a:r>
              <a:rPr sz="2520" b="1">
                <a:solidFill>
                  <a:srgbClr val="002060"/>
                </a:solidFill>
                <a:latin typeface="+mj-lt"/>
                <a:ea typeface="+mj-ea"/>
                <a:cs typeface="+mj-cs"/>
                <a:sym typeface="Helvetica"/>
              </a:rPr>
              <a:t>Jes 19,1: </a:t>
            </a:r>
            <a:r>
              <a:rPr sz="2520">
                <a:solidFill>
                  <a:srgbClr val="002060"/>
                </a:solidFill>
                <a:latin typeface="+mj-lt"/>
                <a:ea typeface="+mj-ea"/>
                <a:cs typeface="+mj-cs"/>
                <a:sym typeface="Helvetica"/>
              </a:rPr>
              <a:t>Siehe, </a:t>
            </a:r>
            <a:r>
              <a:rPr sz="2520" b="1">
                <a:solidFill>
                  <a:srgbClr val="FF2600"/>
                </a:solidFill>
                <a:latin typeface="+mj-lt"/>
                <a:ea typeface="+mj-ea"/>
                <a:cs typeface="+mj-cs"/>
                <a:sym typeface="Helvetica"/>
              </a:rPr>
              <a:t>JAHWEH</a:t>
            </a:r>
            <a:r>
              <a:rPr sz="2520" b="1">
                <a:solidFill>
                  <a:srgbClr val="002060"/>
                </a:solidFill>
                <a:latin typeface="+mj-lt"/>
                <a:ea typeface="+mj-ea"/>
                <a:cs typeface="+mj-cs"/>
                <a:sym typeface="Helvetica"/>
              </a:rPr>
              <a:t> fährt auf schneller Wolke und </a:t>
            </a:r>
            <a:r>
              <a:rPr sz="2520" b="1">
                <a:solidFill>
                  <a:srgbClr val="FF2600"/>
                </a:solidFill>
                <a:latin typeface="+mj-lt"/>
                <a:ea typeface="+mj-ea"/>
                <a:cs typeface="+mj-cs"/>
                <a:sym typeface="Helvetica"/>
              </a:rPr>
              <a:t>kommt</a:t>
            </a:r>
            <a:r>
              <a:rPr sz="2520" b="1">
                <a:solidFill>
                  <a:srgbClr val="002060"/>
                </a:solidFill>
                <a:latin typeface="+mj-lt"/>
                <a:ea typeface="+mj-ea"/>
                <a:cs typeface="+mj-cs"/>
                <a:sym typeface="Helvetica"/>
              </a:rPr>
              <a:t> nach Ägypten.</a:t>
            </a:r>
            <a:r>
              <a:rPr sz="2520">
                <a:solidFill>
                  <a:srgbClr val="002060"/>
                </a:solidFill>
                <a:latin typeface="+mj-lt"/>
                <a:ea typeface="+mj-ea"/>
                <a:cs typeface="+mj-cs"/>
                <a:sym typeface="Helvetica"/>
              </a:rPr>
              <a:t> Und die Götzen Ägyptens beben vor ihm, und das Herz Ägyptens zerschmilzt in seinem Innern. </a:t>
            </a:r>
          </a:p>
          <a:p>
            <a:pPr marL="360045" lvl="0" indent="-360045" defTabSz="822959">
              <a:lnSpc>
                <a:spcPct val="100000"/>
              </a:lnSpc>
              <a:spcBef>
                <a:spcPts val="400"/>
              </a:spcBef>
              <a:defRPr sz="1800" b="0">
                <a:solidFill>
                  <a:srgbClr val="000000"/>
                </a:solidFill>
              </a:defRPr>
            </a:pPr>
            <a:r>
              <a:rPr sz="2520" b="1">
                <a:solidFill>
                  <a:srgbClr val="002060"/>
                </a:solidFill>
                <a:latin typeface="+mj-lt"/>
                <a:ea typeface="+mj-ea"/>
                <a:cs typeface="+mj-cs"/>
                <a:sym typeface="Helvetica"/>
              </a:rPr>
              <a:t>Hes 32,7: </a:t>
            </a:r>
            <a:r>
              <a:rPr sz="2520">
                <a:solidFill>
                  <a:srgbClr val="002060"/>
                </a:solidFill>
                <a:latin typeface="+mj-lt"/>
                <a:ea typeface="+mj-ea"/>
                <a:cs typeface="+mj-cs"/>
                <a:sym typeface="Helvetica"/>
              </a:rPr>
              <a:t>Und </a:t>
            </a:r>
            <a:r>
              <a:rPr sz="2520" b="1">
                <a:solidFill>
                  <a:srgbClr val="002060"/>
                </a:solidFill>
                <a:latin typeface="+mj-lt"/>
                <a:ea typeface="+mj-ea"/>
                <a:cs typeface="+mj-cs"/>
                <a:sym typeface="Helvetica"/>
              </a:rPr>
              <a:t>ich werde, wenn ich dich auslösche, </a:t>
            </a:r>
            <a:r>
              <a:rPr sz="2520" b="1">
                <a:solidFill>
                  <a:srgbClr val="0433FF"/>
                </a:solidFill>
                <a:latin typeface="+mj-lt"/>
                <a:ea typeface="+mj-ea"/>
                <a:cs typeface="+mj-cs"/>
                <a:sym typeface="Helvetica"/>
              </a:rPr>
              <a:t>den </a:t>
            </a:r>
            <a:r>
              <a:rPr sz="2520" b="1">
                <a:solidFill>
                  <a:srgbClr val="FF2600"/>
                </a:solidFill>
                <a:latin typeface="+mj-lt"/>
                <a:ea typeface="+mj-ea"/>
                <a:cs typeface="+mj-cs"/>
                <a:sym typeface="Helvetica"/>
              </a:rPr>
              <a:t>Himmel bedecken und seine </a:t>
            </a:r>
            <a:r>
              <a:rPr sz="2520" b="1" u="sng">
                <a:solidFill>
                  <a:srgbClr val="FF2600"/>
                </a:solidFill>
                <a:latin typeface="+mj-lt"/>
                <a:ea typeface="+mj-ea"/>
                <a:cs typeface="+mj-cs"/>
                <a:sym typeface="Helvetica"/>
              </a:rPr>
              <a:t>Sterne</a:t>
            </a:r>
            <a:r>
              <a:rPr sz="2520" b="1">
                <a:solidFill>
                  <a:srgbClr val="FF2600"/>
                </a:solidFill>
                <a:latin typeface="+mj-lt"/>
                <a:ea typeface="+mj-ea"/>
                <a:cs typeface="+mj-cs"/>
                <a:sym typeface="Helvetica"/>
              </a:rPr>
              <a:t> verdunkeln; ich werde die </a:t>
            </a:r>
            <a:r>
              <a:rPr sz="2520" b="1" u="sng">
                <a:solidFill>
                  <a:srgbClr val="FF2600"/>
                </a:solidFill>
                <a:latin typeface="+mj-lt"/>
                <a:ea typeface="+mj-ea"/>
                <a:cs typeface="+mj-cs"/>
                <a:sym typeface="Helvetica"/>
              </a:rPr>
              <a:t>Sonne</a:t>
            </a:r>
            <a:r>
              <a:rPr sz="2520" b="1">
                <a:solidFill>
                  <a:srgbClr val="FF2600"/>
                </a:solidFill>
                <a:latin typeface="+mj-lt"/>
                <a:ea typeface="+mj-ea"/>
                <a:cs typeface="+mj-cs"/>
                <a:sym typeface="Helvetica"/>
              </a:rPr>
              <a:t> mit </a:t>
            </a:r>
            <a:r>
              <a:rPr sz="2520" b="1" u="sng">
                <a:solidFill>
                  <a:srgbClr val="FF2600"/>
                </a:solidFill>
                <a:latin typeface="+mj-lt"/>
                <a:ea typeface="+mj-ea"/>
                <a:cs typeface="+mj-cs"/>
                <a:sym typeface="Helvetica"/>
              </a:rPr>
              <a:t>Gewölk</a:t>
            </a:r>
            <a:r>
              <a:rPr sz="2520" b="1">
                <a:solidFill>
                  <a:srgbClr val="FF2600"/>
                </a:solidFill>
                <a:latin typeface="+mj-lt"/>
                <a:ea typeface="+mj-ea"/>
                <a:cs typeface="+mj-cs"/>
                <a:sym typeface="Helvetica"/>
              </a:rPr>
              <a:t> bedecken, und der </a:t>
            </a:r>
            <a:r>
              <a:rPr sz="2520" b="1" u="sng">
                <a:solidFill>
                  <a:srgbClr val="FF2600"/>
                </a:solidFill>
                <a:latin typeface="+mj-lt"/>
                <a:ea typeface="+mj-ea"/>
                <a:cs typeface="+mj-cs"/>
                <a:sym typeface="Helvetica"/>
              </a:rPr>
              <a:t>Mond</a:t>
            </a:r>
            <a:r>
              <a:rPr sz="2520" b="1">
                <a:solidFill>
                  <a:srgbClr val="FF2600"/>
                </a:solidFill>
                <a:latin typeface="+mj-lt"/>
                <a:ea typeface="+mj-ea"/>
                <a:cs typeface="+mj-cs"/>
                <a:sym typeface="Helvetica"/>
              </a:rPr>
              <a:t> wird sein Licht nicht scheinen lassen.  </a:t>
            </a:r>
            <a:r>
              <a:rPr sz="2520" b="1" baseline="30412">
                <a:solidFill>
                  <a:srgbClr val="FF2600"/>
                </a:solidFill>
                <a:latin typeface="+mj-lt"/>
                <a:ea typeface="+mj-ea"/>
                <a:cs typeface="+mj-cs"/>
                <a:sym typeface="Helvetica"/>
              </a:rPr>
              <a:t>8</a:t>
            </a:r>
            <a:r>
              <a:rPr sz="2520" b="1">
                <a:solidFill>
                  <a:srgbClr val="FF2600"/>
                </a:solidFill>
                <a:latin typeface="+mj-lt"/>
                <a:ea typeface="+mj-ea"/>
                <a:cs typeface="+mj-cs"/>
                <a:sym typeface="Helvetica"/>
              </a:rPr>
              <a:t> Alle leuchtenden Lichter am Himmel werde ich deinetwegen verdunkeln, und ich werde Finsternis über dein Land bringen,</a:t>
            </a:r>
            <a:r>
              <a:rPr sz="2520">
                <a:solidFill>
                  <a:srgbClr val="FF2600"/>
                </a:solidFill>
                <a:latin typeface="+mj-lt"/>
                <a:ea typeface="+mj-ea"/>
                <a:cs typeface="+mj-cs"/>
                <a:sym typeface="Helvetica"/>
              </a:rPr>
              <a:t>–</a:t>
            </a:r>
            <a:r>
              <a:rPr sz="2520">
                <a:solidFill>
                  <a:srgbClr val="002060"/>
                </a:solidFill>
                <a:latin typeface="+mj-lt"/>
                <a:ea typeface="+mj-ea"/>
                <a:cs typeface="+mj-cs"/>
                <a:sym typeface="Helvetica"/>
              </a:rPr>
              <a:t> … wenn ich deinen Sturz unter den Völkern bekannt mache, in den Ländern, die du nicht gekannt hast. ... </a:t>
            </a:r>
            <a:r>
              <a:rPr sz="2520" b="1">
                <a:solidFill>
                  <a:srgbClr val="002060"/>
                </a:solidFill>
                <a:latin typeface="+mj-lt"/>
                <a:ea typeface="+mj-ea"/>
                <a:cs typeface="+mj-cs"/>
                <a:sym typeface="Helvetica"/>
              </a:rPr>
              <a:t>11:</a:t>
            </a:r>
            <a:r>
              <a:rPr sz="2520">
                <a:solidFill>
                  <a:srgbClr val="002060"/>
                </a:solidFill>
                <a:latin typeface="+mj-lt"/>
                <a:ea typeface="+mj-ea"/>
                <a:cs typeface="+mj-cs"/>
                <a:sym typeface="Helvetica"/>
              </a:rPr>
              <a:t> denn so sagt mein Herr, JAHWEH: </a:t>
            </a:r>
            <a:r>
              <a:rPr sz="2520" b="1">
                <a:solidFill>
                  <a:srgbClr val="002060"/>
                </a:solidFill>
                <a:latin typeface="+mj-lt"/>
                <a:ea typeface="+mj-ea"/>
                <a:cs typeface="+mj-cs"/>
                <a:sym typeface="Helvetica"/>
              </a:rPr>
              <a:t>Das Schwert des Königs von Babel wird über dich kommen.“ (6. Jhdt v. Chr.)</a:t>
            </a:r>
          </a:p>
        </p:txBody>
      </p:sp>
      <p:sp>
        <p:nvSpPr>
          <p:cNvPr id="1414" name="Shape 1414"/>
          <p:cNvSpPr>
            <a:spLocks noGrp="1"/>
          </p:cNvSpPr>
          <p:nvPr>
            <p:ph type="title"/>
          </p:nvPr>
        </p:nvSpPr>
        <p:spPr>
          <a:xfrm>
            <a:off x="179511" y="44623"/>
            <a:ext cx="8784978" cy="602372"/>
          </a:xfrm>
          <a:prstGeom prst="rect">
            <a:avLst/>
          </a:prstGeom>
        </p:spPr>
        <p:txBody>
          <a:bodyPr>
            <a:normAutofit/>
          </a:bodyPr>
          <a:lstStyle>
            <a:lvl1pPr defTabSz="704087">
              <a:defRPr sz="3464"/>
            </a:lvl1pPr>
          </a:lstStyle>
          <a:p>
            <a:pPr lvl="0">
              <a:defRPr sz="1800" b="0">
                <a:solidFill>
                  <a:srgbClr val="000000"/>
                </a:solidFill>
              </a:defRPr>
            </a:pPr>
            <a:r>
              <a:rPr sz="3464" b="1">
                <a:solidFill>
                  <a:srgbClr val="002060"/>
                </a:solidFill>
              </a:rPr>
              <a:t>Gottes Kommen zum Gericht im AT</a:t>
            </a:r>
          </a:p>
        </p:txBody>
      </p:sp>
    </p:spTree>
  </p:cSld>
  <p:clrMapOvr>
    <a:masterClrMapping/>
  </p:clrMapOvr>
  <p:transition spd="med">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4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 grpId="1" build="p" bldLvl="5"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 name="Shape 1416"/>
          <p:cNvSpPr>
            <a:spLocks noGrp="1"/>
          </p:cNvSpPr>
          <p:nvPr>
            <p:ph type="title"/>
          </p:nvPr>
        </p:nvSpPr>
        <p:spPr>
          <a:prstGeom prst="rect">
            <a:avLst/>
          </a:prstGeom>
        </p:spPr>
        <p:txBody>
          <a:bodyPr/>
          <a:lstStyle/>
          <a:p>
            <a:pPr lvl="0"/>
            <a:endParaRPr/>
          </a:p>
        </p:txBody>
      </p:sp>
      <p:sp>
        <p:nvSpPr>
          <p:cNvPr id="1417" name="Shape 1417"/>
          <p:cNvSpPr>
            <a:spLocks noGrp="1"/>
          </p:cNvSpPr>
          <p:nvPr>
            <p:ph type="body" idx="1"/>
          </p:nvPr>
        </p:nvSpPr>
        <p:spPr>
          <a:prstGeom prst="rect">
            <a:avLst/>
          </a:prstGeom>
        </p:spPr>
        <p:txBody>
          <a:bodyPr/>
          <a:lstStyle/>
          <a:p>
            <a:pPr lvl="0"/>
            <a:endParaRPr/>
          </a:p>
        </p:txBody>
      </p:sp>
      <p:sp>
        <p:nvSpPr>
          <p:cNvPr id="1418" name="Shape 141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163</a:t>
            </a:fld>
            <a:endParaRPr sz="1200">
              <a:solidFill>
                <a:srgbClr val="888888"/>
              </a:solidFill>
            </a:endParaRPr>
          </a:p>
        </p:txBody>
      </p:sp>
    </p:spTree>
  </p:cSld>
  <p:clrMapOvr>
    <a:masterClrMapping/>
  </p:clrMapOvr>
  <p:transition spd="med">
    <p:wipe dir="d"/>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Shape 1420"/>
          <p:cNvSpPr>
            <a:spLocks noGrp="1"/>
          </p:cNvSpPr>
          <p:nvPr>
            <p:ph type="body" idx="1"/>
          </p:nvPr>
        </p:nvSpPr>
        <p:spPr>
          <a:xfrm>
            <a:off x="0" y="0"/>
            <a:ext cx="9144000" cy="6858000"/>
          </a:xfrm>
          <a:prstGeom prst="rect">
            <a:avLst/>
          </a:prstGeom>
        </p:spPr>
        <p:txBody>
          <a:bodyPr/>
          <a:lstStyle/>
          <a:p>
            <a:pPr marL="0" lvl="1" indent="457200">
              <a:lnSpc>
                <a:spcPct val="80000"/>
              </a:lnSpc>
              <a:spcBef>
                <a:spcPts val="600"/>
              </a:spcBef>
              <a:buSzTx/>
              <a:buNone/>
              <a:defRPr sz="1800"/>
            </a:pPr>
            <a:r>
              <a:rPr sz="2500" b="1"/>
              <a:t>II. </a:t>
            </a:r>
            <a:r>
              <a:rPr sz="2500" b="1" u="sng"/>
              <a:t>Das Blasen der </a:t>
            </a:r>
            <a:r>
              <a:rPr sz="2500" b="1" u="sng">
                <a:solidFill>
                  <a:srgbClr val="FF0000"/>
                </a:solidFill>
              </a:rPr>
              <a:t>ersten 6 Posaunen</a:t>
            </a:r>
            <a:r>
              <a:rPr sz="2500" b="1"/>
              <a:t>, ein Einschub und das Blasen der </a:t>
            </a:r>
            <a:r>
              <a:rPr sz="2500" b="1">
                <a:solidFill>
                  <a:srgbClr val="FF0000"/>
                </a:solidFill>
              </a:rPr>
              <a:t>7. Posaune </a:t>
            </a:r>
            <a:r>
              <a:rPr sz="2500" b="1"/>
              <a:t>8,2(6)- 11,18(19)</a:t>
            </a:r>
            <a:endParaRPr sz="2500"/>
          </a:p>
          <a:p>
            <a:pPr marL="342900" lvl="0" indent="-342900">
              <a:lnSpc>
                <a:spcPct val="80000"/>
              </a:lnSpc>
              <a:spcBef>
                <a:spcPts val="600"/>
              </a:spcBef>
              <a:defRPr sz="1800"/>
            </a:pPr>
            <a:r>
              <a:rPr sz="2900" b="1"/>
              <a:t>Das Blasen der ersten sechs Posaunen 8,7- 9,21</a:t>
            </a:r>
            <a:endParaRPr sz="2900"/>
          </a:p>
          <a:p>
            <a:pPr marL="742950" lvl="1" indent="-285750">
              <a:lnSpc>
                <a:spcPct val="80000"/>
              </a:lnSpc>
              <a:spcBef>
                <a:spcPts val="600"/>
              </a:spcBef>
              <a:defRPr sz="1800"/>
            </a:pPr>
            <a:r>
              <a:rPr sz="2500"/>
              <a:t>Erste Posaune: Land: Wohnung und Pflanzennahrung: 8,7</a:t>
            </a:r>
          </a:p>
          <a:p>
            <a:pPr marL="742950" lvl="1" indent="-285750">
              <a:lnSpc>
                <a:spcPct val="80000"/>
              </a:lnSpc>
              <a:spcBef>
                <a:spcPts val="600"/>
              </a:spcBef>
              <a:defRPr sz="1800"/>
            </a:pPr>
            <a:r>
              <a:rPr sz="2500"/>
              <a:t>Zweite Posaune: Meer (= Küstenstreifen): Fischfang und Handel: 8,8.9</a:t>
            </a:r>
          </a:p>
          <a:p>
            <a:pPr marL="742950" lvl="1" indent="-285750">
              <a:lnSpc>
                <a:spcPct val="80000"/>
              </a:lnSpc>
              <a:spcBef>
                <a:spcPts val="600"/>
              </a:spcBef>
              <a:defRPr sz="1800"/>
            </a:pPr>
            <a:r>
              <a:rPr sz="2500"/>
              <a:t>Dritte Posaune: Wasser: Das Lebensnotwendigste: 8,10.11</a:t>
            </a:r>
          </a:p>
          <a:p>
            <a:pPr marL="742950" lvl="1" indent="-285750">
              <a:lnSpc>
                <a:spcPct val="80000"/>
              </a:lnSpc>
              <a:spcBef>
                <a:spcPts val="600"/>
              </a:spcBef>
              <a:defRPr sz="1800"/>
            </a:pPr>
            <a:r>
              <a:rPr sz="2500"/>
              <a:t>Vierte Posaune: Himmelskörper – Ankündigung der drei Wehe: 8,13</a:t>
            </a:r>
          </a:p>
          <a:p>
            <a:pPr marL="742950" lvl="1" indent="-285750">
              <a:lnSpc>
                <a:spcPct val="80000"/>
              </a:lnSpc>
              <a:spcBef>
                <a:spcPts val="600"/>
              </a:spcBef>
              <a:defRPr sz="1800"/>
            </a:pPr>
            <a:r>
              <a:rPr sz="2500"/>
              <a:t> </a:t>
            </a:r>
          </a:p>
          <a:p>
            <a:pPr marL="742950" lvl="1" indent="-285750">
              <a:lnSpc>
                <a:spcPct val="80000"/>
              </a:lnSpc>
              <a:spcBef>
                <a:spcPts val="600"/>
              </a:spcBef>
              <a:defRPr sz="1800"/>
            </a:pPr>
            <a:r>
              <a:rPr sz="2500"/>
              <a:t>  </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Shape 1422"/>
          <p:cNvSpPr>
            <a:spLocks noGrp="1"/>
          </p:cNvSpPr>
          <p:nvPr>
            <p:ph type="title"/>
          </p:nvPr>
        </p:nvSpPr>
        <p:spPr>
          <a:xfrm>
            <a:off x="457200" y="92076"/>
            <a:ext cx="8229600" cy="667020"/>
          </a:xfrm>
          <a:prstGeom prst="rect">
            <a:avLst/>
          </a:prstGeom>
        </p:spPr>
        <p:txBody>
          <a:bodyPr/>
          <a:lstStyle>
            <a:lvl1pPr defTabSz="768095">
              <a:defRPr sz="3696"/>
            </a:lvl1pPr>
          </a:lstStyle>
          <a:p>
            <a:pPr lvl="0">
              <a:defRPr sz="1800"/>
            </a:pPr>
            <a:r>
              <a:rPr sz="3696"/>
              <a:t>Off 8 u 9</a:t>
            </a:r>
          </a:p>
        </p:txBody>
      </p:sp>
      <p:sp>
        <p:nvSpPr>
          <p:cNvPr id="1423" name="Shape 1423"/>
          <p:cNvSpPr>
            <a:spLocks noGrp="1"/>
          </p:cNvSpPr>
          <p:nvPr>
            <p:ph type="body" idx="1"/>
          </p:nvPr>
        </p:nvSpPr>
        <p:spPr>
          <a:xfrm>
            <a:off x="-3476" y="712407"/>
            <a:ext cx="8690276" cy="6145593"/>
          </a:xfrm>
          <a:prstGeom prst="rect">
            <a:avLst/>
          </a:prstGeom>
        </p:spPr>
        <p:txBody>
          <a:bodyPr/>
          <a:lstStyle/>
          <a:p>
            <a:pPr marL="0" lvl="0" indent="0" defTabSz="804672">
              <a:spcBef>
                <a:spcPts val="0"/>
              </a:spcBef>
              <a:buSzTx/>
              <a:buFontTx/>
              <a:buNone/>
              <a:defRPr sz="1800"/>
            </a:pPr>
            <a:r>
              <a:rPr sz="2112" b="1" i="1">
                <a:latin typeface="Arial Narrow"/>
                <a:ea typeface="Arial Narrow"/>
                <a:cs typeface="Arial Narrow"/>
                <a:sym typeface="Arial Narrow"/>
              </a:rPr>
              <a:t>(1) Land  (1/3 der Bäume verbrannt; Gras verbrannt)</a:t>
            </a:r>
          </a:p>
          <a:p>
            <a:pPr marL="0" lvl="0" indent="0" defTabSz="402336">
              <a:spcBef>
                <a:spcPts val="0"/>
              </a:spcBef>
              <a:buSzTx/>
              <a:buFontTx/>
              <a:buNone/>
              <a:defRPr sz="1800"/>
            </a:pPr>
            <a:r>
              <a:rPr sz="2112">
                <a:solidFill>
                  <a:srgbClr val="2F2A2B"/>
                </a:solidFill>
                <a:latin typeface="Arial Narrow"/>
                <a:ea typeface="Arial Narrow"/>
                <a:cs typeface="Arial Narrow"/>
                <a:sym typeface="Arial Narrow"/>
              </a:rPr>
              <a:t>Vgl. die Zerstörung des Landes </a:t>
            </a:r>
          </a:p>
          <a:p>
            <a:pPr marL="0" lvl="0" indent="0" defTabSz="402336">
              <a:spcBef>
                <a:spcPts val="0"/>
              </a:spcBef>
              <a:buSzTx/>
              <a:buFontTx/>
              <a:buNone/>
              <a:defRPr sz="1800"/>
            </a:pPr>
            <a:r>
              <a:rPr sz="2112">
                <a:solidFill>
                  <a:srgbClr val="2F2A2B"/>
                </a:solidFill>
                <a:latin typeface="Arial Narrow"/>
                <a:ea typeface="Arial Narrow"/>
                <a:cs typeface="Arial Narrow"/>
                <a:sym typeface="Arial Narrow"/>
              </a:rPr>
              <a:t>Vgl. damals die parallele Situation unter Nebukadnezar: 5M 29,22-28</a:t>
            </a:r>
          </a:p>
          <a:p>
            <a:pPr marL="0" lvl="0" indent="0" defTabSz="402336">
              <a:spcBef>
                <a:spcPts val="0"/>
              </a:spcBef>
              <a:buSzTx/>
              <a:buFontTx/>
              <a:buNone/>
              <a:defRPr sz="1800"/>
            </a:pPr>
            <a:r>
              <a:rPr sz="2112">
                <a:solidFill>
                  <a:srgbClr val="2F2A2B"/>
                </a:solidFill>
                <a:latin typeface="Arial Narrow"/>
                <a:ea typeface="Arial Narrow"/>
                <a:cs typeface="Arial Narrow"/>
                <a:sym typeface="Arial Narrow"/>
              </a:rPr>
              <a:t>Hagel, Feuer, Blut: Vgl. 2M 9,22-26. Israel ist Ägypten geworden.</a:t>
            </a:r>
          </a:p>
          <a:p>
            <a:pPr marL="0" lvl="0" indent="0" defTabSz="402336">
              <a:spcBef>
                <a:spcPts val="0"/>
              </a:spcBef>
              <a:buSzTx/>
              <a:buFontTx/>
              <a:buNone/>
              <a:defRPr sz="1800"/>
            </a:pPr>
            <a:r>
              <a:rPr sz="2112">
                <a:solidFill>
                  <a:srgbClr val="2F2A2B"/>
                </a:solidFill>
                <a:latin typeface="Arial Narrow"/>
                <a:ea typeface="Arial Narrow"/>
                <a:cs typeface="Arial Narrow"/>
                <a:sym typeface="Arial Narrow"/>
              </a:rPr>
              <a:t>Matt. 23,35.36; Jos, War, 6,1,1</a:t>
            </a:r>
          </a:p>
          <a:p>
            <a:pPr marL="0" lvl="0" indent="0" defTabSz="402336">
              <a:spcBef>
                <a:spcPts val="0"/>
              </a:spcBef>
              <a:buSzTx/>
              <a:buFontTx/>
              <a:buNone/>
              <a:defRPr sz="1800"/>
            </a:pPr>
            <a:endParaRPr sz="2112">
              <a:solidFill>
                <a:srgbClr val="2F2A2B"/>
              </a:solidFill>
              <a:latin typeface="Arial Narrow"/>
              <a:ea typeface="Arial Narrow"/>
              <a:cs typeface="Arial Narrow"/>
              <a:sym typeface="Arial Narrow"/>
            </a:endParaRPr>
          </a:p>
          <a:p>
            <a:pPr marL="0" lvl="0" indent="0" defTabSz="804672">
              <a:spcBef>
                <a:spcPts val="0"/>
              </a:spcBef>
              <a:buSzTx/>
              <a:buFontTx/>
              <a:buNone/>
              <a:defRPr sz="1800"/>
            </a:pPr>
            <a:r>
              <a:rPr sz="2112" b="1" i="1">
                <a:latin typeface="Arial Narrow"/>
                <a:ea typeface="Arial Narrow"/>
                <a:cs typeface="Arial Narrow"/>
                <a:sym typeface="Arial Narrow"/>
              </a:rPr>
              <a:t>(2) Meer (1/3 zu Blut, Meerestiere sterben; 1/3 der Schiffe zerstört)</a:t>
            </a:r>
          </a:p>
          <a:p>
            <a:pPr marL="0" lvl="0" indent="0" defTabSz="402336">
              <a:spcBef>
                <a:spcPts val="0"/>
              </a:spcBef>
              <a:buSzTx/>
              <a:buFontTx/>
              <a:buNone/>
              <a:defRPr sz="1800"/>
            </a:pPr>
            <a:r>
              <a:rPr sz="2112">
                <a:solidFill>
                  <a:srgbClr val="2F2A2B"/>
                </a:solidFill>
                <a:latin typeface="Arial Narrow"/>
                <a:ea typeface="Arial Narrow"/>
                <a:cs typeface="Arial Narrow"/>
                <a:sym typeface="Arial Narrow"/>
              </a:rPr>
              <a:t>2M 7,17-21 (Ägypt.);   Berg: Jer 51,25.42 (Babel);   Jos, War, 4</a:t>
            </a:r>
          </a:p>
          <a:p>
            <a:pPr marL="0" lvl="0" indent="0" defTabSz="402336">
              <a:spcBef>
                <a:spcPts val="0"/>
              </a:spcBef>
              <a:buSzTx/>
              <a:buFontTx/>
              <a:buNone/>
              <a:defRPr sz="1800"/>
            </a:pPr>
            <a:endParaRPr sz="2112">
              <a:solidFill>
                <a:srgbClr val="2F2A2B"/>
              </a:solidFill>
              <a:latin typeface="Arial Narrow"/>
              <a:ea typeface="Arial Narrow"/>
              <a:cs typeface="Arial Narrow"/>
              <a:sym typeface="Arial Narrow"/>
            </a:endParaRPr>
          </a:p>
          <a:p>
            <a:pPr marL="0" lvl="0" indent="0" defTabSz="804672">
              <a:spcBef>
                <a:spcPts val="0"/>
              </a:spcBef>
              <a:buSzTx/>
              <a:buFontTx/>
              <a:buNone/>
              <a:defRPr sz="1800"/>
            </a:pPr>
            <a:r>
              <a:rPr sz="2112" b="1" i="1">
                <a:latin typeface="Arial Narrow"/>
                <a:ea typeface="Arial Narrow"/>
                <a:cs typeface="Arial Narrow"/>
                <a:sym typeface="Arial Narrow"/>
              </a:rPr>
              <a:t>(3) Wasserquellen (1/3 ungenießbar)</a:t>
            </a:r>
          </a:p>
          <a:p>
            <a:pPr marL="0" lvl="0" indent="0" defTabSz="804672">
              <a:spcBef>
                <a:spcPts val="0"/>
              </a:spcBef>
              <a:buSzTx/>
              <a:buFontTx/>
              <a:buNone/>
              <a:defRPr sz="1800"/>
            </a:pPr>
            <a:r>
              <a:rPr sz="2112">
                <a:latin typeface="Arial Narrow"/>
                <a:ea typeface="Arial Narrow"/>
                <a:cs typeface="Arial Narrow"/>
                <a:sym typeface="Arial Narrow"/>
              </a:rPr>
              <a:t>2M 7,21 (Ägypt.)</a:t>
            </a:r>
          </a:p>
          <a:p>
            <a:pPr marL="0" lvl="0" indent="0" defTabSz="804672">
              <a:spcBef>
                <a:spcPts val="0"/>
              </a:spcBef>
              <a:buSzTx/>
              <a:buFontTx/>
              <a:buNone/>
              <a:defRPr sz="1800"/>
            </a:pPr>
            <a:endParaRPr sz="2112">
              <a:latin typeface="Arial Narrow"/>
              <a:ea typeface="Arial Narrow"/>
              <a:cs typeface="Arial Narrow"/>
              <a:sym typeface="Arial Narrow"/>
            </a:endParaRPr>
          </a:p>
          <a:p>
            <a:pPr marL="0" lvl="0" indent="0" defTabSz="804672">
              <a:spcBef>
                <a:spcPts val="0"/>
              </a:spcBef>
              <a:buSzTx/>
              <a:buFontTx/>
              <a:buNone/>
              <a:defRPr sz="1800"/>
            </a:pPr>
            <a:r>
              <a:rPr sz="2112" b="1" i="1">
                <a:latin typeface="Arial Narrow"/>
                <a:ea typeface="Arial Narrow"/>
                <a:cs typeface="Arial Narrow"/>
                <a:sym typeface="Arial Narrow"/>
              </a:rPr>
              <a:t>(4) Sonne, Gestirne (1/3 verfinstert)</a:t>
            </a:r>
          </a:p>
          <a:p>
            <a:pPr marL="0" lvl="0" indent="0" defTabSz="804672">
              <a:spcBef>
                <a:spcPts val="0"/>
              </a:spcBef>
              <a:buSzTx/>
              <a:buFontTx/>
              <a:buNone/>
              <a:defRPr sz="1800"/>
            </a:pPr>
            <a:r>
              <a:rPr sz="2112">
                <a:latin typeface="Arial Narrow"/>
                <a:ea typeface="Arial Narrow"/>
                <a:cs typeface="Arial Narrow"/>
                <a:sym typeface="Arial Narrow"/>
              </a:rPr>
              <a:t>2M 10,21-23 (Ägypt.); Jes 13,9-11.19; 24,19-23; 34,4.5; Hes 32,7-12; Joe 2,10; 3,4. Apg 2,16-21.</a:t>
            </a:r>
          </a:p>
          <a:p>
            <a:pPr marL="0" lvl="0" indent="0" defTabSz="804672">
              <a:spcBef>
                <a:spcPts val="0"/>
              </a:spcBef>
              <a:buSzTx/>
              <a:buFontTx/>
              <a:buNone/>
              <a:defRPr sz="1800"/>
            </a:pPr>
            <a:r>
              <a:rPr sz="2112" b="1" i="1">
                <a:latin typeface="Arial Narrow"/>
                <a:ea typeface="Arial Narrow"/>
                <a:cs typeface="Arial Narrow"/>
                <a:sym typeface="Arial Narrow"/>
              </a:rPr>
              <a:t>Adler: </a:t>
            </a:r>
            <a:r>
              <a:rPr sz="2112">
                <a:latin typeface="Arial Narrow"/>
                <a:ea typeface="Arial Narrow"/>
                <a:cs typeface="Arial Narrow"/>
                <a:sym typeface="Arial Narrow"/>
              </a:rPr>
              <a:t>Hi 39,30; Mt 24,28; </a:t>
            </a:r>
          </a:p>
          <a:p>
            <a:pPr marL="0" lvl="0" indent="0" defTabSz="804672">
              <a:spcBef>
                <a:spcPts val="0"/>
              </a:spcBef>
              <a:buSzTx/>
              <a:buFontTx/>
              <a:buNone/>
              <a:defRPr sz="1800"/>
            </a:pPr>
            <a:r>
              <a:rPr sz="2112">
                <a:latin typeface="Arial Narrow"/>
                <a:ea typeface="Arial Narrow"/>
                <a:cs typeface="Arial Narrow"/>
                <a:sym typeface="Arial Narrow"/>
              </a:rPr>
              <a:t>Vgl. Nebukadnezar: </a:t>
            </a:r>
            <a:r>
              <a:rPr sz="2112"/>
              <a:t>5M 28,49-52: "JAHWEH wird aus der Ferne, vom Ende der Erde her, ein Volk gegen dich herbeiführen, so wie der Adler fliegt, ein Volk, deren Sprache du nicht verstehst; ..“</a:t>
            </a:r>
          </a:p>
        </p:txBody>
      </p:sp>
      <p:sp>
        <p:nvSpPr>
          <p:cNvPr id="1424" name="Shape 142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165</a:t>
            </a:fld>
            <a:endParaRPr sz="1200">
              <a:solidFill>
                <a:srgbClr val="888888"/>
              </a:solidFill>
            </a:endParaRP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hape 1426"/>
          <p:cNvSpPr>
            <a:spLocks noGrp="1"/>
          </p:cNvSpPr>
          <p:nvPr>
            <p:ph type="body" idx="1"/>
          </p:nvPr>
        </p:nvSpPr>
        <p:spPr>
          <a:xfrm>
            <a:off x="0" y="0"/>
            <a:ext cx="9144000" cy="6858000"/>
          </a:xfrm>
          <a:prstGeom prst="rect">
            <a:avLst/>
          </a:prstGeom>
        </p:spPr>
        <p:txBody>
          <a:bodyPr/>
          <a:lstStyle/>
          <a:p>
            <a:pPr marL="0" lvl="1" indent="457200">
              <a:lnSpc>
                <a:spcPct val="80000"/>
              </a:lnSpc>
              <a:spcBef>
                <a:spcPts val="600"/>
              </a:spcBef>
              <a:buSzTx/>
              <a:buNone/>
              <a:defRPr sz="1800"/>
            </a:pPr>
            <a:r>
              <a:rPr sz="2500" b="1"/>
              <a:t>II. </a:t>
            </a:r>
            <a:r>
              <a:rPr sz="2500" b="1" u="sng"/>
              <a:t>Das Blasen der </a:t>
            </a:r>
            <a:r>
              <a:rPr sz="2500" b="1" u="sng">
                <a:solidFill>
                  <a:srgbClr val="FF0000"/>
                </a:solidFill>
              </a:rPr>
              <a:t>ersten 6 Posaunen</a:t>
            </a:r>
            <a:r>
              <a:rPr sz="2500" b="1"/>
              <a:t>, ein Einschub und das Blasen der </a:t>
            </a:r>
            <a:r>
              <a:rPr sz="2500" b="1">
                <a:solidFill>
                  <a:srgbClr val="FF0000"/>
                </a:solidFill>
              </a:rPr>
              <a:t>7. Posaune </a:t>
            </a:r>
            <a:r>
              <a:rPr sz="2500" b="1"/>
              <a:t>8,2(6)- 11,18(19)</a:t>
            </a:r>
            <a:endParaRPr sz="2500"/>
          </a:p>
          <a:p>
            <a:pPr marL="342900" lvl="0" indent="-342900">
              <a:lnSpc>
                <a:spcPct val="80000"/>
              </a:lnSpc>
              <a:spcBef>
                <a:spcPts val="600"/>
              </a:spcBef>
              <a:defRPr sz="1800"/>
            </a:pPr>
            <a:r>
              <a:rPr sz="2900" b="1"/>
              <a:t>Das Blasen der ersten sechs Posaunen 8,7- 9,21</a:t>
            </a:r>
            <a:endParaRPr sz="2900"/>
          </a:p>
          <a:p>
            <a:pPr marL="742950" lvl="1" indent="-285750">
              <a:lnSpc>
                <a:spcPct val="80000"/>
              </a:lnSpc>
              <a:spcBef>
                <a:spcPts val="600"/>
              </a:spcBef>
              <a:defRPr sz="1800"/>
            </a:pPr>
            <a:r>
              <a:rPr sz="2500"/>
              <a:t>Erste Posaune: Land: Wohnung und Pflanzennahrung: 8,7</a:t>
            </a:r>
          </a:p>
          <a:p>
            <a:pPr marL="742950" lvl="1" indent="-285750">
              <a:lnSpc>
                <a:spcPct val="80000"/>
              </a:lnSpc>
              <a:spcBef>
                <a:spcPts val="600"/>
              </a:spcBef>
              <a:defRPr sz="1800"/>
            </a:pPr>
            <a:r>
              <a:rPr sz="2500"/>
              <a:t>Zweite Posaune: Meer (= Küstenstreifen): Fischfang und Handel: 8,8.9</a:t>
            </a:r>
          </a:p>
          <a:p>
            <a:pPr marL="742950" lvl="1" indent="-285750">
              <a:lnSpc>
                <a:spcPct val="80000"/>
              </a:lnSpc>
              <a:spcBef>
                <a:spcPts val="600"/>
              </a:spcBef>
              <a:defRPr sz="1800"/>
            </a:pPr>
            <a:r>
              <a:rPr sz="2500"/>
              <a:t>Dritte Posaune: Wasser: Das Lebensnotwendigste: 8,10.11</a:t>
            </a:r>
          </a:p>
          <a:p>
            <a:pPr marL="742950" lvl="1" indent="-285750">
              <a:lnSpc>
                <a:spcPct val="80000"/>
              </a:lnSpc>
              <a:spcBef>
                <a:spcPts val="600"/>
              </a:spcBef>
              <a:defRPr sz="1800"/>
            </a:pPr>
            <a:r>
              <a:rPr sz="2500"/>
              <a:t>Vierte Posaune: Himmelskörper – Ankündigung der drei Wehe: 8,13</a:t>
            </a:r>
          </a:p>
          <a:p>
            <a:pPr marL="742950" lvl="1" indent="-285750">
              <a:lnSpc>
                <a:spcPct val="80000"/>
              </a:lnSpc>
              <a:spcBef>
                <a:spcPts val="600"/>
              </a:spcBef>
              <a:defRPr sz="1800"/>
            </a:pPr>
            <a:r>
              <a:rPr sz="2500"/>
              <a:t>Fünfte Posaune (Das erste Wehe): 9,1-12 Dämonen plagen die Menschen (</a:t>
            </a:r>
            <a:r>
              <a:rPr sz="2500" b="1"/>
              <a:t>damals</a:t>
            </a:r>
            <a:r>
              <a:rPr sz="2500"/>
              <a:t>!) </a:t>
            </a:r>
          </a:p>
          <a:p>
            <a:pPr marL="742950" lvl="1" indent="-285750">
              <a:lnSpc>
                <a:spcPct val="80000"/>
              </a:lnSpc>
              <a:spcBef>
                <a:spcPts val="600"/>
              </a:spcBef>
              <a:defRPr sz="1800"/>
            </a:pPr>
            <a:r>
              <a:rPr sz="2500"/>
              <a:t>Sechste Posaune (Das zweite Wehe): 9,13-21 Große Heere überfluten das Land, töten ein „Drittel“ des Landes (Hes 5,12).</a:t>
            </a:r>
          </a:p>
          <a:p>
            <a:pPr marL="342900" lvl="0" indent="-342900">
              <a:lnSpc>
                <a:spcPct val="80000"/>
              </a:lnSpc>
              <a:spcBef>
                <a:spcPts val="600"/>
              </a:spcBef>
              <a:defRPr sz="1800"/>
            </a:pPr>
            <a:r>
              <a:rPr sz="2900" b="1"/>
              <a:t>Zwei Zwischenvisionen 10,1-11,14</a:t>
            </a:r>
            <a:endParaRPr sz="2900"/>
          </a:p>
          <a:p>
            <a:pPr marL="742950" lvl="1" indent="-285750">
              <a:lnSpc>
                <a:spcPct val="80000"/>
              </a:lnSpc>
              <a:spcBef>
                <a:spcPts val="600"/>
              </a:spcBef>
              <a:defRPr sz="1800"/>
            </a:pPr>
            <a:r>
              <a:rPr sz="2500"/>
              <a:t>Der Engel mit dem Büchlein: 10,1-11</a:t>
            </a:r>
          </a:p>
          <a:p>
            <a:pPr marL="742950" lvl="1" indent="-285750">
              <a:lnSpc>
                <a:spcPct val="80000"/>
              </a:lnSpc>
              <a:spcBef>
                <a:spcPts val="600"/>
              </a:spcBef>
              <a:defRPr sz="1800"/>
            </a:pPr>
            <a:r>
              <a:rPr sz="2500"/>
              <a:t>Die Tempelmessung und die zwei Zeugen in Jerusalem: 11,1-14</a:t>
            </a:r>
          </a:p>
          <a:p>
            <a:pPr marL="342900" lvl="0" indent="-342900">
              <a:lnSpc>
                <a:spcPct val="80000"/>
              </a:lnSpc>
              <a:spcBef>
                <a:spcPts val="600"/>
              </a:spcBef>
              <a:defRPr sz="1800"/>
            </a:pPr>
            <a:r>
              <a:rPr sz="2900" b="1"/>
              <a:t>Das Blasen der siebten Posaune 11,15-18: Das Ende. </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8" name="Table 1428"/>
          <p:cNvGraphicFramePr/>
          <p:nvPr/>
        </p:nvGraphicFramePr>
        <p:xfrm>
          <a:off x="0" y="648071"/>
          <a:ext cx="9144000" cy="6163889"/>
        </p:xfrm>
        <a:graphic>
          <a:graphicData uri="http://schemas.openxmlformats.org/drawingml/2006/table">
            <a:tbl>
              <a:tblPr firstRow="1" bandRow="1">
                <a:tableStyleId>{4C3C2611-4C71-4FC5-86AE-919BDF0F9419}</a:tableStyleId>
              </a:tblPr>
              <a:tblGrid>
                <a:gridCol w="4572000"/>
                <a:gridCol w="4572000"/>
              </a:tblGrid>
              <a:tr h="520834">
                <a:tc>
                  <a:txBody>
                    <a:bodyPr/>
                    <a:lstStyle/>
                    <a:p>
                      <a:pPr lvl="0" algn="l">
                        <a:defRPr sz="1800">
                          <a:latin typeface="Calibri"/>
                          <a:ea typeface="Calibri"/>
                          <a:cs typeface="Calibri"/>
                          <a:sym typeface="Calibri"/>
                        </a:defRPr>
                      </a:pPr>
                      <a:endParaRP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Schalen: K. 16</a:t>
                      </a:r>
                    </a:p>
                  </a:txBody>
                  <a:tcPr marL="0" marR="0" marT="0" marB="0" horzOverflow="overflow">
                    <a:lnL w="12700">
                      <a:miter lim="400000"/>
                    </a:lnL>
                    <a:lnR w="12700">
                      <a:miter lim="400000"/>
                    </a:lnR>
                    <a:lnT w="12700">
                      <a:miter lim="400000"/>
                    </a:lnT>
                    <a:solidFill>
                      <a:srgbClr val="4F81BD"/>
                    </a:solidFill>
                  </a:tcPr>
                </a:tc>
              </a:tr>
              <a:tr h="1598585">
                <a:tc>
                  <a:txBody>
                    <a:bodyPr/>
                    <a:lstStyle/>
                    <a:p>
                      <a:pPr lvl="0" algn="l">
                        <a:defRPr sz="1800">
                          <a:solidFill>
                            <a:srgbClr val="000000"/>
                          </a:solidFill>
                          <a:latin typeface="Calibri"/>
                          <a:ea typeface="Calibri"/>
                          <a:cs typeface="Calibri"/>
                          <a:sym typeface="Calibri"/>
                        </a:defRPr>
                      </a:pPr>
                      <a:endParaRP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(1) Erde</a:t>
                      </a:r>
                    </a:p>
                    <a:p>
                      <a:pPr lvl="0" algn="l">
                        <a:defRPr sz="1800" b="0" i="0">
                          <a:solidFill>
                            <a:srgbClr val="000000"/>
                          </a:solidFill>
                        </a:defRPr>
                      </a:pPr>
                      <a:r>
                        <a:rPr sz="2400" b="1" i="1">
                          <a:latin typeface="Arial Narrow"/>
                          <a:ea typeface="Arial Narrow"/>
                          <a:cs typeface="Arial Narrow"/>
                          <a:sym typeface="Arial Narrow"/>
                        </a:rPr>
                        <a:t>(2) Meer</a:t>
                      </a:r>
                    </a:p>
                    <a:p>
                      <a:pPr lvl="0" algn="l">
                        <a:defRPr sz="1800" b="0" i="0">
                          <a:solidFill>
                            <a:srgbClr val="000000"/>
                          </a:solidFill>
                        </a:defRPr>
                      </a:pPr>
                      <a:r>
                        <a:rPr sz="2400" b="1" i="1">
                          <a:latin typeface="Arial Narrow"/>
                          <a:ea typeface="Arial Narrow"/>
                          <a:cs typeface="Arial Narrow"/>
                          <a:sym typeface="Arial Narrow"/>
                        </a:rPr>
                        <a:t>(3) Wasserquellen</a:t>
                      </a:r>
                    </a:p>
                    <a:p>
                      <a:pPr lvl="0" algn="l">
                        <a:defRPr sz="1800" b="0" i="0">
                          <a:solidFill>
                            <a:srgbClr val="000000"/>
                          </a:solidFill>
                        </a:defRPr>
                      </a:pPr>
                      <a:r>
                        <a:rPr sz="2400" b="1" i="1">
                          <a:latin typeface="Arial Narrow"/>
                          <a:ea typeface="Arial Narrow"/>
                          <a:cs typeface="Arial Narrow"/>
                          <a:sym typeface="Arial Narrow"/>
                        </a:rPr>
                        <a:t>(4) Sonne</a:t>
                      </a:r>
                    </a:p>
                  </a:txBody>
                  <a:tcPr marL="0" marR="0" marT="0" marB="0" horzOverflow="overflow">
                    <a:lnL w="12700">
                      <a:miter lim="400000"/>
                    </a:lnL>
                    <a:lnR w="12700">
                      <a:miter lim="400000"/>
                    </a:lnR>
                    <a:lnB w="12700">
                      <a:miter lim="400000"/>
                    </a:lnB>
                    <a:solidFill>
                      <a:srgbClr val="CFD7E7"/>
                    </a:solidFill>
                  </a:tcPr>
                </a:tc>
              </a:tr>
              <a:tr h="1998230">
                <a:tc>
                  <a:txBody>
                    <a:bodyPr/>
                    <a:lstStyle/>
                    <a:p>
                      <a:pPr lvl="0" algn="l">
                        <a:defRPr sz="1800">
                          <a:solidFill>
                            <a:srgbClr val="000000"/>
                          </a:solidFill>
                          <a:latin typeface="Calibri"/>
                          <a:ea typeface="Calibri"/>
                          <a:cs typeface="Calibri"/>
                          <a:sym typeface="Calibri"/>
                        </a:defRPr>
                      </a:pPr>
                      <a:endParaRP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(5) Finsternis </a:t>
                      </a:r>
                    </a:p>
                    <a:p>
                      <a:pPr lvl="0" algn="l">
                        <a:defRPr sz="1800" b="0" i="0">
                          <a:solidFill>
                            <a:srgbClr val="000000"/>
                          </a:solidFill>
                        </a:defRPr>
                      </a:pPr>
                      <a:r>
                        <a:rPr sz="2400" b="1" i="1">
                          <a:latin typeface="Arial Narrow"/>
                          <a:ea typeface="Arial Narrow"/>
                          <a:cs typeface="Arial Narrow"/>
                          <a:sym typeface="Arial Narrow"/>
                        </a:rPr>
                        <a:t>(Thron des Tieres)</a:t>
                      </a:r>
                    </a:p>
                    <a:p>
                      <a:pPr lvl="0" algn="l">
                        <a:defRPr sz="1800" b="0" i="0">
                          <a:solidFill>
                            <a:srgbClr val="000000"/>
                          </a:solidFill>
                        </a:defRPr>
                      </a:pPr>
                      <a:endParaRPr sz="2400" b="1" i="1">
                        <a:latin typeface="Arial Narrow"/>
                        <a:ea typeface="Arial Narrow"/>
                        <a:cs typeface="Arial Narrow"/>
                        <a:sym typeface="Arial Narrow"/>
                      </a:endParaRPr>
                    </a:p>
                    <a:p>
                      <a:pPr lvl="0" algn="l">
                        <a:defRPr sz="1800" b="0" i="0">
                          <a:solidFill>
                            <a:srgbClr val="000000"/>
                          </a:solidFill>
                        </a:defRPr>
                      </a:pPr>
                      <a:r>
                        <a:rPr sz="2400" b="1" i="1">
                          <a:latin typeface="Arial Narrow"/>
                          <a:ea typeface="Arial Narrow"/>
                          <a:cs typeface="Arial Narrow"/>
                          <a:sym typeface="Arial Narrow"/>
                        </a:rPr>
                        <a:t>(6) Heere, Euphrat </a:t>
                      </a:r>
                    </a:p>
                    <a:p>
                      <a:pPr lvl="0" algn="l">
                        <a:defRPr sz="1800" b="0" i="0">
                          <a:solidFill>
                            <a:srgbClr val="000000"/>
                          </a:solidFill>
                        </a:defRPr>
                      </a:pPr>
                      <a:r>
                        <a:rPr sz="2400" b="1" i="1">
                          <a:latin typeface="Arial Narrow"/>
                          <a:ea typeface="Arial Narrow"/>
                          <a:cs typeface="Arial Narrow"/>
                          <a:sym typeface="Arial Narrow"/>
                        </a:rPr>
                        <a:t>Krieg des „Tages Gottes“</a:t>
                      </a:r>
                    </a:p>
                  </a:txBody>
                  <a:tcPr marL="0" marR="0" marT="0" marB="0" horzOverflow="overflow">
                    <a:lnL w="12700">
                      <a:miter lim="400000"/>
                    </a:lnL>
                    <a:lnR w="12700">
                      <a:miter lim="400000"/>
                    </a:lnR>
                    <a:lnT w="12700">
                      <a:miter lim="400000"/>
                    </a:lnT>
                    <a:lnB w="12700">
                      <a:miter lim="400000"/>
                    </a:lnB>
                    <a:solidFill>
                      <a:srgbClr val="E8ECF4"/>
                    </a:solidFill>
                  </a:tcPr>
                </a:tc>
              </a:tr>
              <a:tr h="560685">
                <a:tc>
                  <a:txBody>
                    <a:bodyPr/>
                    <a:lstStyle/>
                    <a:p>
                      <a:pPr lvl="0" algn="l">
                        <a:defRPr sz="1800">
                          <a:solidFill>
                            <a:srgbClr val="000000"/>
                          </a:solidFill>
                          <a:latin typeface="Calibri"/>
                          <a:ea typeface="Calibri"/>
                          <a:cs typeface="Calibri"/>
                          <a:sym typeface="Calibri"/>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 </a:t>
                      </a:r>
                    </a:p>
                  </a:txBody>
                  <a:tcPr marL="0" marR="0" marT="0" marB="0" horzOverflow="overflow">
                    <a:lnL w="12700">
                      <a:miter lim="400000"/>
                    </a:lnL>
                    <a:lnR w="12700">
                      <a:miter lim="400000"/>
                    </a:lnR>
                    <a:lnT w="12700">
                      <a:miter lim="400000"/>
                    </a:lnT>
                    <a:lnB w="12700">
                      <a:miter lim="400000"/>
                    </a:lnB>
                    <a:solidFill>
                      <a:srgbClr val="CFD7E7"/>
                    </a:solidFill>
                  </a:tcPr>
                </a:tc>
              </a:tr>
              <a:tr h="1485555">
                <a:tc>
                  <a:txBody>
                    <a:bodyPr/>
                    <a:lstStyle/>
                    <a:p>
                      <a:pPr lvl="0" algn="l">
                        <a:defRPr sz="1800">
                          <a:solidFill>
                            <a:srgbClr val="000000"/>
                          </a:solidFill>
                          <a:latin typeface="Calibri"/>
                          <a:ea typeface="Calibri"/>
                          <a:cs typeface="Calibri"/>
                          <a:sym typeface="Calibri"/>
                        </a:defRPr>
                      </a:pPr>
                      <a:endParaRP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(7) Proklamation des Endes</a:t>
                      </a:r>
                    </a:p>
                    <a:p>
                      <a:pPr lvl="0" algn="l">
                        <a:defRPr sz="1800" b="0" i="0">
                          <a:solidFill>
                            <a:srgbClr val="000000"/>
                          </a:solidFill>
                        </a:defRPr>
                      </a:pPr>
                      <a:r>
                        <a:rPr sz="2400" b="1" i="1">
                          <a:latin typeface="Arial Narrow"/>
                          <a:ea typeface="Arial Narrow"/>
                          <a:cs typeface="Arial Narrow"/>
                          <a:sym typeface="Arial Narrow"/>
                        </a:rPr>
                        <a:t>Stimmen, Donner, Blitze, gr. Beben, gr. Hagel </a:t>
                      </a:r>
                    </a:p>
                  </a:txBody>
                  <a:tcPr marL="0" marR="0" marT="0" marB="0" horzOverflow="overflow">
                    <a:lnL w="12700">
                      <a:miter lim="400000"/>
                    </a:lnL>
                    <a:lnR w="12700">
                      <a:miter lim="400000"/>
                    </a:lnR>
                    <a:lnT w="12700">
                      <a:miter lim="400000"/>
                    </a:lnT>
                    <a:lnB w="12700">
                      <a:miter lim="400000"/>
                    </a:lnB>
                    <a:solidFill>
                      <a:srgbClr val="E8ECF4"/>
                    </a:solidFill>
                  </a:tcPr>
                </a:tc>
              </a:tr>
            </a:tbl>
          </a:graphicData>
        </a:graphic>
      </p:graphicFrame>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0" name="Table 1430"/>
          <p:cNvGraphicFramePr/>
          <p:nvPr/>
        </p:nvGraphicFramePr>
        <p:xfrm>
          <a:off x="0" y="648071"/>
          <a:ext cx="9144000" cy="6141374"/>
        </p:xfrm>
        <a:graphic>
          <a:graphicData uri="http://schemas.openxmlformats.org/drawingml/2006/table">
            <a:tbl>
              <a:tblPr firstRow="1" bandRow="1">
                <a:tableStyleId>{4C3C2611-4C71-4FC5-86AE-919BDF0F9419}</a:tableStyleId>
              </a:tblPr>
              <a:tblGrid>
                <a:gridCol w="4572000"/>
                <a:gridCol w="4572000"/>
              </a:tblGrid>
              <a:tr h="520834">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Posaunen: K. 8-11</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Schalen: K. 16</a:t>
                      </a:r>
                    </a:p>
                  </a:txBody>
                  <a:tcPr marL="0" marR="0" marT="0" marB="0" horzOverflow="overflow">
                    <a:lnL w="12700">
                      <a:miter lim="400000"/>
                    </a:lnL>
                    <a:lnR w="12700">
                      <a:miter lim="400000"/>
                    </a:lnR>
                    <a:lnT w="12700">
                      <a:miter lim="400000"/>
                    </a:lnT>
                    <a:solidFill>
                      <a:srgbClr val="4F81BD"/>
                    </a:solidFill>
                  </a:tcPr>
                </a:tc>
              </a:tr>
              <a:tr h="1598585">
                <a:tc>
                  <a:txBody>
                    <a:bodyPr/>
                    <a:lstStyle/>
                    <a:p>
                      <a:pPr lvl="0" algn="l">
                        <a:defRPr sz="1800" b="0" i="0">
                          <a:solidFill>
                            <a:srgbClr val="000000"/>
                          </a:solidFill>
                        </a:defRPr>
                      </a:pPr>
                      <a:r>
                        <a:rPr sz="2400" b="1" i="1">
                          <a:latin typeface="Arial Narrow"/>
                          <a:ea typeface="Arial Narrow"/>
                          <a:cs typeface="Arial Narrow"/>
                          <a:sym typeface="Arial Narrow"/>
                        </a:rPr>
                        <a:t>(1) Erde  (1/3)</a:t>
                      </a:r>
                    </a:p>
                    <a:p>
                      <a:pPr lvl="0" algn="l">
                        <a:defRPr sz="1800" b="0" i="0">
                          <a:solidFill>
                            <a:srgbClr val="000000"/>
                          </a:solidFill>
                        </a:defRPr>
                      </a:pPr>
                      <a:r>
                        <a:rPr sz="2400" b="1" i="1">
                          <a:latin typeface="Arial Narrow"/>
                          <a:ea typeface="Arial Narrow"/>
                          <a:cs typeface="Arial Narrow"/>
                          <a:sym typeface="Arial Narrow"/>
                        </a:rPr>
                        <a:t>(2) Meer (1/3)</a:t>
                      </a:r>
                    </a:p>
                    <a:p>
                      <a:pPr lvl="0" algn="l">
                        <a:defRPr sz="1800" b="0" i="0">
                          <a:solidFill>
                            <a:srgbClr val="000000"/>
                          </a:solidFill>
                        </a:defRPr>
                      </a:pPr>
                      <a:r>
                        <a:rPr sz="2400" b="1" i="1">
                          <a:latin typeface="Arial Narrow"/>
                          <a:ea typeface="Arial Narrow"/>
                          <a:cs typeface="Arial Narrow"/>
                          <a:sym typeface="Arial Narrow"/>
                        </a:rPr>
                        <a:t>(3) Wasserquellen (1/3)</a:t>
                      </a:r>
                    </a:p>
                    <a:p>
                      <a:pPr lvl="0" algn="l">
                        <a:defRPr sz="1800" b="0" i="0">
                          <a:solidFill>
                            <a:srgbClr val="000000"/>
                          </a:solidFill>
                        </a:defRPr>
                      </a:pPr>
                      <a:r>
                        <a:rPr sz="2400" b="1" i="1">
                          <a:latin typeface="Arial Narrow"/>
                          <a:ea typeface="Arial Narrow"/>
                          <a:cs typeface="Arial Narrow"/>
                          <a:sym typeface="Arial Narrow"/>
                        </a:rPr>
                        <a:t>(4) Sonne, Gestirne (1/3)</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(1) Erde</a:t>
                      </a:r>
                    </a:p>
                    <a:p>
                      <a:pPr lvl="0" algn="l">
                        <a:defRPr sz="1800" b="0" i="0">
                          <a:solidFill>
                            <a:srgbClr val="000000"/>
                          </a:solidFill>
                        </a:defRPr>
                      </a:pPr>
                      <a:r>
                        <a:rPr sz="2400" b="1" i="1">
                          <a:latin typeface="Arial Narrow"/>
                          <a:ea typeface="Arial Narrow"/>
                          <a:cs typeface="Arial Narrow"/>
                          <a:sym typeface="Arial Narrow"/>
                        </a:rPr>
                        <a:t>(2) Meer</a:t>
                      </a:r>
                    </a:p>
                    <a:p>
                      <a:pPr lvl="0" algn="l">
                        <a:defRPr sz="1800" b="0" i="0">
                          <a:solidFill>
                            <a:srgbClr val="000000"/>
                          </a:solidFill>
                        </a:defRPr>
                      </a:pPr>
                      <a:r>
                        <a:rPr sz="2400" b="1" i="1">
                          <a:latin typeface="Arial Narrow"/>
                          <a:ea typeface="Arial Narrow"/>
                          <a:cs typeface="Arial Narrow"/>
                          <a:sym typeface="Arial Narrow"/>
                        </a:rPr>
                        <a:t>(3) Wasserquellen</a:t>
                      </a:r>
                    </a:p>
                    <a:p>
                      <a:pPr lvl="0" algn="l">
                        <a:defRPr sz="1800" b="0" i="0">
                          <a:solidFill>
                            <a:srgbClr val="000000"/>
                          </a:solidFill>
                        </a:defRPr>
                      </a:pPr>
                      <a:r>
                        <a:rPr sz="2400" b="1" i="1">
                          <a:latin typeface="Arial Narrow"/>
                          <a:ea typeface="Arial Narrow"/>
                          <a:cs typeface="Arial Narrow"/>
                          <a:sym typeface="Arial Narrow"/>
                        </a:rPr>
                        <a:t>(4) Sonne</a:t>
                      </a:r>
                    </a:p>
                  </a:txBody>
                  <a:tcPr marL="0" marR="0" marT="0" marB="0" horzOverflow="overflow">
                    <a:lnL w="12700">
                      <a:miter lim="400000"/>
                    </a:lnL>
                    <a:lnR w="12700">
                      <a:miter lim="400000"/>
                    </a:lnR>
                    <a:lnB w="12700">
                      <a:miter lim="400000"/>
                    </a:lnB>
                    <a:solidFill>
                      <a:srgbClr val="CFD7E7"/>
                    </a:solidFill>
                  </a:tcPr>
                </a:tc>
              </a:tr>
              <a:tr h="1998230">
                <a:tc>
                  <a:txBody>
                    <a:bodyPr/>
                    <a:lstStyle/>
                    <a:p>
                      <a:pPr lvl="0" algn="l">
                        <a:defRPr sz="1800" b="0" i="0">
                          <a:solidFill>
                            <a:srgbClr val="000000"/>
                          </a:solidFill>
                        </a:defRPr>
                      </a:pPr>
                      <a:r>
                        <a:rPr sz="2400" b="1" i="1">
                          <a:latin typeface="Arial Narrow"/>
                          <a:ea typeface="Arial Narrow"/>
                          <a:cs typeface="Arial Narrow"/>
                          <a:sym typeface="Arial Narrow"/>
                        </a:rPr>
                        <a:t>(5) Heuschrecken, </a:t>
                      </a:r>
                      <a:r>
                        <a:rPr sz="2400" b="1" i="1" u="sng">
                          <a:latin typeface="Arial Narrow"/>
                          <a:ea typeface="Arial Narrow"/>
                          <a:cs typeface="Arial Narrow"/>
                          <a:sym typeface="Arial Narrow"/>
                        </a:rPr>
                        <a:t>Finsternis</a:t>
                      </a:r>
                      <a:r>
                        <a:rPr sz="2400" b="1" i="1">
                          <a:latin typeface="Arial Narrow"/>
                          <a:ea typeface="Arial Narrow"/>
                          <a:cs typeface="Arial Narrow"/>
                          <a:sym typeface="Arial Narrow"/>
                        </a:rPr>
                        <a:t> (König aus dem </a:t>
                      </a:r>
                      <a:r>
                        <a:rPr sz="2400" b="1" i="1" u="sng">
                          <a:latin typeface="Arial Narrow"/>
                          <a:ea typeface="Arial Narrow"/>
                          <a:cs typeface="Arial Narrow"/>
                          <a:sym typeface="Arial Narrow"/>
                        </a:rPr>
                        <a:t>Abgrund</a:t>
                      </a:r>
                      <a:r>
                        <a:rPr sz="2400" b="1" i="1">
                          <a:latin typeface="Arial Narrow"/>
                          <a:ea typeface="Arial Narrow"/>
                          <a:cs typeface="Arial Narrow"/>
                          <a:sym typeface="Arial Narrow"/>
                        </a:rPr>
                        <a:t>)</a:t>
                      </a:r>
                    </a:p>
                    <a:p>
                      <a:pPr lvl="0" algn="l">
                        <a:defRPr sz="1800" b="0" i="0">
                          <a:solidFill>
                            <a:srgbClr val="000000"/>
                          </a:solidFill>
                        </a:defRPr>
                      </a:pPr>
                      <a:r>
                        <a:rPr sz="2400" b="1" i="1">
                          <a:latin typeface="Arial Narrow"/>
                          <a:ea typeface="Arial Narrow"/>
                          <a:cs typeface="Arial Narrow"/>
                          <a:sym typeface="Arial Narrow"/>
                        </a:rPr>
                        <a:t>(6) Heere, </a:t>
                      </a:r>
                      <a:r>
                        <a:rPr sz="2400" b="1" i="1" u="sng">
                          <a:latin typeface="Arial Narrow"/>
                          <a:ea typeface="Arial Narrow"/>
                          <a:cs typeface="Arial Narrow"/>
                          <a:sym typeface="Arial Narrow"/>
                        </a:rPr>
                        <a:t>Euphrat</a:t>
                      </a:r>
                      <a:r>
                        <a:rPr sz="2400" b="1" i="1">
                          <a:latin typeface="Arial Narrow"/>
                          <a:ea typeface="Arial Narrow"/>
                          <a:cs typeface="Arial Narrow"/>
                          <a:sym typeface="Arial Narrow"/>
                        </a:rPr>
                        <a:t> (1/3 sterben)</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(5) </a:t>
                      </a:r>
                      <a:r>
                        <a:rPr sz="2400" b="1" i="1" u="sng">
                          <a:latin typeface="Arial Narrow"/>
                          <a:ea typeface="Arial Narrow"/>
                          <a:cs typeface="Arial Narrow"/>
                          <a:sym typeface="Arial Narrow"/>
                        </a:rPr>
                        <a:t>Finsternis</a:t>
                      </a:r>
                      <a:r>
                        <a:rPr sz="2400" b="1" i="1">
                          <a:latin typeface="Arial Narrow"/>
                          <a:ea typeface="Arial Narrow"/>
                          <a:cs typeface="Arial Narrow"/>
                          <a:sym typeface="Arial Narrow"/>
                        </a:rPr>
                        <a:t> </a:t>
                      </a:r>
                    </a:p>
                    <a:p>
                      <a:pPr lvl="0" algn="l">
                        <a:defRPr sz="1800" b="0" i="0">
                          <a:solidFill>
                            <a:srgbClr val="000000"/>
                          </a:solidFill>
                        </a:defRPr>
                      </a:pPr>
                      <a:r>
                        <a:rPr sz="2400" b="1" i="1">
                          <a:latin typeface="Arial Narrow"/>
                          <a:ea typeface="Arial Narrow"/>
                          <a:cs typeface="Arial Narrow"/>
                          <a:sym typeface="Arial Narrow"/>
                        </a:rPr>
                        <a:t>(Thron des Tieres = </a:t>
                      </a:r>
                      <a:r>
                        <a:rPr sz="2400" b="1" i="1" u="sng">
                          <a:latin typeface="Arial Narrow"/>
                          <a:ea typeface="Arial Narrow"/>
                          <a:cs typeface="Arial Narrow"/>
                          <a:sym typeface="Arial Narrow"/>
                        </a:rPr>
                        <a:t>Abgrund</a:t>
                      </a:r>
                      <a:r>
                        <a:rPr sz="2400" b="1" i="1">
                          <a:latin typeface="Arial Narrow"/>
                          <a:ea typeface="Arial Narrow"/>
                          <a:cs typeface="Arial Narrow"/>
                          <a:sym typeface="Arial Narrow"/>
                        </a:rPr>
                        <a:t>?)</a:t>
                      </a:r>
                    </a:p>
                    <a:p>
                      <a:pPr lvl="0" algn="l">
                        <a:defRPr sz="1800" b="0" i="0">
                          <a:solidFill>
                            <a:srgbClr val="000000"/>
                          </a:solidFill>
                        </a:defRPr>
                      </a:pPr>
                      <a:r>
                        <a:rPr sz="2400" b="1" i="1">
                          <a:latin typeface="Arial Narrow"/>
                          <a:ea typeface="Arial Narrow"/>
                          <a:cs typeface="Arial Narrow"/>
                          <a:sym typeface="Arial Narrow"/>
                        </a:rPr>
                        <a:t>(6) Heere, </a:t>
                      </a:r>
                      <a:r>
                        <a:rPr sz="2400" b="1" i="1" u="sng">
                          <a:latin typeface="Arial Narrow"/>
                          <a:ea typeface="Arial Narrow"/>
                          <a:cs typeface="Arial Narrow"/>
                          <a:sym typeface="Arial Narrow"/>
                        </a:rPr>
                        <a:t>Euphrat</a:t>
                      </a:r>
                      <a:r>
                        <a:rPr sz="2400" b="1" i="1">
                          <a:latin typeface="Arial Narrow"/>
                          <a:ea typeface="Arial Narrow"/>
                          <a:cs typeface="Arial Narrow"/>
                          <a:sym typeface="Arial Narrow"/>
                        </a:rPr>
                        <a:t> </a:t>
                      </a:r>
                    </a:p>
                    <a:p>
                      <a:pPr lvl="0" algn="l">
                        <a:defRPr sz="1800" b="0" i="0">
                          <a:solidFill>
                            <a:srgbClr val="000000"/>
                          </a:solidFill>
                        </a:defRPr>
                      </a:pPr>
                      <a:r>
                        <a:rPr sz="2400" b="1" i="1">
                          <a:latin typeface="Arial Narrow"/>
                          <a:ea typeface="Arial Narrow"/>
                          <a:cs typeface="Arial Narrow"/>
                          <a:sym typeface="Arial Narrow"/>
                        </a:rPr>
                        <a:t>Krieg des „Tages Gottes“</a:t>
                      </a:r>
                    </a:p>
                  </a:txBody>
                  <a:tcPr marL="0" marR="0" marT="0" marB="0" horzOverflow="overflow">
                    <a:lnL w="12700">
                      <a:miter lim="400000"/>
                    </a:lnL>
                    <a:lnR w="12700">
                      <a:miter lim="400000"/>
                    </a:lnR>
                    <a:lnT w="12700">
                      <a:miter lim="400000"/>
                    </a:lnT>
                    <a:lnB w="12700">
                      <a:miter lim="400000"/>
                    </a:lnB>
                    <a:solidFill>
                      <a:srgbClr val="E8ECF4"/>
                    </a:solidFill>
                  </a:tcPr>
                </a:tc>
              </a:tr>
              <a:tr h="560685">
                <a:tc>
                  <a:txBody>
                    <a:bodyPr/>
                    <a:lstStyle/>
                    <a:p>
                      <a:pPr lvl="0" algn="l">
                        <a:defRPr sz="1800" b="0" i="0">
                          <a:solidFill>
                            <a:srgbClr val="000000"/>
                          </a:solidFill>
                        </a:defRPr>
                      </a:pPr>
                      <a:r>
                        <a:rPr sz="2400" b="1" i="1">
                          <a:latin typeface="Arial Narrow"/>
                          <a:ea typeface="Arial Narrow"/>
                          <a:cs typeface="Arial Narrow"/>
                          <a:sym typeface="Arial Narrow"/>
                        </a:rPr>
                        <a:t>Einschub  K. 10.11A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 </a:t>
                      </a:r>
                    </a:p>
                  </a:txBody>
                  <a:tcPr marL="0" marR="0" marT="0" marB="0" horzOverflow="overflow">
                    <a:lnL w="12700">
                      <a:miter lim="400000"/>
                    </a:lnL>
                    <a:lnR w="12700">
                      <a:miter lim="400000"/>
                    </a:lnR>
                    <a:lnT w="12700">
                      <a:miter lim="400000"/>
                    </a:lnT>
                    <a:lnB w="12700">
                      <a:miter lim="400000"/>
                    </a:lnB>
                    <a:solidFill>
                      <a:srgbClr val="CFD7E7"/>
                    </a:solidFill>
                  </a:tcPr>
                </a:tc>
              </a:tr>
              <a:tr h="1384300">
                <a:tc>
                  <a:txBody>
                    <a:bodyPr/>
                    <a:lstStyle/>
                    <a:p>
                      <a:pPr lvl="0" algn="l">
                        <a:defRPr sz="1800" b="0" i="0">
                          <a:solidFill>
                            <a:srgbClr val="000000"/>
                          </a:solidFill>
                        </a:defRPr>
                      </a:pPr>
                      <a:r>
                        <a:rPr sz="2400" b="1" i="1">
                          <a:latin typeface="Arial Narrow"/>
                          <a:ea typeface="Arial Narrow"/>
                          <a:cs typeface="Arial Narrow"/>
                          <a:sym typeface="Arial Narrow"/>
                        </a:rPr>
                        <a:t>(7) Proklamation der Herrschaft Gottes</a:t>
                      </a:r>
                    </a:p>
                    <a:p>
                      <a:pPr lvl="0" algn="l">
                        <a:defRPr sz="1800" b="0" i="0">
                          <a:solidFill>
                            <a:srgbClr val="000000"/>
                          </a:solidFill>
                        </a:defRPr>
                      </a:pPr>
                      <a:r>
                        <a:rPr sz="2400" b="1" i="1">
                          <a:latin typeface="Arial Narrow"/>
                          <a:ea typeface="Arial Narrow"/>
                          <a:cs typeface="Arial Narrow"/>
                          <a:sym typeface="Arial Narrow"/>
                        </a:rPr>
                        <a:t>Blitze, Stimmen, Donner, Beben, großer Hagel</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(7) Proklamation des Endes</a:t>
                      </a:r>
                    </a:p>
                    <a:p>
                      <a:pPr lvl="0" algn="l">
                        <a:defRPr sz="1800" b="0" i="0">
                          <a:solidFill>
                            <a:srgbClr val="000000"/>
                          </a:solidFill>
                        </a:defRPr>
                      </a:pPr>
                      <a:endParaRPr sz="2400" b="1" i="1">
                        <a:latin typeface="Arial Narrow"/>
                        <a:ea typeface="Arial Narrow"/>
                        <a:cs typeface="Arial Narrow"/>
                        <a:sym typeface="Arial Narrow"/>
                      </a:endParaRPr>
                    </a:p>
                    <a:p>
                      <a:pPr lvl="0" algn="l">
                        <a:defRPr sz="1800" b="0" i="0">
                          <a:solidFill>
                            <a:srgbClr val="000000"/>
                          </a:solidFill>
                        </a:defRPr>
                      </a:pPr>
                      <a:r>
                        <a:rPr sz="2400" b="1" i="1">
                          <a:latin typeface="Arial Narrow"/>
                          <a:ea typeface="Arial Narrow"/>
                          <a:cs typeface="Arial Narrow"/>
                          <a:sym typeface="Arial Narrow"/>
                        </a:rPr>
                        <a:t>Stimmen, Donner, Blitze, großes Beben, sehr großer Hagel </a:t>
                      </a:r>
                    </a:p>
                  </a:txBody>
                  <a:tcPr marL="0" marR="0" marT="0" marB="0" horzOverflow="overflow">
                    <a:lnL w="12700">
                      <a:miter lim="400000"/>
                    </a:lnL>
                    <a:lnR w="12700">
                      <a:miter lim="400000"/>
                    </a:lnR>
                    <a:lnT w="12700">
                      <a:miter lim="400000"/>
                    </a:lnT>
                    <a:lnB w="12700">
                      <a:miter lim="400000"/>
                    </a:lnB>
                    <a:solidFill>
                      <a:srgbClr val="E8ECF4"/>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 grpId="1"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p:cNvSpPr>
          <p:nvPr>
            <p:ph type="body" idx="1"/>
          </p:nvPr>
        </p:nvSpPr>
        <p:spPr>
          <a:xfrm>
            <a:off x="0" y="476672"/>
            <a:ext cx="9144000" cy="6381328"/>
          </a:xfrm>
          <a:prstGeom prst="rect">
            <a:avLst/>
          </a:prstGeom>
        </p:spPr>
        <p:txBody>
          <a:bodyPr/>
          <a:lstStyle/>
          <a:p>
            <a:pPr marL="0" lvl="1" indent="457200">
              <a:spcBef>
                <a:spcPts val="600"/>
              </a:spcBef>
              <a:buSzTx/>
              <a:buNone/>
              <a:defRPr sz="1800"/>
            </a:pPr>
            <a:r>
              <a:rPr sz="2800" b="1"/>
              <a:t>I. </a:t>
            </a:r>
            <a:r>
              <a:rPr sz="2800" b="1" u="sng"/>
              <a:t>Die Öffnung der </a:t>
            </a:r>
            <a:r>
              <a:rPr sz="2800" b="1" u="sng">
                <a:solidFill>
                  <a:srgbClr val="FF0000"/>
                </a:solidFill>
              </a:rPr>
              <a:t>ersten 6 Siegel</a:t>
            </a:r>
            <a:r>
              <a:rPr sz="2800" b="1"/>
              <a:t>, ein Einschub und die Öffnung des </a:t>
            </a:r>
            <a:r>
              <a:rPr sz="2800" b="1">
                <a:solidFill>
                  <a:srgbClr val="FF0000"/>
                </a:solidFill>
              </a:rPr>
              <a:t>7. Siegels</a:t>
            </a:r>
            <a:r>
              <a:rPr sz="2800" b="1"/>
              <a:t> 4,1- 8,1(5)</a:t>
            </a:r>
            <a:endParaRPr sz="2800"/>
          </a:p>
          <a:p>
            <a:pPr marL="0" lvl="1" indent="457200">
              <a:spcBef>
                <a:spcPts val="600"/>
              </a:spcBef>
              <a:buSzTx/>
              <a:buNone/>
              <a:defRPr sz="1800"/>
            </a:pPr>
            <a:r>
              <a:rPr sz="2800" b="1"/>
              <a:t>II. </a:t>
            </a:r>
            <a:r>
              <a:rPr sz="2800" b="1" u="sng"/>
              <a:t>Das Blasen der </a:t>
            </a:r>
            <a:r>
              <a:rPr sz="2800" b="1" u="sng">
                <a:solidFill>
                  <a:srgbClr val="FF0000"/>
                </a:solidFill>
              </a:rPr>
              <a:t>ersten 6 Posaunen</a:t>
            </a:r>
            <a:r>
              <a:rPr sz="2800" b="1"/>
              <a:t>, ein Einschub und das Blasen der </a:t>
            </a:r>
            <a:r>
              <a:rPr sz="2800" b="1">
                <a:solidFill>
                  <a:srgbClr val="FF0000"/>
                </a:solidFill>
              </a:rPr>
              <a:t>7. Posaune </a:t>
            </a:r>
            <a:r>
              <a:rPr sz="2800" b="1"/>
              <a:t>8,2(6)- 11,18(19)</a:t>
            </a:r>
            <a:endParaRPr sz="2800"/>
          </a:p>
          <a:p>
            <a:pPr marL="0" lvl="1" indent="457200">
              <a:spcBef>
                <a:spcPts val="600"/>
              </a:spcBef>
              <a:buSzTx/>
              <a:buNone/>
              <a:defRPr sz="1800"/>
            </a:pPr>
            <a:r>
              <a:rPr sz="2800" b="1"/>
              <a:t>III. </a:t>
            </a:r>
            <a:r>
              <a:rPr sz="2800"/>
              <a:t>(Hintergründe zur 7 Posaune und Hinführung zu den 7 Schalen):</a:t>
            </a:r>
            <a:r>
              <a:rPr sz="2800" b="1"/>
              <a:t> </a:t>
            </a:r>
            <a:r>
              <a:rPr sz="2800" b="1" u="sng">
                <a:solidFill>
                  <a:srgbClr val="0433FF"/>
                </a:solidFill>
              </a:rPr>
              <a:t>Der Kern des Konflikts</a:t>
            </a:r>
            <a:r>
              <a:rPr sz="2800" b="1" u="sng"/>
              <a:t> 11,19 (12,1)- 14,20 (15,4) (= Einschub)</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p:cNvSpPr>
          <p:nvPr>
            <p:ph type="title"/>
          </p:nvPr>
        </p:nvSpPr>
        <p:spPr>
          <a:xfrm>
            <a:off x="457200" y="274638"/>
            <a:ext cx="8229600" cy="1143001"/>
          </a:xfrm>
          <a:prstGeom prst="rect">
            <a:avLst/>
          </a:prstGeom>
        </p:spPr>
        <p:txBody>
          <a:bodyPr/>
          <a:lstStyle/>
          <a:p>
            <a:pPr lvl="0"/>
            <a:endParaRPr/>
          </a:p>
        </p:txBody>
      </p:sp>
      <p:pic>
        <p:nvPicPr>
          <p:cNvPr id="628" name="image4.jpeg"/>
          <p:cNvPicPr/>
          <p:nvPr/>
        </p:nvPicPr>
        <p:blipFill>
          <a:blip r:embed="rId2" cstate="print">
            <a:extLst/>
          </a:blip>
          <a:stretch>
            <a:fillRect/>
          </a:stretch>
        </p:blipFill>
        <p:spPr>
          <a:xfrm>
            <a:off x="-320685" y="-171401"/>
            <a:ext cx="9464686" cy="7098514"/>
          </a:xfrm>
          <a:prstGeom prst="rect">
            <a:avLst/>
          </a:prstGeom>
          <a:ln w="12700">
            <a:miter lim="400000"/>
          </a:ln>
        </p:spPr>
      </p:pic>
      <p:sp>
        <p:nvSpPr>
          <p:cNvPr id="629" name="Shape 629"/>
          <p:cNvSpPr/>
          <p:nvPr/>
        </p:nvSpPr>
        <p:spPr>
          <a:xfrm>
            <a:off x="572478" y="387808"/>
            <a:ext cx="7678351" cy="612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a:defRPr sz="3400" b="1">
                <a:solidFill>
                  <a:srgbClr val="FFFFFF"/>
                </a:solidFill>
                <a:latin typeface="Calibri"/>
                <a:ea typeface="Calibri"/>
                <a:cs typeface="Calibri"/>
                <a:sym typeface="Calibri"/>
              </a:defRPr>
            </a:lvl1pPr>
          </a:lstStyle>
          <a:p>
            <a:pPr lvl="0">
              <a:defRPr sz="1800" b="0">
                <a:solidFill>
                  <a:srgbClr val="000000"/>
                </a:solidFill>
              </a:defRPr>
            </a:pPr>
            <a:r>
              <a:rPr sz="3400" b="1">
                <a:solidFill>
                  <a:srgbClr val="FFFFFF"/>
                </a:solidFill>
              </a:rPr>
              <a:t>Zusammenschau in verkürzter Perspektive</a:t>
            </a:r>
          </a:p>
        </p:txBody>
      </p:sp>
    </p:spTree>
  </p:cSld>
  <p:clrMapOvr>
    <a:masterClrMapping/>
  </p:clrMapOvr>
  <p:transition spd="med">
    <p:dissolv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Shape 1434"/>
          <p:cNvSpPr>
            <a:spLocks noGrp="1"/>
          </p:cNvSpPr>
          <p:nvPr>
            <p:ph type="title"/>
          </p:nvPr>
        </p:nvSpPr>
        <p:spPr>
          <a:prstGeom prst="rect">
            <a:avLst/>
          </a:prstGeom>
        </p:spPr>
        <p:txBody>
          <a:bodyPr/>
          <a:lstStyle>
            <a:lvl1pPr>
              <a:defRPr b="1"/>
            </a:lvl1pPr>
          </a:lstStyle>
          <a:p>
            <a:pPr lvl="0">
              <a:defRPr sz="1800" b="0"/>
            </a:pPr>
            <a:r>
              <a:rPr sz="4400" b="1"/>
              <a:t>Off 13</a:t>
            </a:r>
          </a:p>
        </p:txBody>
      </p:sp>
      <p:sp>
        <p:nvSpPr>
          <p:cNvPr id="1435" name="Shape 1435"/>
          <p:cNvSpPr>
            <a:spLocks noGrp="1"/>
          </p:cNvSpPr>
          <p:nvPr>
            <p:ph type="body" idx="1"/>
          </p:nvPr>
        </p:nvSpPr>
        <p:spPr>
          <a:prstGeom prst="rect">
            <a:avLst/>
          </a:prstGeom>
        </p:spPr>
        <p:txBody>
          <a:bodyPr/>
          <a:lstStyle/>
          <a:p>
            <a:pPr lvl="0"/>
            <a:endParaRPr/>
          </a:p>
        </p:txBody>
      </p:sp>
      <p:sp>
        <p:nvSpPr>
          <p:cNvPr id="1436" name="Shape 143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170</a:t>
            </a:fld>
            <a:endParaRPr sz="1200">
              <a:solidFill>
                <a:srgbClr val="888888"/>
              </a:solidFill>
            </a:endParaRP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Shape 1438"/>
          <p:cNvSpPr>
            <a:spLocks noGrp="1"/>
          </p:cNvSpPr>
          <p:nvPr>
            <p:ph type="title" idx="4294967295"/>
          </p:nvPr>
        </p:nvSpPr>
        <p:spPr>
          <a:xfrm>
            <a:off x="4783315" y="260350"/>
            <a:ext cx="4360685" cy="936625"/>
          </a:xfrm>
          <a:prstGeom prst="rect">
            <a:avLst/>
          </a:prstGeom>
        </p:spPr>
        <p:txBody>
          <a:bodyPr>
            <a:normAutofit/>
          </a:bodyPr>
          <a:lstStyle/>
          <a:p>
            <a:pPr lvl="0">
              <a:defRPr sz="1800" b="0">
                <a:solidFill>
                  <a:srgbClr val="000000"/>
                </a:solidFill>
              </a:defRPr>
            </a:pPr>
            <a:r>
              <a:rPr sz="4400">
                <a:latin typeface="Calibri"/>
                <a:ea typeface="Calibri"/>
                <a:cs typeface="Calibri"/>
                <a:sym typeface="Calibri"/>
              </a:rPr>
              <a:t>Off 13: </a:t>
            </a:r>
            <a:r>
              <a:rPr sz="4000" b="1" i="1">
                <a:latin typeface="Calibri"/>
                <a:ea typeface="Calibri"/>
                <a:cs typeface="Calibri"/>
                <a:sym typeface="Calibri"/>
              </a:rPr>
              <a:t>Vgl. Dan 7</a:t>
            </a:r>
          </a:p>
        </p:txBody>
      </p:sp>
      <p:pic>
        <p:nvPicPr>
          <p:cNvPr id="1439" name="image8.png" descr="danielstatue"/>
          <p:cNvPicPr/>
          <p:nvPr/>
        </p:nvPicPr>
        <p:blipFill>
          <a:blip r:embed="rId3" cstate="print">
            <a:extLst/>
          </a:blip>
          <a:srcRect l="48567" t="12086" r="27136" b="10338"/>
          <a:stretch>
            <a:fillRect/>
          </a:stretch>
        </p:blipFill>
        <p:spPr>
          <a:xfrm>
            <a:off x="-36514" y="-171451"/>
            <a:ext cx="2879727" cy="781526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438"/>
                                        </p:tgtEl>
                                        <p:attrNameLst>
                                          <p:attrName>style.visibility</p:attrName>
                                        </p:attrNameLst>
                                      </p:cBhvr>
                                      <p:to>
                                        <p:strVal val="visible"/>
                                      </p:to>
                                    </p:set>
                                    <p:anim calcmode="lin" valueType="num">
                                      <p:cBhvr>
                                        <p:cTn id="7" dur="1000" fill="hold"/>
                                        <p:tgtEl>
                                          <p:spTgt spid="1438"/>
                                        </p:tgtEl>
                                        <p:attrNameLst>
                                          <p:attrName>ppt_x</p:attrName>
                                        </p:attrNameLst>
                                      </p:cBhvr>
                                      <p:tavLst>
                                        <p:tav tm="0">
                                          <p:val>
                                            <p:strVal val="0-#ppt_w/2"/>
                                          </p:val>
                                        </p:tav>
                                        <p:tav tm="100000">
                                          <p:val>
                                            <p:strVal val="#ppt_x"/>
                                          </p:val>
                                        </p:tav>
                                      </p:tavLst>
                                    </p:anim>
                                    <p:anim calcmode="lin" valueType="num">
                                      <p:cBhvr>
                                        <p:cTn id="8" dur="1000" fill="hold"/>
                                        <p:tgtEl>
                                          <p:spTgt spid="1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 grpId="1"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 name="Shape 1443"/>
          <p:cNvSpPr>
            <a:spLocks noGrp="1"/>
          </p:cNvSpPr>
          <p:nvPr>
            <p:ph type="title"/>
          </p:nvPr>
        </p:nvSpPr>
        <p:spPr>
          <a:xfrm>
            <a:off x="457200" y="44624"/>
            <a:ext cx="8229600" cy="562074"/>
          </a:xfrm>
          <a:prstGeom prst="rect">
            <a:avLst/>
          </a:prstGeom>
        </p:spPr>
        <p:txBody>
          <a:bodyPr/>
          <a:lstStyle>
            <a:lvl1pPr defTabSz="758951">
              <a:defRPr sz="2988" b="1"/>
            </a:lvl1pPr>
          </a:lstStyle>
          <a:p>
            <a:pPr lvl="0">
              <a:defRPr sz="1800" b="0"/>
            </a:pPr>
            <a:r>
              <a:rPr sz="2988" b="1"/>
              <a:t>Kaiser Roms</a:t>
            </a:r>
          </a:p>
        </p:txBody>
      </p:sp>
      <p:sp>
        <p:nvSpPr>
          <p:cNvPr id="1444" name="Shape 1444"/>
          <p:cNvSpPr>
            <a:spLocks noGrp="1"/>
          </p:cNvSpPr>
          <p:nvPr>
            <p:ph type="body" idx="1"/>
          </p:nvPr>
        </p:nvSpPr>
        <p:spPr>
          <a:xfrm>
            <a:off x="0" y="620688"/>
            <a:ext cx="9144000" cy="6336704"/>
          </a:xfrm>
          <a:prstGeom prst="rect">
            <a:avLst/>
          </a:prstGeom>
        </p:spPr>
        <p:txBody>
          <a:bodyPr/>
          <a:lstStyle/>
          <a:p>
            <a:pPr marL="482203" lvl="0" indent="-482203">
              <a:lnSpc>
                <a:spcPct val="90000"/>
              </a:lnSpc>
              <a:buFontTx/>
              <a:buAutoNum type="arabicPeriod"/>
              <a:defRPr sz="1800"/>
            </a:pPr>
            <a:r>
              <a:rPr sz="3000"/>
              <a:t>Julius Caesar (49 v. Chr.; ermordet 15. 3. 44)</a:t>
            </a:r>
          </a:p>
          <a:p>
            <a:pPr marL="482203" lvl="0" indent="-482203">
              <a:lnSpc>
                <a:spcPct val="90000"/>
              </a:lnSpc>
              <a:buFontTx/>
              <a:buAutoNum type="arabicPeriod"/>
              <a:defRPr sz="1800"/>
            </a:pPr>
            <a:r>
              <a:rPr sz="3000"/>
              <a:t>Augustus (31 v. Chr. bis 14 n. Chr.)</a:t>
            </a:r>
          </a:p>
          <a:p>
            <a:pPr marL="482203" lvl="0" indent="-482203">
              <a:lnSpc>
                <a:spcPct val="90000"/>
              </a:lnSpc>
              <a:buFontTx/>
              <a:buAutoNum type="arabicPeriod"/>
              <a:defRPr sz="1800"/>
            </a:pPr>
            <a:r>
              <a:rPr sz="3000"/>
              <a:t>Tiberius (14-37)</a:t>
            </a:r>
          </a:p>
          <a:p>
            <a:pPr marL="482203" lvl="0" indent="-482203">
              <a:lnSpc>
                <a:spcPct val="90000"/>
              </a:lnSpc>
              <a:buFontTx/>
              <a:buAutoNum type="arabicPeriod"/>
              <a:defRPr sz="1800"/>
            </a:pPr>
            <a:r>
              <a:rPr sz="3000"/>
              <a:t>Caligula (37-41)</a:t>
            </a:r>
          </a:p>
          <a:p>
            <a:pPr marL="482203" lvl="0" indent="-482203">
              <a:lnSpc>
                <a:spcPct val="90000"/>
              </a:lnSpc>
              <a:buFontTx/>
              <a:buAutoNum type="arabicPeriod"/>
              <a:defRPr sz="1800"/>
            </a:pPr>
            <a:r>
              <a:rPr sz="3000"/>
              <a:t>Claudius (41-54)</a:t>
            </a:r>
          </a:p>
          <a:p>
            <a:pPr marL="482203" lvl="0" indent="-482203">
              <a:lnSpc>
                <a:spcPct val="90000"/>
              </a:lnSpc>
              <a:buClr>
                <a:srgbClr val="D60000"/>
              </a:buClr>
              <a:buFontTx/>
              <a:buAutoNum type="arabicPeriod" startAt="6"/>
              <a:defRPr sz="1800"/>
            </a:pPr>
            <a:r>
              <a:rPr sz="3000">
                <a:solidFill>
                  <a:srgbClr val="FF2600"/>
                </a:solidFill>
              </a:rPr>
              <a:t>Nero</a:t>
            </a:r>
            <a:r>
              <a:rPr sz="3000"/>
              <a:t> (13. Okt. 54 - 9. Juni 68)</a:t>
            </a:r>
            <a:endParaRPr sz="2700"/>
          </a:p>
          <a:p>
            <a:pPr marL="0" lvl="0" indent="0">
              <a:lnSpc>
                <a:spcPct val="90000"/>
              </a:lnSpc>
              <a:buSzTx/>
              <a:buNone/>
              <a:defRPr sz="1800"/>
            </a:pPr>
            <a:r>
              <a:rPr sz="2700"/>
              <a:t>. </a:t>
            </a:r>
            <a:r>
              <a:rPr sz="3000"/>
              <a:t>Galba (68-69), Otho (69), Vitellius ( 69) </a:t>
            </a:r>
            <a:r>
              <a:rPr sz="2800"/>
              <a:t> </a:t>
            </a:r>
          </a:p>
          <a:p>
            <a:pPr marL="0" lvl="0" indent="0">
              <a:lnSpc>
                <a:spcPct val="90000"/>
              </a:lnSpc>
              <a:buSzTx/>
              <a:buNone/>
              <a:defRPr sz="1800"/>
            </a:pPr>
            <a:r>
              <a:rPr sz="3000"/>
              <a:t>. Vespasian (69-79)</a:t>
            </a:r>
          </a:p>
          <a:p>
            <a:pPr marL="0" lvl="0" indent="0">
              <a:lnSpc>
                <a:spcPct val="90000"/>
              </a:lnSpc>
              <a:buSzTx/>
              <a:buNone/>
              <a:defRPr sz="1800"/>
            </a:pPr>
            <a:r>
              <a:rPr sz="3000"/>
              <a:t>. Titus (79-81)</a:t>
            </a:r>
          </a:p>
          <a:p>
            <a:pPr marL="0" lvl="0" indent="0">
              <a:lnSpc>
                <a:spcPct val="90000"/>
              </a:lnSpc>
              <a:buSzTx/>
              <a:buNone/>
              <a:defRPr sz="1800"/>
            </a:pPr>
            <a:r>
              <a:rPr sz="3000"/>
              <a:t>. Domitian (81-95)</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Shape 1446"/>
          <p:cNvSpPr>
            <a:spLocks noGrp="1"/>
          </p:cNvSpPr>
          <p:nvPr>
            <p:ph type="title"/>
          </p:nvPr>
        </p:nvSpPr>
        <p:spPr>
          <a:xfrm>
            <a:off x="457200" y="28576"/>
            <a:ext cx="8229600" cy="783157"/>
          </a:xfrm>
          <a:prstGeom prst="rect">
            <a:avLst/>
          </a:prstGeom>
        </p:spPr>
        <p:txBody>
          <a:bodyPr/>
          <a:lstStyle/>
          <a:p>
            <a:pPr lvl="0">
              <a:defRPr sz="1800"/>
            </a:pPr>
            <a:r>
              <a:rPr sz="4400"/>
              <a:t>Off 13,11-18: Das Tier vom Land</a:t>
            </a:r>
          </a:p>
        </p:txBody>
      </p:sp>
      <p:sp>
        <p:nvSpPr>
          <p:cNvPr id="1447" name="Shape 1447"/>
          <p:cNvSpPr>
            <a:spLocks noGrp="1"/>
          </p:cNvSpPr>
          <p:nvPr>
            <p:ph type="body" idx="1"/>
          </p:nvPr>
        </p:nvSpPr>
        <p:spPr>
          <a:xfrm>
            <a:off x="26655" y="734309"/>
            <a:ext cx="9090691" cy="6123691"/>
          </a:xfrm>
          <a:prstGeom prst="rect">
            <a:avLst/>
          </a:prstGeom>
        </p:spPr>
        <p:txBody>
          <a:bodyPr/>
          <a:lstStyle/>
          <a:p>
            <a:pPr marL="318254" lvl="0" indent="-318254" defTabSz="905255">
              <a:defRPr sz="1800"/>
            </a:pPr>
            <a:r>
              <a:rPr sz="2970"/>
              <a:t>Name: „Falschprophet“ (16,13)  </a:t>
            </a:r>
          </a:p>
          <a:p>
            <a:pPr marL="318254" lvl="0" indent="-318254" defTabSz="905255">
              <a:defRPr sz="1800"/>
            </a:pPr>
            <a:r>
              <a:rPr sz="2970"/>
              <a:t>Meer = Völker (17,15)  → Land = Israel (?)</a:t>
            </a:r>
          </a:p>
          <a:p>
            <a:pPr marL="318254" lvl="0" indent="-318254" defTabSz="905255">
              <a:defRPr sz="1800"/>
            </a:pPr>
            <a:r>
              <a:rPr sz="2970"/>
              <a:t>Falsche Propheten: Mt 24,5.11.24; 7,15.22.23; 2P 2,1ff; 1Jh 4,1ff; 2Jh 7; </a:t>
            </a:r>
            <a:r>
              <a:rPr sz="2970" b="1">
                <a:solidFill>
                  <a:srgbClr val="0433FF"/>
                </a:solidFill>
              </a:rPr>
              <a:t>Jos, War</a:t>
            </a:r>
            <a:r>
              <a:rPr sz="2970">
                <a:solidFill>
                  <a:srgbClr val="0433FF"/>
                </a:solidFill>
              </a:rPr>
              <a:t> 2,17,8; 2,13,4f; 2,22,2; 4,9,3f; </a:t>
            </a:r>
            <a:r>
              <a:rPr sz="2970" b="1">
                <a:solidFill>
                  <a:srgbClr val="0433FF"/>
                </a:solidFill>
              </a:rPr>
              <a:t>Jos, Ant </a:t>
            </a:r>
            <a:r>
              <a:rPr sz="2970">
                <a:solidFill>
                  <a:srgbClr val="0433FF"/>
                </a:solidFill>
              </a:rPr>
              <a:t>20,5,1f; 20,8.6+10</a:t>
            </a:r>
            <a:r>
              <a:rPr sz="2970"/>
              <a:t>; </a:t>
            </a:r>
            <a:r>
              <a:rPr sz="2970">
                <a:solidFill>
                  <a:srgbClr val="0433FF"/>
                </a:solidFill>
              </a:rPr>
              <a:t>Theudas Apg 5,36f: </a:t>
            </a:r>
            <a:r>
              <a:rPr sz="2970" b="1">
                <a:solidFill>
                  <a:srgbClr val="0433FF"/>
                </a:solidFill>
              </a:rPr>
              <a:t>Jos</a:t>
            </a:r>
            <a:r>
              <a:rPr sz="2970">
                <a:solidFill>
                  <a:srgbClr val="0433FF"/>
                </a:solidFill>
              </a:rPr>
              <a:t>, </a:t>
            </a:r>
            <a:r>
              <a:rPr sz="2970" b="1">
                <a:solidFill>
                  <a:srgbClr val="0433FF"/>
                </a:solidFill>
              </a:rPr>
              <a:t>Ant</a:t>
            </a:r>
            <a:r>
              <a:rPr sz="2970">
                <a:solidFill>
                  <a:srgbClr val="0433FF"/>
                </a:solidFill>
              </a:rPr>
              <a:t> 17,10,5; </a:t>
            </a:r>
            <a:r>
              <a:rPr sz="2970" b="1">
                <a:solidFill>
                  <a:srgbClr val="0433FF"/>
                </a:solidFill>
              </a:rPr>
              <a:t>Jos, War</a:t>
            </a:r>
            <a:r>
              <a:rPr sz="2970">
                <a:solidFill>
                  <a:srgbClr val="0433FF"/>
                </a:solidFill>
              </a:rPr>
              <a:t> 2,8,1; 2,4,1;</a:t>
            </a:r>
            <a:r>
              <a:rPr sz="2970"/>
              <a:t> </a:t>
            </a:r>
          </a:p>
          <a:p>
            <a:pPr marL="318254" lvl="0" indent="-318254" defTabSz="905255">
              <a:defRPr sz="1800"/>
            </a:pPr>
            <a:r>
              <a:rPr sz="2970"/>
              <a:t>Zeichen: Apg 8,9ff; 13,6ff; 19,13ff</a:t>
            </a:r>
          </a:p>
          <a:p>
            <a:pPr marL="318254" lvl="0" indent="-318254" defTabSz="905255">
              <a:defRPr sz="1800"/>
            </a:pPr>
            <a:r>
              <a:rPr sz="2970"/>
              <a:t>Wer waren die Feinde der Christen? </a:t>
            </a:r>
          </a:p>
          <a:p>
            <a:pPr marL="781490" lvl="1" indent="-328862" defTabSz="905255">
              <a:buChar char="•"/>
              <a:defRPr sz="1800"/>
            </a:pPr>
            <a:r>
              <a:rPr sz="3069"/>
              <a:t>Juden gegen Christen: </a:t>
            </a:r>
            <a:r>
              <a:rPr sz="2673"/>
              <a:t>Apg 6,9ff; 13,10; 14,2ff; 17,5ff; 18,6.12.13; 19,9; 21,27ff; 24,1ff; 25,2ff</a:t>
            </a:r>
          </a:p>
          <a:p>
            <a:pPr marL="770882" lvl="1" indent="-318254" defTabSz="905255">
              <a:buChar char="•"/>
              <a:defRPr sz="1800"/>
            </a:pPr>
            <a:r>
              <a:rPr sz="2970"/>
              <a:t>Juden mit Römern gegen Christen: Apg 4,24ff; 12,1ff; 13,8; 14,5; 17,5ff; 18,12f; 21,11; 24,1ff; 25,2.3.9.24</a:t>
            </a:r>
          </a:p>
        </p:txBody>
      </p:sp>
      <p:sp>
        <p:nvSpPr>
          <p:cNvPr id="1448" name="Shape 144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173</a:t>
            </a:fld>
            <a:endParaRPr sz="1200">
              <a:solidFill>
                <a:srgbClr val="888888"/>
              </a:solidFill>
            </a:endParaRP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a:spLocks noGrp="1"/>
          </p:cNvSpPr>
          <p:nvPr>
            <p:ph type="title"/>
          </p:nvPr>
        </p:nvSpPr>
        <p:spPr>
          <a:xfrm>
            <a:off x="457200" y="274638"/>
            <a:ext cx="8435280" cy="1143001"/>
          </a:xfrm>
          <a:prstGeom prst="rect">
            <a:avLst/>
          </a:prstGeom>
        </p:spPr>
        <p:txBody>
          <a:bodyPr/>
          <a:lstStyle>
            <a:lvl1pPr>
              <a:defRPr sz="3900"/>
            </a:lvl1pPr>
          </a:lstStyle>
          <a:p>
            <a:pPr lvl="0">
              <a:defRPr sz="1800"/>
            </a:pPr>
            <a:r>
              <a:rPr sz="3900"/>
              <a:t>Das Tier vom Land, der „Falschprophet“</a:t>
            </a:r>
          </a:p>
        </p:txBody>
      </p:sp>
      <p:sp>
        <p:nvSpPr>
          <p:cNvPr id="1451" name="Shape 1451"/>
          <p:cNvSpPr>
            <a:spLocks noGrp="1"/>
          </p:cNvSpPr>
          <p:nvPr>
            <p:ph type="body" idx="1"/>
          </p:nvPr>
        </p:nvSpPr>
        <p:spPr>
          <a:xfrm>
            <a:off x="323528" y="1340767"/>
            <a:ext cx="8820472" cy="5517234"/>
          </a:xfrm>
          <a:prstGeom prst="rect">
            <a:avLst/>
          </a:prstGeom>
        </p:spPr>
        <p:txBody>
          <a:bodyPr/>
          <a:lstStyle/>
          <a:p>
            <a:pPr marL="0" lvl="0" indent="0">
              <a:buSzTx/>
              <a:buNone/>
              <a:defRPr sz="1800"/>
            </a:pPr>
            <a:r>
              <a:rPr sz="3000"/>
              <a:t>Welche Menschen waren die Hauptfeinde der Christen?  </a:t>
            </a:r>
          </a:p>
          <a:p>
            <a:pPr marL="0" lvl="0" indent="0">
              <a:buSzTx/>
              <a:buNone/>
              <a:defRPr sz="1800"/>
            </a:pPr>
            <a:r>
              <a:rPr sz="3000"/>
              <a:t>Apg 6,9; 13,10;</a:t>
            </a:r>
          </a:p>
          <a:p>
            <a:pPr marL="0" lvl="0" indent="0">
              <a:buSzTx/>
              <a:buNone/>
              <a:defRPr sz="1800"/>
            </a:pPr>
            <a:r>
              <a:rPr sz="3000"/>
              <a:t>Apg 14,2-5; 17,5-8; 18,6.12.13; </a:t>
            </a:r>
          </a:p>
          <a:p>
            <a:pPr marL="0" lvl="0" indent="0">
              <a:buSzTx/>
              <a:buNone/>
              <a:defRPr sz="1800"/>
            </a:pPr>
            <a:r>
              <a:rPr sz="3000"/>
              <a:t>Apg 19,9; 21,27-36; 24,1-9; 25,2.3.7</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3" name="Table 1453"/>
          <p:cNvGraphicFramePr/>
          <p:nvPr/>
        </p:nvGraphicFramePr>
        <p:xfrm>
          <a:off x="0" y="260647"/>
          <a:ext cx="9144000" cy="6828776"/>
        </p:xfrm>
        <a:graphic>
          <a:graphicData uri="http://schemas.openxmlformats.org/drawingml/2006/table">
            <a:tbl>
              <a:tblPr firstRow="1" bandRow="1">
                <a:tableStyleId>{4C3C2611-4C71-4FC5-86AE-919BDF0F9419}</a:tableStyleId>
              </a:tblPr>
              <a:tblGrid>
                <a:gridCol w="1524000"/>
                <a:gridCol w="1524000"/>
                <a:gridCol w="1524000"/>
                <a:gridCol w="1524000"/>
                <a:gridCol w="1356320"/>
                <a:gridCol w="1691680"/>
              </a:tblGrid>
              <a:tr h="400684">
                <a:tc>
                  <a:txBody>
                    <a:bodyPr/>
                    <a:lstStyle/>
                    <a:p>
                      <a:pPr lvl="0" algn="l">
                        <a:defRPr sz="1800" b="0" i="0">
                          <a:solidFill>
                            <a:srgbClr val="000000"/>
                          </a:solidFill>
                        </a:defRPr>
                      </a:pPr>
                      <a:r>
                        <a:rPr sz="2000" i="1">
                          <a:solidFill>
                            <a:srgbClr val="FFFFFF"/>
                          </a:solidFill>
                        </a:rPr>
                        <a:t>Wert</a:t>
                      </a:r>
                    </a:p>
                  </a:txBody>
                  <a:tcPr marL="0" marR="0" marT="0" marB="0" horzOverflow="overflow">
                    <a:lnL w="12700">
                      <a:miter lim="400000"/>
                    </a:lnL>
                    <a:lnR w="12700">
                      <a:miter lim="400000"/>
                    </a:lnR>
                    <a:lnT w="12700">
                      <a:miter lim="400000"/>
                    </a:lnT>
                    <a:solidFill>
                      <a:srgbClr val="4F81BD"/>
                    </a:solidFill>
                  </a:tcPr>
                </a:tc>
                <a:tc>
                  <a:txBody>
                    <a:bodyPr/>
                    <a:lstStyle/>
                    <a:p>
                      <a:pPr lvl="0" algn="just">
                        <a:defRPr sz="1800" b="0" i="0">
                          <a:solidFill>
                            <a:srgbClr val="000000"/>
                          </a:solidFill>
                        </a:defRPr>
                      </a:pPr>
                      <a:r>
                        <a:rPr sz="2000" i="1">
                          <a:solidFill>
                            <a:srgbClr val="FFFFFF"/>
                          </a:solidFill>
                        </a:rPr>
                        <a:t> hebr</a:t>
                      </a:r>
                    </a:p>
                  </a:txBody>
                  <a:tcPr marL="0" marR="0" marT="0" marB="0" horzOverflow="overflow">
                    <a:lnL w="12700">
                      <a:miter lim="400000"/>
                    </a:lnL>
                    <a:lnR w="12700">
                      <a:miter lim="400000"/>
                    </a:lnR>
                    <a:lnT w="12700">
                      <a:miter lim="400000"/>
                    </a:lnT>
                    <a:solidFill>
                      <a:srgbClr val="4F81BD"/>
                    </a:solidFill>
                  </a:tcPr>
                </a:tc>
                <a:tc>
                  <a:txBody>
                    <a:bodyPr/>
                    <a:lstStyle/>
                    <a:p>
                      <a:pPr lvl="0" algn="just">
                        <a:defRPr sz="1800" b="0" i="0">
                          <a:solidFill>
                            <a:srgbClr val="000000"/>
                          </a:solidFill>
                        </a:defRPr>
                      </a:pPr>
                      <a:r>
                        <a:rPr sz="2000" i="1">
                          <a:solidFill>
                            <a:srgbClr val="FFFFFF"/>
                          </a:solidFill>
                        </a:rPr>
                        <a:t> gr</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2000" i="1">
                          <a:solidFill>
                            <a:srgbClr val="FFFFFF"/>
                          </a:solidFill>
                        </a:rPr>
                        <a:t>Wert</a:t>
                      </a:r>
                    </a:p>
                  </a:txBody>
                  <a:tcPr marL="0" marR="0" marT="0" marB="0" horzOverflow="overflow">
                    <a:lnL w="12700">
                      <a:miter lim="400000"/>
                    </a:lnL>
                    <a:lnR w="12700">
                      <a:miter lim="400000"/>
                    </a:lnR>
                    <a:lnT w="12700">
                      <a:miter lim="400000"/>
                    </a:lnT>
                    <a:solidFill>
                      <a:srgbClr val="4F81BD"/>
                    </a:solidFill>
                  </a:tcPr>
                </a:tc>
                <a:tc>
                  <a:txBody>
                    <a:bodyPr/>
                    <a:lstStyle/>
                    <a:p>
                      <a:pPr lvl="0" algn="just">
                        <a:defRPr sz="1800" b="0" i="0">
                          <a:solidFill>
                            <a:srgbClr val="000000"/>
                          </a:solidFill>
                        </a:defRPr>
                      </a:pPr>
                      <a:r>
                        <a:rPr sz="2000" i="1">
                          <a:solidFill>
                            <a:srgbClr val="FFFFFF"/>
                          </a:solidFill>
                        </a:rPr>
                        <a:t> hebr</a:t>
                      </a:r>
                    </a:p>
                  </a:txBody>
                  <a:tcPr marL="0" marR="0" marT="0" marB="0" horzOverflow="overflow">
                    <a:lnL w="12700">
                      <a:miter lim="400000"/>
                    </a:lnL>
                    <a:lnR w="12700">
                      <a:miter lim="400000"/>
                    </a:lnR>
                    <a:lnT w="12700">
                      <a:miter lim="400000"/>
                    </a:lnT>
                    <a:solidFill>
                      <a:srgbClr val="4F81BD"/>
                    </a:solidFill>
                  </a:tcPr>
                </a:tc>
                <a:tc>
                  <a:txBody>
                    <a:bodyPr/>
                    <a:lstStyle/>
                    <a:p>
                      <a:pPr lvl="0" algn="just">
                        <a:defRPr sz="1800" b="0" i="0">
                          <a:solidFill>
                            <a:srgbClr val="000000"/>
                          </a:solidFill>
                        </a:defRPr>
                      </a:pPr>
                      <a:r>
                        <a:rPr sz="2000" i="1">
                          <a:solidFill>
                            <a:srgbClr val="FFFFFF"/>
                          </a:solidFill>
                        </a:rPr>
                        <a:t> gr</a:t>
                      </a:r>
                    </a:p>
                  </a:txBody>
                  <a:tcPr marL="0" marR="0" marT="0" marB="0" horzOverflow="overflow">
                    <a:lnL w="12700">
                      <a:miter lim="400000"/>
                    </a:lnL>
                    <a:lnR w="12700">
                      <a:miter lim="400000"/>
                    </a:lnR>
                    <a:lnT w="12700">
                      <a:miter lim="400000"/>
                    </a:lnT>
                    <a:solidFill>
                      <a:srgbClr val="4F81BD"/>
                    </a:solidFill>
                  </a:tcPr>
                </a:tc>
              </a:tr>
              <a:tr h="400684">
                <a:tc>
                  <a:txBody>
                    <a:bodyPr/>
                    <a:lstStyle/>
                    <a:p>
                      <a:pPr lvl="0" algn="l">
                        <a:defRPr sz="1800" b="0" i="0">
                          <a:solidFill>
                            <a:srgbClr val="000000"/>
                          </a:solidFill>
                        </a:defRPr>
                      </a:pPr>
                      <a:r>
                        <a:rPr sz="2000" i="1">
                          <a:solidFill>
                            <a:srgbClr val="FF0000"/>
                          </a:solidFill>
                        </a:rPr>
                        <a:t>1</a:t>
                      </a:r>
                    </a:p>
                  </a:txBody>
                  <a:tcPr marL="0" marR="0" marT="0" marB="0" horzOverflow="overflow">
                    <a:lnL w="12700">
                      <a:miter lim="400000"/>
                    </a:lnL>
                    <a:lnR w="12700">
                      <a:miter lim="400000"/>
                    </a:lnR>
                    <a:lnB w="12700">
                      <a:miter lim="400000"/>
                    </a:lnB>
                    <a:solidFill>
                      <a:srgbClr val="CFD7E7"/>
                    </a:solidFill>
                  </a:tcPr>
                </a:tc>
                <a:tc>
                  <a:txBody>
                    <a:bodyPr/>
                    <a:lstStyle/>
                    <a:p>
                      <a:pPr lvl="0" algn="just">
                        <a:defRPr sz="1800" b="0" i="0">
                          <a:solidFill>
                            <a:srgbClr val="000000"/>
                          </a:solidFill>
                        </a:defRPr>
                      </a:pPr>
                      <a:r>
                        <a:rPr sz="2000" i="1"/>
                        <a:t>alef</a:t>
                      </a:r>
                    </a:p>
                  </a:txBody>
                  <a:tcPr marL="0" marR="0" marT="0" marB="0" horzOverflow="overflow">
                    <a:lnL w="12700">
                      <a:miter lim="400000"/>
                    </a:lnL>
                    <a:lnR w="12700">
                      <a:miter lim="400000"/>
                    </a:lnR>
                    <a:lnB w="12700">
                      <a:miter lim="400000"/>
                    </a:lnB>
                    <a:solidFill>
                      <a:srgbClr val="CFD7E7"/>
                    </a:solidFill>
                  </a:tcPr>
                </a:tc>
                <a:tc>
                  <a:txBody>
                    <a:bodyPr/>
                    <a:lstStyle/>
                    <a:p>
                      <a:pPr lvl="0" algn="just">
                        <a:defRPr sz="1800" b="0" i="0">
                          <a:solidFill>
                            <a:srgbClr val="000000"/>
                          </a:solidFill>
                        </a:defRPr>
                      </a:pPr>
                      <a:r>
                        <a:rPr sz="2000" i="1">
                          <a:solidFill>
                            <a:srgbClr val="0000FF"/>
                          </a:solidFill>
                        </a:rPr>
                        <a:t>alpha</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000" i="1">
                          <a:solidFill>
                            <a:srgbClr val="FF0000"/>
                          </a:solidFill>
                        </a:rPr>
                        <a:t>40</a:t>
                      </a:r>
                    </a:p>
                  </a:txBody>
                  <a:tcPr marL="0" marR="0" marT="0" marB="0" horzOverflow="overflow">
                    <a:lnL w="12700">
                      <a:miter lim="400000"/>
                    </a:lnL>
                    <a:lnR w="12700">
                      <a:miter lim="400000"/>
                    </a:lnR>
                    <a:lnB w="12700">
                      <a:miter lim="400000"/>
                    </a:lnB>
                    <a:solidFill>
                      <a:srgbClr val="CFD7E7"/>
                    </a:solidFill>
                  </a:tcPr>
                </a:tc>
                <a:tc>
                  <a:txBody>
                    <a:bodyPr/>
                    <a:lstStyle/>
                    <a:p>
                      <a:pPr lvl="0" algn="just">
                        <a:defRPr sz="1800" b="0" i="0">
                          <a:solidFill>
                            <a:srgbClr val="000000"/>
                          </a:solidFill>
                        </a:defRPr>
                      </a:pPr>
                      <a:r>
                        <a:rPr sz="2000" i="1"/>
                        <a:t>mem</a:t>
                      </a:r>
                    </a:p>
                  </a:txBody>
                  <a:tcPr marL="0" marR="0" marT="0" marB="0" horzOverflow="overflow">
                    <a:lnL w="12700">
                      <a:miter lim="400000"/>
                    </a:lnL>
                    <a:lnR w="12700">
                      <a:miter lim="400000"/>
                    </a:lnR>
                    <a:lnB w="12700">
                      <a:miter lim="400000"/>
                    </a:lnB>
                    <a:solidFill>
                      <a:srgbClr val="CFD7E7"/>
                    </a:solidFill>
                  </a:tcPr>
                </a:tc>
                <a:tc>
                  <a:txBody>
                    <a:bodyPr/>
                    <a:lstStyle/>
                    <a:p>
                      <a:pPr lvl="0" algn="just">
                        <a:defRPr sz="1800" b="0" i="0">
                          <a:solidFill>
                            <a:srgbClr val="000000"/>
                          </a:solidFill>
                        </a:defRPr>
                      </a:pPr>
                      <a:r>
                        <a:rPr sz="2000" i="1">
                          <a:solidFill>
                            <a:srgbClr val="0000FF"/>
                          </a:solidFill>
                        </a:rPr>
                        <a:t>mü</a:t>
                      </a:r>
                    </a:p>
                  </a:txBody>
                  <a:tcPr marL="0" marR="0" marT="0" marB="0" horzOverflow="overflow">
                    <a:lnL w="12700">
                      <a:miter lim="400000"/>
                    </a:lnL>
                    <a:lnR w="12700">
                      <a:miter lim="400000"/>
                    </a:lnR>
                    <a:lnB w="12700">
                      <a:miter lim="400000"/>
                    </a:lnB>
                    <a:solidFill>
                      <a:srgbClr val="CFD7E7"/>
                    </a:solidFill>
                  </a:tcPr>
                </a:tc>
              </a:tr>
              <a:tr h="400684">
                <a:tc>
                  <a:txBody>
                    <a:bodyPr/>
                    <a:lstStyle/>
                    <a:p>
                      <a:pPr lvl="0" algn="l">
                        <a:defRPr sz="1800" b="0" i="0">
                          <a:solidFill>
                            <a:srgbClr val="000000"/>
                          </a:solidFill>
                        </a:defRPr>
                      </a:pPr>
                      <a:r>
                        <a:rPr sz="2000" i="1">
                          <a:solidFill>
                            <a:srgbClr val="FF0000"/>
                          </a:solidFill>
                        </a:rPr>
                        <a:t>2</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beth</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betha</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50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nun</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nü</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r>
                        <a:rPr sz="2000" i="1">
                          <a:solidFill>
                            <a:srgbClr val="FF0000"/>
                          </a:solidFill>
                        </a:rPr>
                        <a:t>3</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gimel</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gamma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000" i="1">
                          <a:solidFill>
                            <a:srgbClr val="FF0000"/>
                          </a:solidFill>
                        </a:rPr>
                        <a:t>60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samek</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xi</a:t>
                      </a:r>
                    </a:p>
                  </a:txBody>
                  <a:tcPr marL="0" marR="0" marT="0" marB="0" horzOverflow="overflow">
                    <a:lnL w="12700">
                      <a:miter lim="400000"/>
                    </a:lnL>
                    <a:lnR w="12700">
                      <a:miter lim="400000"/>
                    </a:lnR>
                    <a:lnT w="12700">
                      <a:miter lim="400000"/>
                    </a:lnT>
                    <a:lnB w="12700">
                      <a:miter lim="400000"/>
                    </a:lnB>
                    <a:solidFill>
                      <a:srgbClr val="CFD7E7"/>
                    </a:solidFill>
                  </a:tcPr>
                </a:tc>
              </a:tr>
              <a:tr h="400684">
                <a:tc>
                  <a:txBody>
                    <a:bodyPr/>
                    <a:lstStyle/>
                    <a:p>
                      <a:pPr lvl="0" algn="l">
                        <a:defRPr sz="1800" b="0" i="0">
                          <a:solidFill>
                            <a:srgbClr val="000000"/>
                          </a:solidFill>
                        </a:defRPr>
                      </a:pPr>
                      <a:r>
                        <a:rPr sz="2000" i="1">
                          <a:solidFill>
                            <a:srgbClr val="FF0000"/>
                          </a:solidFill>
                        </a:rPr>
                        <a:t>4</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daleth</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delta</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70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Knacklaut</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omikron</a:t>
                      </a:r>
                    </a:p>
                    <a:p>
                      <a:pPr lvl="0" algn="just">
                        <a:defRPr sz="1800" b="0" i="0">
                          <a:solidFill>
                            <a:srgbClr val="000000"/>
                          </a:solidFill>
                        </a:defRPr>
                      </a:pPr>
                      <a:r>
                        <a:rPr sz="2000" i="1">
                          <a:solidFill>
                            <a:srgbClr val="0000FF"/>
                          </a:solidFill>
                        </a:rPr>
                        <a:t>  (kurz)</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r>
                        <a:rPr sz="2000" i="1">
                          <a:solidFill>
                            <a:srgbClr val="FF0000"/>
                          </a:solidFill>
                        </a:rPr>
                        <a:t>5</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he</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epsilon</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000" i="1">
                          <a:solidFill>
                            <a:srgbClr val="FF0000"/>
                          </a:solidFill>
                        </a:rPr>
                        <a:t>80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peh</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pi</a:t>
                      </a:r>
                    </a:p>
                  </a:txBody>
                  <a:tcPr marL="0" marR="0" marT="0" marB="0" horzOverflow="overflow">
                    <a:lnL w="12700">
                      <a:miter lim="400000"/>
                    </a:lnL>
                    <a:lnR w="12700">
                      <a:miter lim="400000"/>
                    </a:lnR>
                    <a:lnT w="12700">
                      <a:miter lim="400000"/>
                    </a:lnT>
                    <a:lnB w="12700">
                      <a:miter lim="400000"/>
                    </a:lnB>
                    <a:solidFill>
                      <a:srgbClr val="CFD7E7"/>
                    </a:solidFill>
                  </a:tcPr>
                </a:tc>
              </a:tr>
              <a:tr h="588590">
                <a:tc>
                  <a:txBody>
                    <a:bodyPr/>
                    <a:lstStyle/>
                    <a:p>
                      <a:pPr lvl="0" algn="l">
                        <a:defRPr sz="1800" b="0" i="0">
                          <a:solidFill>
                            <a:srgbClr val="000000"/>
                          </a:solidFill>
                        </a:defRPr>
                      </a:pPr>
                      <a:r>
                        <a:rPr sz="2000" i="1">
                          <a:solidFill>
                            <a:srgbClr val="FF0000"/>
                          </a:solidFill>
                        </a:rPr>
                        <a:t>6</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waw</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stigma</a:t>
                      </a:r>
                    </a:p>
                    <a:p>
                      <a:pPr lvl="0" algn="just">
                        <a:defRPr sz="1800" b="0" i="0">
                          <a:solidFill>
                            <a:srgbClr val="000000"/>
                          </a:solidFill>
                        </a:defRPr>
                      </a:pPr>
                      <a:r>
                        <a:rPr sz="2000" i="1">
                          <a:solidFill>
                            <a:srgbClr val="0000FF"/>
                          </a:solidFill>
                        </a:rPr>
                        <a:t> (Schluss-S)</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90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tsade </a:t>
                      </a:r>
                    </a:p>
                    <a:p>
                      <a:pPr lvl="0" algn="just">
                        <a:defRPr sz="1800" b="0" i="0">
                          <a:solidFill>
                            <a:srgbClr val="000000"/>
                          </a:solidFill>
                        </a:defRPr>
                      </a:pPr>
                      <a:r>
                        <a:rPr sz="2000" i="1"/>
                        <a:t>(stimmlos)</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„koppa“</a:t>
                      </a:r>
                    </a:p>
                    <a:p>
                      <a:pPr lvl="0" algn="just">
                        <a:defRPr sz="1800" b="0" i="0">
                          <a:solidFill>
                            <a:srgbClr val="000000"/>
                          </a:solidFill>
                        </a:defRPr>
                      </a:pPr>
                      <a:r>
                        <a:rPr sz="2000" i="1">
                          <a:solidFill>
                            <a:srgbClr val="0000FF"/>
                          </a:solidFill>
                        </a:rPr>
                        <a:t>hebr:“qof“</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r>
                        <a:rPr sz="2000" i="1">
                          <a:solidFill>
                            <a:srgbClr val="FF0000"/>
                          </a:solidFill>
                        </a:rPr>
                        <a:t>7</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zaw</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dseta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000" i="1">
                          <a:solidFill>
                            <a:srgbClr val="FF0000"/>
                          </a:solidFill>
                        </a:rPr>
                        <a:t>100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qof</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rho</a:t>
                      </a:r>
                    </a:p>
                  </a:txBody>
                  <a:tcPr marL="0" marR="0" marT="0" marB="0" horzOverflow="overflow">
                    <a:lnL w="12700">
                      <a:miter lim="400000"/>
                    </a:lnL>
                    <a:lnR w="12700">
                      <a:miter lim="400000"/>
                    </a:lnR>
                    <a:lnT w="12700">
                      <a:miter lim="400000"/>
                    </a:lnT>
                    <a:lnB w="12700">
                      <a:miter lim="400000"/>
                    </a:lnB>
                    <a:solidFill>
                      <a:srgbClr val="CFD7E7"/>
                    </a:solidFill>
                  </a:tcPr>
                </a:tc>
              </a:tr>
              <a:tr h="400684">
                <a:tc>
                  <a:txBody>
                    <a:bodyPr/>
                    <a:lstStyle/>
                    <a:p>
                      <a:pPr lvl="0" algn="l">
                        <a:defRPr sz="1800" b="0" i="0">
                          <a:solidFill>
                            <a:srgbClr val="000000"/>
                          </a:solidFill>
                        </a:defRPr>
                      </a:pPr>
                      <a:r>
                        <a:rPr sz="2000" i="1">
                          <a:solidFill>
                            <a:srgbClr val="FF0000"/>
                          </a:solidFill>
                        </a:rPr>
                        <a:t>8</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chet</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eta</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200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resch</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sigma</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r>
                        <a:rPr sz="2000" i="1">
                          <a:solidFill>
                            <a:srgbClr val="FF0000"/>
                          </a:solidFill>
                        </a:rPr>
                        <a:t>9</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tet</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theta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000" i="1">
                          <a:solidFill>
                            <a:srgbClr val="FF0000"/>
                          </a:solidFill>
                        </a:rPr>
                        <a:t>300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schin, sin</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tau</a:t>
                      </a:r>
                    </a:p>
                  </a:txBody>
                  <a:tcPr marL="0" marR="0" marT="0" marB="0" horzOverflow="overflow">
                    <a:lnL w="12700">
                      <a:miter lim="400000"/>
                    </a:lnL>
                    <a:lnR w="12700">
                      <a:miter lim="400000"/>
                    </a:lnR>
                    <a:lnT w="12700">
                      <a:miter lim="400000"/>
                    </a:lnT>
                    <a:lnB w="12700">
                      <a:miter lim="400000"/>
                    </a:lnB>
                    <a:solidFill>
                      <a:srgbClr val="CFD7E7"/>
                    </a:solidFill>
                  </a:tcPr>
                </a:tc>
              </a:tr>
              <a:tr h="400684">
                <a:tc>
                  <a:txBody>
                    <a:bodyPr/>
                    <a:lstStyle/>
                    <a:p>
                      <a:pPr lvl="0" algn="l">
                        <a:defRPr sz="1800" b="0" i="0">
                          <a:solidFill>
                            <a:srgbClr val="000000"/>
                          </a:solidFill>
                        </a:defRPr>
                      </a:pPr>
                      <a:r>
                        <a:rPr sz="2000" i="1">
                          <a:solidFill>
                            <a:srgbClr val="FF0000"/>
                          </a:solidFill>
                        </a:rPr>
                        <a:t>10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jod</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iota</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400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taw</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üpsilon</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r>
                        <a:rPr sz="2000" i="1">
                          <a:solidFill>
                            <a:srgbClr val="FF0000"/>
                          </a:solidFill>
                        </a:rPr>
                        <a:t>20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kaf</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kappa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000" i="1">
                          <a:solidFill>
                            <a:srgbClr val="FF0000"/>
                          </a:solidFill>
                        </a:rPr>
                        <a:t>500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t> </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fi</a:t>
                      </a:r>
                    </a:p>
                  </a:txBody>
                  <a:tcPr marL="0" marR="0" marT="0" marB="0" horzOverflow="overflow">
                    <a:lnL w="12700">
                      <a:miter lim="400000"/>
                    </a:lnL>
                    <a:lnR w="12700">
                      <a:miter lim="400000"/>
                    </a:lnR>
                    <a:lnT w="12700">
                      <a:miter lim="400000"/>
                    </a:lnT>
                    <a:lnB w="12700">
                      <a:miter lim="400000"/>
                    </a:lnB>
                    <a:solidFill>
                      <a:srgbClr val="CFD7E7"/>
                    </a:solidFill>
                  </a:tcPr>
                </a:tc>
              </a:tr>
              <a:tr h="400684">
                <a:tc>
                  <a:txBody>
                    <a:bodyPr/>
                    <a:lstStyle/>
                    <a:p>
                      <a:pPr lvl="0" algn="l">
                        <a:defRPr sz="1800" b="0" i="0">
                          <a:solidFill>
                            <a:srgbClr val="000000"/>
                          </a:solidFill>
                        </a:defRPr>
                      </a:pPr>
                      <a:r>
                        <a:rPr sz="2000" i="1">
                          <a:solidFill>
                            <a:srgbClr val="FF0000"/>
                          </a:solidFill>
                        </a:rPr>
                        <a:t>30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lamech</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lamda</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600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t> </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chi</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000" i="1">
                          <a:solidFill>
                            <a:srgbClr val="FF0000"/>
                          </a:solidFill>
                        </a:rPr>
                        <a:t>700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just">
                        <a:defRPr sz="1800" b="0" i="0">
                          <a:solidFill>
                            <a:srgbClr val="000000"/>
                          </a:solidFill>
                        </a:defRPr>
                      </a:pPr>
                      <a:r>
                        <a:rPr sz="2000" i="1">
                          <a:solidFill>
                            <a:srgbClr val="0000FF"/>
                          </a:solidFill>
                        </a:rPr>
                        <a:t>psi</a:t>
                      </a:r>
                    </a:p>
                  </a:txBody>
                  <a:tcPr marL="0" marR="0" marT="0" marB="0" horzOverflow="overflow">
                    <a:lnL w="12700">
                      <a:miter lim="400000"/>
                    </a:lnL>
                    <a:lnR w="12700">
                      <a:miter lim="400000"/>
                    </a:lnR>
                    <a:lnT w="12700">
                      <a:miter lim="400000"/>
                    </a:lnT>
                    <a:lnB w="12700">
                      <a:miter lim="400000"/>
                    </a:lnB>
                    <a:solidFill>
                      <a:srgbClr val="CFD7E7"/>
                    </a:solidFill>
                  </a:tcPr>
                </a:tc>
              </a:tr>
              <a:tr h="400684">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000" i="1">
                          <a:solidFill>
                            <a:srgbClr val="FF0000"/>
                          </a:solidFill>
                        </a:rPr>
                        <a:t>800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just">
                        <a:defRPr sz="1800" b="0" i="0">
                          <a:solidFill>
                            <a:srgbClr val="000000"/>
                          </a:solidFill>
                        </a:defRPr>
                      </a:pPr>
                      <a:r>
                        <a:rPr sz="2000" i="1">
                          <a:solidFill>
                            <a:srgbClr val="0000FF"/>
                          </a:solidFill>
                        </a:rPr>
                        <a:t>omega</a:t>
                      </a:r>
                    </a:p>
                  </a:txBody>
                  <a:tcPr marL="0" marR="0" marT="0" marB="0" horzOverflow="overflow">
                    <a:lnL w="12700">
                      <a:miter lim="400000"/>
                    </a:lnL>
                    <a:lnR w="12700">
                      <a:miter lim="400000"/>
                    </a:lnR>
                    <a:lnT w="12700">
                      <a:miter lim="400000"/>
                    </a:lnT>
                    <a:lnB w="12700">
                      <a:miter lim="400000"/>
                    </a:lnB>
                    <a:solidFill>
                      <a:srgbClr val="E8ECF4"/>
                    </a:solidFill>
                  </a:tcPr>
                </a:tc>
              </a:tr>
              <a:tr h="400684">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lnB w="12700">
                      <a:miter lim="400000"/>
                    </a:lnB>
                    <a:solidFill>
                      <a:srgbClr val="CFD7E7"/>
                    </a:solidFill>
                  </a:tcPr>
                </a:tc>
              </a:tr>
            </a:tbl>
          </a:graphicData>
        </a:graphic>
      </p:graphicFrame>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Shape 1455"/>
          <p:cNvSpPr>
            <a:spLocks noGrp="1"/>
          </p:cNvSpPr>
          <p:nvPr>
            <p:ph type="title"/>
          </p:nvPr>
        </p:nvSpPr>
        <p:spPr>
          <a:xfrm>
            <a:off x="457200" y="274638"/>
            <a:ext cx="8229600" cy="1143001"/>
          </a:xfrm>
          <a:prstGeom prst="rect">
            <a:avLst/>
          </a:prstGeom>
        </p:spPr>
        <p:txBody>
          <a:bodyPr/>
          <a:lstStyle/>
          <a:p>
            <a:pPr lvl="0">
              <a:defRPr sz="1800"/>
            </a:pPr>
            <a:r>
              <a:rPr sz="4400"/>
              <a:t>666 (Gematrie)</a:t>
            </a:r>
          </a:p>
        </p:txBody>
      </p:sp>
      <p:sp>
        <p:nvSpPr>
          <p:cNvPr id="1456" name="Shape 1456"/>
          <p:cNvSpPr>
            <a:spLocks noGrp="1"/>
          </p:cNvSpPr>
          <p:nvPr>
            <p:ph type="body" idx="1"/>
          </p:nvPr>
        </p:nvSpPr>
        <p:spPr>
          <a:xfrm>
            <a:off x="0" y="1247168"/>
            <a:ext cx="9144000" cy="5610833"/>
          </a:xfrm>
          <a:prstGeom prst="rect">
            <a:avLst/>
          </a:prstGeom>
        </p:spPr>
        <p:txBody>
          <a:bodyPr/>
          <a:lstStyle/>
          <a:p>
            <a:pPr marL="342900" lvl="0" indent="-342900">
              <a:lnSpc>
                <a:spcPct val="80000"/>
              </a:lnSpc>
              <a:spcBef>
                <a:spcPts val="600"/>
              </a:spcBef>
              <a:defRPr sz="1800"/>
            </a:pPr>
            <a:r>
              <a:rPr sz="2900"/>
              <a:t>Sibyllinischen Orakeln, Buch I. 326-333: Zahlenwert 888 als Symbol für den Namen Jesus (i = 10 + ee = 8 + s = 200 + o = 70 + u = 400 + s= 200) </a:t>
            </a:r>
          </a:p>
          <a:p>
            <a:pPr marL="342900" lvl="0" indent="-342900">
              <a:lnSpc>
                <a:spcPct val="80000"/>
              </a:lnSpc>
              <a:spcBef>
                <a:spcPts val="600"/>
              </a:spcBef>
              <a:defRPr sz="1800"/>
            </a:pPr>
            <a:r>
              <a:rPr sz="2900"/>
              <a:t>Sueton ein paralleles Rätsel, zur Lebenszeit Neros bekannt </a:t>
            </a:r>
          </a:p>
          <a:p>
            <a:pPr marL="342900" lvl="0" indent="-342900">
              <a:lnSpc>
                <a:spcPct val="80000"/>
              </a:lnSpc>
              <a:spcBef>
                <a:spcPts val="600"/>
              </a:spcBef>
              <a:defRPr sz="1800"/>
            </a:pPr>
            <a:r>
              <a:rPr sz="2900" i="1"/>
              <a:t>"Zähle die numerischen Werte der Buchstaben im Namen Neros und in dem Satz </a:t>
            </a:r>
            <a:r>
              <a:rPr sz="2900"/>
              <a:t>'er ermordete seine eigene Mutter</a:t>
            </a:r>
            <a:r>
              <a:rPr sz="2900" i="1"/>
              <a:t>'. Du wirst finden, daß ihre Zahl dieselbe ist“ (</a:t>
            </a:r>
            <a:r>
              <a:rPr sz="2900"/>
              <a:t>Sueton, </a:t>
            </a:r>
            <a:r>
              <a:rPr sz="2900" i="1"/>
              <a:t>Nero</a:t>
            </a:r>
            <a:r>
              <a:rPr sz="2900"/>
              <a:t> 39 (Angaben bei Gentry, S 199)</a:t>
            </a:r>
            <a:endParaRPr sz="2900" i="1"/>
          </a:p>
          <a:p>
            <a:pPr marL="342900" lvl="0" indent="-342900">
              <a:lnSpc>
                <a:spcPct val="80000"/>
              </a:lnSpc>
              <a:spcBef>
                <a:spcPts val="600"/>
              </a:spcBef>
              <a:defRPr sz="1800"/>
            </a:pPr>
            <a:r>
              <a:rPr sz="2900"/>
              <a:t>"</a:t>
            </a:r>
            <a:r>
              <a:rPr sz="2900" u="sng"/>
              <a:t>Caesar Neron</a:t>
            </a:r>
            <a:r>
              <a:rPr sz="2900"/>
              <a:t>“ (Kaiser Nero), in hebr/aram. Buchstaben geschrieben = 666; so buchstabiert im Talmud und anderen rabbinischen Schriften: q</a:t>
            </a:r>
            <a:r>
              <a:rPr sz="2900">
                <a:solidFill>
                  <a:srgbClr val="3366FF"/>
                </a:solidFill>
              </a:rPr>
              <a:t>e</a:t>
            </a:r>
            <a:r>
              <a:rPr sz="2900"/>
              <a:t>s</a:t>
            </a:r>
            <a:r>
              <a:rPr sz="2900">
                <a:solidFill>
                  <a:srgbClr val="3366FF"/>
                </a:solidFill>
              </a:rPr>
              <a:t>a</a:t>
            </a:r>
            <a:r>
              <a:rPr sz="2900"/>
              <a:t>r n</a:t>
            </a:r>
            <a:r>
              <a:rPr sz="2900">
                <a:solidFill>
                  <a:srgbClr val="3366FF"/>
                </a:solidFill>
              </a:rPr>
              <a:t>e</a:t>
            </a:r>
            <a:r>
              <a:rPr sz="2900"/>
              <a:t>rwn (q =100 +s=60  +r=200 +n=50 +r=200 +w=6 +n=50; das ergibt 666.</a:t>
            </a:r>
          </a:p>
        </p:txBody>
      </p:sp>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8" name="Shape 1458"/>
          <p:cNvSpPr>
            <a:spLocks noGrp="1"/>
          </p:cNvSpPr>
          <p:nvPr>
            <p:ph type="title"/>
          </p:nvPr>
        </p:nvSpPr>
        <p:spPr>
          <a:xfrm>
            <a:off x="457200" y="274638"/>
            <a:ext cx="8229600" cy="1143001"/>
          </a:xfrm>
          <a:prstGeom prst="rect">
            <a:avLst/>
          </a:prstGeom>
        </p:spPr>
        <p:txBody>
          <a:bodyPr/>
          <a:lstStyle/>
          <a:p>
            <a:pPr lvl="0">
              <a:defRPr sz="1800"/>
            </a:pPr>
            <a:r>
              <a:rPr sz="4400"/>
              <a:t>666 (Gematrie)</a:t>
            </a:r>
          </a:p>
        </p:txBody>
      </p:sp>
      <p:sp>
        <p:nvSpPr>
          <p:cNvPr id="1459" name="Shape 1459"/>
          <p:cNvSpPr>
            <a:spLocks noGrp="1"/>
          </p:cNvSpPr>
          <p:nvPr>
            <p:ph type="body" idx="1"/>
          </p:nvPr>
        </p:nvSpPr>
        <p:spPr>
          <a:xfrm>
            <a:off x="0" y="1247168"/>
            <a:ext cx="9144000" cy="5610833"/>
          </a:xfrm>
          <a:prstGeom prst="rect">
            <a:avLst/>
          </a:prstGeom>
        </p:spPr>
        <p:txBody>
          <a:bodyPr/>
          <a:lstStyle/>
          <a:p>
            <a:pPr marL="342900" lvl="0" indent="-342900">
              <a:lnSpc>
                <a:spcPct val="80000"/>
              </a:lnSpc>
              <a:spcBef>
                <a:spcPts val="600"/>
              </a:spcBef>
              <a:defRPr sz="1800"/>
            </a:pPr>
            <a:r>
              <a:rPr sz="2900"/>
              <a:t>Die wichtigsten Textzeugen: "666“. </a:t>
            </a:r>
          </a:p>
          <a:p>
            <a:pPr marL="342900" lvl="0" indent="-342900">
              <a:lnSpc>
                <a:spcPct val="80000"/>
              </a:lnSpc>
              <a:spcBef>
                <a:spcPts val="600"/>
              </a:spcBef>
              <a:defRPr sz="1800"/>
            </a:pPr>
            <a:r>
              <a:rPr sz="2900"/>
              <a:t>Textvariante: "</a:t>
            </a:r>
            <a:r>
              <a:rPr sz="2900">
                <a:solidFill>
                  <a:srgbClr val="FF0000"/>
                </a:solidFill>
              </a:rPr>
              <a:t>616</a:t>
            </a:r>
            <a:r>
              <a:rPr sz="2900"/>
              <a:t>", Codex Ephraemi ("C", 5. Jh.) und einigen Minuskeln (it.), von welchen einige Irenäus 200 n. Chr. bekannt waren. </a:t>
            </a:r>
            <a:r>
              <a:rPr sz="2400"/>
              <a:t>(</a:t>
            </a:r>
            <a:r>
              <a:rPr sz="2400" i="1"/>
              <a:t>Adversus Haereses</a:t>
            </a:r>
            <a:r>
              <a:rPr sz="2400"/>
              <a:t>, 5.28.2)</a:t>
            </a:r>
            <a:r>
              <a:rPr sz="2900"/>
              <a:t> </a:t>
            </a:r>
          </a:p>
          <a:p>
            <a:pPr marL="342900" lvl="0" indent="-342900">
              <a:lnSpc>
                <a:spcPct val="80000"/>
              </a:lnSpc>
              <a:spcBef>
                <a:spcPts val="600"/>
              </a:spcBef>
              <a:buClr>
                <a:srgbClr val="FF0000"/>
              </a:buClr>
              <a:defRPr sz="1800"/>
            </a:pPr>
            <a:r>
              <a:rPr sz="2900">
                <a:solidFill>
                  <a:srgbClr val="FF0000"/>
                </a:solidFill>
              </a:rPr>
              <a:t>616 ist der numerische Wert von  "</a:t>
            </a:r>
            <a:r>
              <a:rPr sz="2900" i="1">
                <a:solidFill>
                  <a:srgbClr val="FF0000"/>
                </a:solidFill>
              </a:rPr>
              <a:t>qesar nero</a:t>
            </a:r>
            <a:r>
              <a:rPr sz="2900">
                <a:solidFill>
                  <a:srgbClr val="FF0000"/>
                </a:solidFill>
              </a:rPr>
              <a:t>" (in der lateinischen Form ohne das "-n“). n=50</a:t>
            </a:r>
            <a:endParaRPr sz="2900"/>
          </a:p>
          <a:p>
            <a:pPr marL="342900" lvl="0" indent="-342900">
              <a:lnSpc>
                <a:spcPct val="80000"/>
              </a:lnSpc>
              <a:spcBef>
                <a:spcPts val="600"/>
              </a:spcBef>
              <a:defRPr sz="1800"/>
            </a:pPr>
            <a:r>
              <a:rPr sz="2900"/>
              <a:t>Von Nero wird berichtet, daß er diesen </a:t>
            </a:r>
            <a:r>
              <a:rPr sz="2900" u="sng"/>
              <a:t>bestialischen</a:t>
            </a:r>
            <a:r>
              <a:rPr sz="2900"/>
              <a:t> </a:t>
            </a:r>
            <a:r>
              <a:rPr sz="2900" u="sng"/>
              <a:t>Charakter</a:t>
            </a:r>
            <a:r>
              <a:rPr sz="2900"/>
              <a:t> hatte. </a:t>
            </a:r>
          </a:p>
          <a:p>
            <a:pPr marL="342899" lvl="0" indent="-342899">
              <a:lnSpc>
                <a:spcPct val="80000"/>
              </a:lnSpc>
              <a:spcBef>
                <a:spcPts val="600"/>
              </a:spcBef>
              <a:defRPr sz="1800"/>
            </a:pPr>
            <a:r>
              <a:rPr sz="2000"/>
              <a:t>Apollonius von Tyana nennt ihn ein "</a:t>
            </a:r>
            <a:r>
              <a:rPr sz="2000" b="1"/>
              <a:t>Tier</a:t>
            </a:r>
            <a:r>
              <a:rPr sz="2000"/>
              <a:t>" ("Biest“; in: Philostartus, </a:t>
            </a:r>
            <a:r>
              <a:rPr sz="2000" i="1"/>
              <a:t>Das Leben des Apollonius,</a:t>
            </a:r>
            <a:r>
              <a:rPr sz="2000"/>
              <a:t> 4.38); </a:t>
            </a:r>
          </a:p>
          <a:p>
            <a:pPr marL="342899" lvl="0" indent="-342899">
              <a:lnSpc>
                <a:spcPct val="80000"/>
              </a:lnSpc>
              <a:spcBef>
                <a:spcPts val="600"/>
              </a:spcBef>
              <a:defRPr sz="1800"/>
            </a:pPr>
            <a:r>
              <a:rPr sz="2000"/>
              <a:t>Sibyllinische Orakel, Buch 8 (8.157; 175 n. Chr.), </a:t>
            </a:r>
          </a:p>
          <a:p>
            <a:pPr marL="342899" lvl="0" indent="-342899">
              <a:lnSpc>
                <a:spcPct val="80000"/>
              </a:lnSpc>
              <a:spcBef>
                <a:spcPts val="600"/>
              </a:spcBef>
              <a:defRPr sz="1800"/>
            </a:pPr>
            <a:r>
              <a:rPr sz="2000"/>
              <a:t>Laktantius (Von der Art und Weise wie die Verfolger starben, 3; s. Gentry S 214) </a:t>
            </a:r>
          </a:p>
          <a:p>
            <a:pPr marL="342899" lvl="0" indent="-342899">
              <a:lnSpc>
                <a:spcPct val="80000"/>
              </a:lnSpc>
              <a:spcBef>
                <a:spcPts val="600"/>
              </a:spcBef>
              <a:defRPr sz="1800"/>
            </a:pPr>
            <a:r>
              <a:rPr sz="2000"/>
              <a:t>Eusebius, </a:t>
            </a:r>
            <a:r>
              <a:rPr sz="2000" i="1"/>
              <a:t>Kirchengeschichte</a:t>
            </a:r>
            <a:r>
              <a:rPr sz="2000"/>
              <a:t>, 2.25.2.  </a:t>
            </a:r>
          </a:p>
        </p:txBody>
      </p:sp>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p:cNvSpPr>
          <p:nvPr>
            <p:ph type="title"/>
          </p:nvPr>
        </p:nvSpPr>
        <p:spPr>
          <a:xfrm>
            <a:off x="457200" y="274638"/>
            <a:ext cx="8229600" cy="1143001"/>
          </a:xfrm>
          <a:prstGeom prst="rect">
            <a:avLst/>
          </a:prstGeom>
        </p:spPr>
        <p:txBody>
          <a:bodyPr/>
          <a:lstStyle/>
          <a:p>
            <a:pPr lvl="0">
              <a:defRPr sz="1800"/>
            </a:pPr>
            <a:r>
              <a:rPr sz="4400"/>
              <a:t>666 (Gematrie)</a:t>
            </a:r>
          </a:p>
        </p:txBody>
      </p:sp>
      <p:sp>
        <p:nvSpPr>
          <p:cNvPr id="1462" name="Shape 1462"/>
          <p:cNvSpPr>
            <a:spLocks noGrp="1"/>
          </p:cNvSpPr>
          <p:nvPr>
            <p:ph type="body" idx="1"/>
          </p:nvPr>
        </p:nvSpPr>
        <p:spPr>
          <a:xfrm>
            <a:off x="0" y="1247168"/>
            <a:ext cx="9144000" cy="5610833"/>
          </a:xfrm>
          <a:prstGeom prst="rect">
            <a:avLst/>
          </a:prstGeom>
        </p:spPr>
        <p:txBody>
          <a:bodyPr/>
          <a:lstStyle/>
          <a:p>
            <a:pPr lvl="0">
              <a:defRPr sz="1800"/>
            </a:pPr>
            <a:r>
              <a:rPr sz="3000"/>
              <a:t>Sybellinische Orakel, Buch I. 326-333: Zahlenwert </a:t>
            </a:r>
            <a:r>
              <a:rPr sz="3000" b="1"/>
              <a:t>888</a:t>
            </a:r>
            <a:r>
              <a:rPr sz="3000"/>
              <a:t> als Symbol für den Namen Jesus </a:t>
            </a:r>
          </a:p>
          <a:p>
            <a:pPr lvl="0">
              <a:defRPr sz="1800"/>
            </a:pPr>
            <a:r>
              <a:rPr sz="3000"/>
              <a:t>i = 10 + ee = 8 + s = 200 + o = 70 + u = 400 + s= 200 (allerdings nur, wenn nicht das übliche Schluss –s verwendet wird, sonst: </a:t>
            </a:r>
            <a:r>
              <a:rPr sz="3000" b="1"/>
              <a:t>684</a:t>
            </a:r>
            <a:r>
              <a:rPr sz="3000"/>
              <a:t>)</a:t>
            </a: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Shape 1464"/>
          <p:cNvSpPr>
            <a:spLocks noGrp="1"/>
          </p:cNvSpPr>
          <p:nvPr>
            <p:ph type="title"/>
          </p:nvPr>
        </p:nvSpPr>
        <p:spPr>
          <a:xfrm>
            <a:off x="457200" y="92076"/>
            <a:ext cx="8229600" cy="647732"/>
          </a:xfrm>
          <a:prstGeom prst="rect">
            <a:avLst/>
          </a:prstGeom>
        </p:spPr>
        <p:txBody>
          <a:bodyPr/>
          <a:lstStyle>
            <a:lvl1pPr marL="321468" indent="-321468" algn="l">
              <a:spcBef>
                <a:spcPts val="700"/>
              </a:spcBef>
              <a:buSzPct val="100000"/>
              <a:buFont typeface="Arial"/>
              <a:buChar char="•"/>
              <a:defRPr sz="3000"/>
            </a:lvl1pPr>
          </a:lstStyle>
          <a:p>
            <a:pPr lvl="0">
              <a:defRPr sz="1800"/>
            </a:pPr>
            <a:r>
              <a:rPr sz="3000"/>
              <a:t>„kaufen und verkaufen“</a:t>
            </a:r>
          </a:p>
        </p:txBody>
      </p:sp>
      <p:sp>
        <p:nvSpPr>
          <p:cNvPr id="1465" name="Shape 1465"/>
          <p:cNvSpPr>
            <a:spLocks noGrp="1"/>
          </p:cNvSpPr>
          <p:nvPr>
            <p:ph type="body" idx="1"/>
          </p:nvPr>
        </p:nvSpPr>
        <p:spPr>
          <a:xfrm>
            <a:off x="312019" y="754205"/>
            <a:ext cx="8374781" cy="6103795"/>
          </a:xfrm>
          <a:prstGeom prst="rect">
            <a:avLst/>
          </a:prstGeom>
        </p:spPr>
        <p:txBody>
          <a:bodyPr/>
          <a:lstStyle/>
          <a:p>
            <a:pPr lvl="0">
              <a:defRPr sz="1800"/>
            </a:pPr>
            <a:r>
              <a:rPr sz="3000"/>
              <a:t>3M 25,14-6</a:t>
            </a:r>
          </a:p>
          <a:p>
            <a:pPr lvl="0">
              <a:defRPr sz="1800"/>
            </a:pPr>
            <a:r>
              <a:rPr sz="3000"/>
              <a:t>Mt 21,12: " Und Jesus trat in die Tempelstätte Gottes ein. Und er trieb alle hinaus, die in der Tempelstätte </a:t>
            </a:r>
            <a:r>
              <a:rPr sz="3000" b="1"/>
              <a:t>verkauften</a:t>
            </a:r>
            <a:r>
              <a:rPr sz="3000"/>
              <a:t> und </a:t>
            </a:r>
            <a:r>
              <a:rPr sz="3000" b="1"/>
              <a:t>kauften</a:t>
            </a:r>
            <a:r>
              <a:rPr sz="3000"/>
              <a:t>, und die Tische der Wechsler und die Stühle der Taubenverkäufer stieß er um. (Lk 19,45)</a:t>
            </a:r>
          </a:p>
          <a:p>
            <a:pPr lvl="0">
              <a:defRPr sz="1800"/>
            </a:pPr>
            <a:r>
              <a:rPr sz="3000"/>
              <a:t>Lk 17,28: " Gleicherweise auch, wie es geschah in den Tagen Lots: Sie aßen. Sie tranken. Sie </a:t>
            </a:r>
            <a:r>
              <a:rPr sz="3000" b="1"/>
              <a:t>kauften</a:t>
            </a:r>
            <a:r>
              <a:rPr sz="3000"/>
              <a:t>. Sie </a:t>
            </a:r>
            <a:r>
              <a:rPr sz="3000" b="1"/>
              <a:t>verkauften</a:t>
            </a:r>
            <a:r>
              <a:rPr sz="3000"/>
              <a:t>. Sie pflanzten. Sie bauten. (Lk 22,36)</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p:cNvSpPr>
          <p:nvPr>
            <p:ph type="title"/>
          </p:nvPr>
        </p:nvSpPr>
        <p:spPr>
          <a:xfrm>
            <a:off x="457200" y="277813"/>
            <a:ext cx="8229600" cy="558899"/>
          </a:xfrm>
          <a:prstGeom prst="rect">
            <a:avLst/>
          </a:prstGeom>
        </p:spPr>
        <p:txBody>
          <a:bodyPr lIns="0" tIns="0" rIns="0" bIns="0">
            <a:normAutofit/>
          </a:bodyPr>
          <a:lstStyle>
            <a:lvl1pPr defTabSz="740663">
              <a:defRPr sz="3240"/>
            </a:lvl1pPr>
          </a:lstStyle>
          <a:p>
            <a:pPr lvl="0">
              <a:defRPr sz="1800">
                <a:solidFill>
                  <a:srgbClr val="000000"/>
                </a:solidFill>
                <a:effectLst/>
              </a:defRPr>
            </a:pPr>
            <a:r>
              <a:rPr sz="3240">
                <a:solidFill>
                  <a:srgbClr val="FFFFFF"/>
                </a:solidFill>
              </a:rPr>
              <a:t>Was lernen wir aus Daniel 2?</a:t>
            </a:r>
          </a:p>
        </p:txBody>
      </p:sp>
      <p:sp>
        <p:nvSpPr>
          <p:cNvPr id="632" name="Shape 632"/>
          <p:cNvSpPr>
            <a:spLocks noGrp="1"/>
          </p:cNvSpPr>
          <p:nvPr>
            <p:ph type="body" idx="1"/>
          </p:nvPr>
        </p:nvSpPr>
        <p:spPr>
          <a:xfrm>
            <a:off x="0" y="980727"/>
            <a:ext cx="9144000" cy="5877274"/>
          </a:xfrm>
          <a:prstGeom prst="rect">
            <a:avLst/>
          </a:prstGeom>
        </p:spPr>
        <p:txBody>
          <a:bodyPr lIns="0" tIns="0" rIns="0" bIns="0">
            <a:normAutofit/>
          </a:bodyPr>
          <a:lstStyle/>
          <a:p>
            <a:pPr marL="257175" lvl="0" indent="-257175">
              <a:spcBef>
                <a:spcPts val="500"/>
              </a:spcBef>
              <a:buNone/>
              <a:defRPr sz="1800">
                <a:solidFill>
                  <a:srgbClr val="000000"/>
                </a:solidFill>
              </a:defRPr>
            </a:pPr>
            <a:r>
              <a:rPr sz="2400">
                <a:solidFill>
                  <a:srgbClr val="0433FF"/>
                </a:solidFill>
              </a:rPr>
              <a:t>1. Eine </a:t>
            </a:r>
            <a:r>
              <a:rPr sz="2400" b="1">
                <a:solidFill>
                  <a:srgbClr val="FFFF00"/>
                </a:solidFill>
                <a:latin typeface="Arial"/>
                <a:ea typeface="Arial"/>
                <a:cs typeface="Arial"/>
                <a:sym typeface="Arial"/>
              </a:rPr>
              <a:t>Folge von VIER Weltreichen</a:t>
            </a:r>
            <a:r>
              <a:rPr sz="2400">
                <a:solidFill>
                  <a:srgbClr val="0433FF"/>
                </a:solidFill>
              </a:rPr>
              <a:t>, nicht </a:t>
            </a:r>
            <a:r>
              <a:rPr sz="2400" cap="all">
                <a:solidFill>
                  <a:srgbClr val="0433FF"/>
                </a:solidFill>
              </a:rPr>
              <a:t>ein</a:t>
            </a:r>
            <a:r>
              <a:rPr sz="2400">
                <a:solidFill>
                  <a:srgbClr val="0433FF"/>
                </a:solidFill>
              </a:rPr>
              <a:t> kontinuierliches Reich  bis zum Ende. </a:t>
            </a:r>
          </a:p>
          <a:p>
            <a:pPr marL="257175" lvl="0" indent="-257175">
              <a:spcBef>
                <a:spcPts val="500"/>
              </a:spcBef>
              <a:buNone/>
              <a:defRPr sz="1800">
                <a:solidFill>
                  <a:srgbClr val="000000"/>
                </a:solidFill>
              </a:defRPr>
            </a:pPr>
            <a:r>
              <a:rPr sz="2400">
                <a:solidFill>
                  <a:srgbClr val="0433FF"/>
                </a:solidFill>
              </a:rPr>
              <a:t>2. </a:t>
            </a:r>
            <a:r>
              <a:rPr sz="2400" b="1">
                <a:solidFill>
                  <a:srgbClr val="FFFF00"/>
                </a:solidFill>
                <a:latin typeface="Arial"/>
                <a:ea typeface="Arial"/>
                <a:cs typeface="Arial"/>
                <a:sym typeface="Arial"/>
              </a:rPr>
              <a:t>Kein politisches System ist</a:t>
            </a:r>
            <a:r>
              <a:rPr sz="2400">
                <a:solidFill>
                  <a:srgbClr val="FFFF00"/>
                </a:solidFill>
              </a:rPr>
              <a:t> </a:t>
            </a:r>
            <a:r>
              <a:rPr sz="2400" b="1">
                <a:solidFill>
                  <a:srgbClr val="FFFF00"/>
                </a:solidFill>
                <a:latin typeface="Arial"/>
                <a:ea typeface="Arial"/>
                <a:cs typeface="Arial"/>
                <a:sym typeface="Arial"/>
              </a:rPr>
              <a:t>stabil</a:t>
            </a:r>
            <a:r>
              <a:rPr sz="2400">
                <a:solidFill>
                  <a:srgbClr val="0433FF"/>
                </a:solidFill>
              </a:rPr>
              <a:t>. Groß (majestätisch, außergewöhnlich, intelligent), aber instabil. </a:t>
            </a:r>
          </a:p>
          <a:p>
            <a:pPr marL="257175" lvl="0" indent="-257175">
              <a:spcBef>
                <a:spcPts val="500"/>
              </a:spcBef>
              <a:buNone/>
              <a:defRPr sz="1800">
                <a:solidFill>
                  <a:srgbClr val="000000"/>
                </a:solidFill>
              </a:defRPr>
            </a:pPr>
            <a:r>
              <a:rPr sz="2400">
                <a:solidFill>
                  <a:srgbClr val="0433FF"/>
                </a:solidFill>
              </a:rPr>
              <a:t>3. </a:t>
            </a:r>
            <a:r>
              <a:rPr sz="2400" b="1">
                <a:solidFill>
                  <a:srgbClr val="FFFF00"/>
                </a:solidFill>
                <a:latin typeface="Arial"/>
                <a:ea typeface="Arial"/>
                <a:cs typeface="Arial"/>
                <a:sym typeface="Arial"/>
              </a:rPr>
              <a:t>Die Weltreiche nehmen an Qualität ab. </a:t>
            </a:r>
            <a:r>
              <a:rPr sz="2400">
                <a:solidFill>
                  <a:srgbClr val="0433FF"/>
                </a:solidFill>
              </a:rPr>
              <a:t>(Wertloser, härter, sittlich schlechter) </a:t>
            </a:r>
          </a:p>
          <a:p>
            <a:pPr marL="257175" lvl="0" indent="-257175">
              <a:spcBef>
                <a:spcPts val="500"/>
              </a:spcBef>
              <a:buNone/>
              <a:defRPr sz="1800">
                <a:solidFill>
                  <a:srgbClr val="000000"/>
                </a:solidFill>
              </a:defRPr>
            </a:pPr>
            <a:r>
              <a:rPr sz="2400">
                <a:solidFill>
                  <a:srgbClr val="0433FF"/>
                </a:solidFill>
              </a:rPr>
              <a:t>4. </a:t>
            </a:r>
            <a:r>
              <a:rPr sz="2400" b="1">
                <a:solidFill>
                  <a:srgbClr val="FFFF00"/>
                </a:solidFill>
                <a:latin typeface="Arial"/>
                <a:ea typeface="Arial"/>
                <a:cs typeface="Arial"/>
                <a:sym typeface="Arial"/>
              </a:rPr>
              <a:t>Keine Herrschaft währt länger als Gott es will</a:t>
            </a:r>
            <a:r>
              <a:rPr sz="2400" b="1">
                <a:solidFill>
                  <a:srgbClr val="0433FF"/>
                </a:solidFill>
                <a:latin typeface="Arial"/>
                <a:ea typeface="Arial"/>
                <a:cs typeface="Arial"/>
                <a:sym typeface="Arial"/>
              </a:rPr>
              <a:t>. </a:t>
            </a:r>
            <a:r>
              <a:rPr sz="2400">
                <a:solidFill>
                  <a:srgbClr val="0433FF"/>
                </a:solidFill>
              </a:rPr>
              <a:t>ER bestimmt die DAUER und begrenzt die </a:t>
            </a:r>
            <a:r>
              <a:rPr sz="2400" cap="all">
                <a:solidFill>
                  <a:srgbClr val="0433FF"/>
                </a:solidFill>
              </a:rPr>
              <a:t>Amtszeit.</a:t>
            </a:r>
            <a:r>
              <a:rPr sz="2400">
                <a:solidFill>
                  <a:srgbClr val="0433FF"/>
                </a:solidFill>
              </a:rPr>
              <a:t> </a:t>
            </a:r>
          </a:p>
          <a:p>
            <a:pPr marL="257175" lvl="0" indent="-257175">
              <a:spcBef>
                <a:spcPts val="500"/>
              </a:spcBef>
              <a:buNone/>
              <a:defRPr sz="1800">
                <a:solidFill>
                  <a:srgbClr val="000000"/>
                </a:solidFill>
              </a:defRPr>
            </a:pPr>
            <a:r>
              <a:rPr sz="2400">
                <a:solidFill>
                  <a:srgbClr val="0433FF"/>
                </a:solidFill>
              </a:rPr>
              <a:t>5. </a:t>
            </a:r>
            <a:r>
              <a:rPr sz="2400" b="1">
                <a:solidFill>
                  <a:srgbClr val="FFFF00"/>
                </a:solidFill>
              </a:rPr>
              <a:t>Gottes Königreich</a:t>
            </a:r>
            <a:endParaRPr sz="2400" b="1">
              <a:solidFill>
                <a:srgbClr val="FFFF00"/>
              </a:solidFill>
              <a:latin typeface="Arial"/>
              <a:ea typeface="Arial"/>
              <a:cs typeface="Arial"/>
              <a:sym typeface="Arial"/>
            </a:endParaRPr>
          </a:p>
          <a:p>
            <a:pPr marL="702128" lvl="1" indent="-244928">
              <a:spcBef>
                <a:spcPts val="500"/>
              </a:spcBef>
              <a:buClr>
                <a:srgbClr val="FFC000"/>
              </a:buClr>
              <a:buFontTx/>
              <a:defRPr sz="1800">
                <a:solidFill>
                  <a:srgbClr val="000000"/>
                </a:solidFill>
              </a:defRPr>
            </a:pPr>
            <a:r>
              <a:rPr sz="2400" b="1">
                <a:solidFill>
                  <a:srgbClr val="FFC000"/>
                </a:solidFill>
                <a:latin typeface="Arial"/>
                <a:ea typeface="Arial"/>
                <a:cs typeface="Arial"/>
                <a:sym typeface="Arial"/>
              </a:rPr>
              <a:t>nicht</a:t>
            </a:r>
            <a:r>
              <a:rPr sz="2400">
                <a:solidFill>
                  <a:srgbClr val="FFC000"/>
                </a:solidFill>
              </a:rPr>
              <a:t> </a:t>
            </a:r>
            <a:r>
              <a:rPr sz="2400" b="1">
                <a:solidFill>
                  <a:srgbClr val="FFC000"/>
                </a:solidFill>
                <a:latin typeface="Arial"/>
                <a:ea typeface="Arial"/>
                <a:cs typeface="Arial"/>
                <a:sym typeface="Arial"/>
              </a:rPr>
              <a:t>aus den politischen Reichen heraus</a:t>
            </a:r>
            <a:r>
              <a:rPr sz="2400">
                <a:solidFill>
                  <a:srgbClr val="FFFF00"/>
                </a:solidFill>
              </a:rPr>
              <a:t>, </a:t>
            </a:r>
            <a:r>
              <a:rPr sz="2400">
                <a:solidFill>
                  <a:srgbClr val="FFC000"/>
                </a:solidFill>
              </a:rPr>
              <a:t>sondern </a:t>
            </a:r>
            <a:r>
              <a:rPr sz="2400" b="1">
                <a:solidFill>
                  <a:srgbClr val="FFFB00"/>
                </a:solidFill>
              </a:rPr>
              <a:t>von außen</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Shape 1467"/>
          <p:cNvSpPr>
            <a:spLocks noGrp="1"/>
          </p:cNvSpPr>
          <p:nvPr>
            <p:ph type="title"/>
          </p:nvPr>
        </p:nvSpPr>
        <p:spPr>
          <a:xfrm>
            <a:off x="457200" y="274638"/>
            <a:ext cx="8229600" cy="1143001"/>
          </a:xfrm>
          <a:prstGeom prst="rect">
            <a:avLst/>
          </a:prstGeom>
        </p:spPr>
        <p:txBody>
          <a:bodyPr/>
          <a:lstStyle/>
          <a:p>
            <a:pPr lvl="0">
              <a:defRPr sz="1800"/>
            </a:pPr>
            <a:r>
              <a:rPr sz="4400"/>
              <a:t>Zeit, Zeiten, halbe Zeit</a:t>
            </a:r>
          </a:p>
        </p:txBody>
      </p:sp>
      <p:sp>
        <p:nvSpPr>
          <p:cNvPr id="1468" name="Shape 1468"/>
          <p:cNvSpPr>
            <a:spLocks noGrp="1"/>
          </p:cNvSpPr>
          <p:nvPr>
            <p:ph type="body" idx="1"/>
          </p:nvPr>
        </p:nvSpPr>
        <p:spPr>
          <a:xfrm>
            <a:off x="0" y="1600200"/>
            <a:ext cx="9144000" cy="4525963"/>
          </a:xfrm>
          <a:prstGeom prst="rect">
            <a:avLst/>
          </a:prstGeom>
        </p:spPr>
        <p:txBody>
          <a:bodyPr/>
          <a:lstStyle/>
          <a:p>
            <a:pPr marL="0" lvl="0" indent="0">
              <a:buSzTx/>
              <a:buNone/>
              <a:defRPr sz="1800"/>
            </a:pPr>
            <a:r>
              <a:rPr sz="3000"/>
              <a:t>A. 11,2: </a:t>
            </a:r>
            <a:r>
              <a:rPr sz="3000">
                <a:solidFill>
                  <a:srgbClr val="0000FF"/>
                </a:solidFill>
              </a:rPr>
              <a:t>42 Monate </a:t>
            </a:r>
            <a:r>
              <a:rPr sz="2400">
                <a:solidFill>
                  <a:srgbClr val="0000FF"/>
                </a:solidFill>
              </a:rPr>
              <a:t>(negativ; die Heiden zertreten die hl. Stadt)</a:t>
            </a:r>
            <a:endParaRPr sz="3000">
              <a:solidFill>
                <a:srgbClr val="0000FF"/>
              </a:solidFill>
            </a:endParaRPr>
          </a:p>
          <a:p>
            <a:pPr marL="0" lvl="0" indent="0">
              <a:buSzTx/>
              <a:buNone/>
              <a:defRPr sz="1800"/>
            </a:pPr>
            <a:r>
              <a:rPr sz="3000"/>
              <a:t>  B. 11,3: </a:t>
            </a:r>
            <a:r>
              <a:rPr sz="3000">
                <a:solidFill>
                  <a:srgbClr val="FF6600"/>
                </a:solidFill>
              </a:rPr>
              <a:t>1260 Tage </a:t>
            </a:r>
            <a:r>
              <a:rPr sz="2400">
                <a:solidFill>
                  <a:srgbClr val="FF6600"/>
                </a:solidFill>
              </a:rPr>
              <a:t>(positiv; Gott gibt d. Zeugen – sie weissagen)</a:t>
            </a:r>
          </a:p>
          <a:p>
            <a:pPr marL="0" lvl="0" indent="0">
              <a:buSzTx/>
              <a:buNone/>
              <a:defRPr sz="1800"/>
            </a:pPr>
            <a:r>
              <a:rPr sz="3000"/>
              <a:t>   </a:t>
            </a:r>
            <a:r>
              <a:rPr sz="3000">
                <a:solidFill>
                  <a:srgbClr val="942192"/>
                </a:solidFill>
              </a:rPr>
              <a:t>C. 11,9: 3 ½ Tage </a:t>
            </a:r>
            <a:r>
              <a:rPr sz="2400">
                <a:solidFill>
                  <a:srgbClr val="942192"/>
                </a:solidFill>
              </a:rPr>
              <a:t>(man sieht ihre Leichen)</a:t>
            </a:r>
          </a:p>
          <a:p>
            <a:pPr marL="0" lvl="0" indent="0">
              <a:buSzTx/>
              <a:buNone/>
              <a:defRPr sz="1800"/>
            </a:pPr>
            <a:r>
              <a:rPr sz="3000">
                <a:solidFill>
                  <a:srgbClr val="942192"/>
                </a:solidFill>
              </a:rPr>
              <a:t>   C. 11,11: 3 ½ Tage </a:t>
            </a:r>
            <a:r>
              <a:rPr sz="2400">
                <a:solidFill>
                  <a:srgbClr val="942192"/>
                </a:solidFill>
              </a:rPr>
              <a:t>(→ sie w. auferweckt, steigen in d. Himmel)</a:t>
            </a:r>
          </a:p>
          <a:p>
            <a:pPr marL="0" lvl="0" indent="0">
              <a:buSzTx/>
              <a:buNone/>
              <a:defRPr sz="1800"/>
            </a:pPr>
            <a:r>
              <a:rPr sz="3000"/>
              <a:t>  B. 12,6: </a:t>
            </a:r>
            <a:r>
              <a:rPr sz="3000">
                <a:solidFill>
                  <a:srgbClr val="FF6600"/>
                </a:solidFill>
              </a:rPr>
              <a:t>1260 Tage </a:t>
            </a:r>
            <a:r>
              <a:rPr sz="2400"/>
              <a:t>(=V. 14) </a:t>
            </a:r>
            <a:r>
              <a:rPr sz="2400">
                <a:solidFill>
                  <a:srgbClr val="FF6600"/>
                </a:solidFill>
              </a:rPr>
              <a:t>(positiv; die Frau von Gott bewahrt)</a:t>
            </a:r>
          </a:p>
          <a:p>
            <a:pPr marL="0" lvl="0" indent="0">
              <a:buSzTx/>
              <a:buNone/>
              <a:defRPr sz="1800"/>
            </a:pPr>
            <a:r>
              <a:rPr sz="3000"/>
              <a:t>A. 13,5:  </a:t>
            </a:r>
            <a:r>
              <a:rPr sz="3000">
                <a:solidFill>
                  <a:srgbClr val="0000FF"/>
                </a:solidFill>
              </a:rPr>
              <a:t>42 Monate</a:t>
            </a:r>
            <a:r>
              <a:rPr sz="2800">
                <a:solidFill>
                  <a:srgbClr val="0000FF"/>
                </a:solidFill>
              </a:rPr>
              <a:t> </a:t>
            </a:r>
            <a:r>
              <a:rPr sz="2400">
                <a:solidFill>
                  <a:srgbClr val="0000FF"/>
                </a:solidFill>
              </a:rPr>
              <a:t>(negativ; das Tier überwindet die Heiligen)</a:t>
            </a: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 name="Shape 1470"/>
          <p:cNvSpPr>
            <a:spLocks noGrp="1"/>
          </p:cNvSpPr>
          <p:nvPr>
            <p:ph type="body" idx="1"/>
          </p:nvPr>
        </p:nvSpPr>
        <p:spPr>
          <a:xfrm>
            <a:off x="0" y="476672"/>
            <a:ext cx="9144000" cy="6381328"/>
          </a:xfrm>
          <a:prstGeom prst="rect">
            <a:avLst/>
          </a:prstGeom>
        </p:spPr>
        <p:txBody>
          <a:bodyPr/>
          <a:lstStyle/>
          <a:p>
            <a:pPr marL="0" lvl="0" indent="0" defTabSz="877823">
              <a:lnSpc>
                <a:spcPct val="90000"/>
              </a:lnSpc>
              <a:spcBef>
                <a:spcPts val="600"/>
              </a:spcBef>
              <a:buSzTx/>
              <a:buNone/>
              <a:defRPr sz="1800"/>
            </a:pPr>
            <a:r>
              <a:rPr sz="2784" b="1"/>
              <a:t>III. </a:t>
            </a:r>
            <a:r>
              <a:rPr sz="2784"/>
              <a:t>(Hintergründe zur 7 Posaune und Hinführung zu den 7 Schalen):</a:t>
            </a:r>
            <a:r>
              <a:rPr sz="2784" b="1"/>
              <a:t> </a:t>
            </a:r>
            <a:r>
              <a:rPr sz="2784" b="1" u="sng"/>
              <a:t>Der Kern des Konflikts 11,19 (12,1)- 14,20 (15,4)</a:t>
            </a:r>
            <a:endParaRPr sz="2784"/>
          </a:p>
          <a:p>
            <a:pPr marL="0" lvl="0" indent="0" defTabSz="877823">
              <a:lnSpc>
                <a:spcPct val="90000"/>
              </a:lnSpc>
              <a:spcBef>
                <a:spcPts val="600"/>
              </a:spcBef>
              <a:buSzTx/>
              <a:buNone/>
              <a:defRPr sz="1800"/>
            </a:pPr>
            <a:endParaRPr sz="2784" b="1"/>
          </a:p>
          <a:p>
            <a:pPr marL="0" lvl="0" indent="0" defTabSz="877823">
              <a:lnSpc>
                <a:spcPct val="90000"/>
              </a:lnSpc>
              <a:spcBef>
                <a:spcPts val="600"/>
              </a:spcBef>
              <a:buSzTx/>
              <a:buNone/>
              <a:defRPr sz="1800"/>
            </a:pPr>
            <a:r>
              <a:rPr sz="2784" b="1"/>
              <a:t>3. Die 144 000 mit dem Lamm auf dem Zion – und ihr Lied 14,1-5</a:t>
            </a:r>
            <a:endParaRPr sz="2784"/>
          </a:p>
          <a:p>
            <a:pPr marL="0" lvl="0" indent="0" defTabSz="877823">
              <a:lnSpc>
                <a:spcPct val="90000"/>
              </a:lnSpc>
              <a:spcBef>
                <a:spcPts val="600"/>
              </a:spcBef>
              <a:buSzTx/>
              <a:buNone/>
              <a:defRPr sz="1800"/>
            </a:pPr>
            <a:r>
              <a:rPr sz="2784" b="1"/>
              <a:t>4. Die drei gerichtsankündenden Engel 14,6-13</a:t>
            </a:r>
            <a:endParaRPr sz="2784"/>
          </a:p>
          <a:p>
            <a:pPr marL="737085" lvl="1" indent="-298173" defTabSz="877823">
              <a:lnSpc>
                <a:spcPct val="90000"/>
              </a:lnSpc>
              <a:spcBef>
                <a:spcPts val="500"/>
              </a:spcBef>
              <a:defRPr sz="1800"/>
            </a:pPr>
            <a:r>
              <a:rPr sz="2400"/>
              <a:t>Der erste Engel: Das ewige Evangelium: 14,6.7</a:t>
            </a:r>
          </a:p>
          <a:p>
            <a:pPr marL="737085" lvl="1" indent="-298173" defTabSz="877823">
              <a:lnSpc>
                <a:spcPct val="90000"/>
              </a:lnSpc>
              <a:spcBef>
                <a:spcPts val="500"/>
              </a:spcBef>
              <a:defRPr sz="1800"/>
            </a:pPr>
            <a:r>
              <a:rPr sz="2400"/>
              <a:t>Der zweite Engel: Gefallen ist Babylon: 14,8</a:t>
            </a:r>
          </a:p>
          <a:p>
            <a:pPr marL="737085" lvl="1" indent="-298173" defTabSz="877823">
              <a:lnSpc>
                <a:spcPct val="90000"/>
              </a:lnSpc>
              <a:spcBef>
                <a:spcPts val="500"/>
              </a:spcBef>
              <a:defRPr sz="1800"/>
            </a:pPr>
            <a:r>
              <a:rPr sz="2400"/>
              <a:t>Der dritte Engel: Warnung vor Abfall: 14,9-11</a:t>
            </a:r>
          </a:p>
          <a:p>
            <a:pPr marL="737085" lvl="1" indent="-298173" defTabSz="877823">
              <a:lnSpc>
                <a:spcPct val="90000"/>
              </a:lnSpc>
              <a:spcBef>
                <a:spcPts val="500"/>
              </a:spcBef>
              <a:defRPr sz="1800"/>
            </a:pPr>
            <a:r>
              <a:rPr sz="2400"/>
              <a:t>Aufruf zum Halten der Gebote und des Glaubens an Jesus: 14,12</a:t>
            </a:r>
          </a:p>
          <a:p>
            <a:pPr marL="737085" lvl="1" indent="-298173" defTabSz="877823">
              <a:lnSpc>
                <a:spcPct val="90000"/>
              </a:lnSpc>
              <a:spcBef>
                <a:spcPts val="500"/>
              </a:spcBef>
              <a:defRPr sz="1800"/>
            </a:pPr>
            <a:r>
              <a:rPr sz="2400"/>
              <a:t>Seligpreisung der von nun an Sterbenden: 14,13</a:t>
            </a:r>
          </a:p>
          <a:p>
            <a:pPr marL="0" lvl="0" indent="0" defTabSz="877823">
              <a:lnSpc>
                <a:spcPct val="90000"/>
              </a:lnSpc>
              <a:spcBef>
                <a:spcPts val="600"/>
              </a:spcBef>
              <a:buSzTx/>
              <a:buNone/>
              <a:defRPr sz="1800"/>
            </a:pPr>
            <a:r>
              <a:rPr sz="2784" b="1"/>
              <a:t>5. Der Menschensohn auf der Wolke und die drei zurufenden Engel 14,14-20</a:t>
            </a:r>
            <a:endParaRPr sz="2784"/>
          </a:p>
          <a:p>
            <a:pPr marL="737085" lvl="1" indent="-298173" defTabSz="877823">
              <a:lnSpc>
                <a:spcPct val="90000"/>
              </a:lnSpc>
              <a:spcBef>
                <a:spcPts val="500"/>
              </a:spcBef>
              <a:defRPr sz="1800"/>
            </a:pPr>
            <a:r>
              <a:rPr sz="2400"/>
              <a:t>Die Getreideernte der Erde: 14,14-16</a:t>
            </a:r>
          </a:p>
          <a:p>
            <a:pPr marL="737085" lvl="1" indent="-298173" defTabSz="877823">
              <a:lnSpc>
                <a:spcPct val="90000"/>
              </a:lnSpc>
              <a:spcBef>
                <a:spcPts val="500"/>
              </a:spcBef>
              <a:defRPr sz="1800"/>
            </a:pPr>
            <a:r>
              <a:rPr sz="2400"/>
              <a:t>Die Traubenernte der Erde: 14,17-20</a:t>
            </a: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 name="Shape 1472"/>
          <p:cNvSpPr>
            <a:spLocks noGrp="1"/>
          </p:cNvSpPr>
          <p:nvPr>
            <p:ph type="title"/>
          </p:nvPr>
        </p:nvSpPr>
        <p:spPr>
          <a:xfrm>
            <a:off x="457200" y="274638"/>
            <a:ext cx="8229600" cy="778099"/>
          </a:xfrm>
          <a:prstGeom prst="rect">
            <a:avLst/>
          </a:prstGeom>
        </p:spPr>
        <p:txBody>
          <a:bodyPr/>
          <a:lstStyle>
            <a:lvl1pPr>
              <a:defRPr sz="3900"/>
            </a:lvl1pPr>
          </a:lstStyle>
          <a:p>
            <a:pPr lvl="0">
              <a:defRPr sz="1800"/>
            </a:pPr>
            <a:r>
              <a:rPr sz="3900"/>
              <a:t>Off 7 und 14: Wer sind die 144 000?</a:t>
            </a:r>
          </a:p>
        </p:txBody>
      </p:sp>
      <p:sp>
        <p:nvSpPr>
          <p:cNvPr id="1473" name="Shape 1473"/>
          <p:cNvSpPr>
            <a:spLocks noGrp="1"/>
          </p:cNvSpPr>
          <p:nvPr>
            <p:ph type="body" idx="1"/>
          </p:nvPr>
        </p:nvSpPr>
        <p:spPr>
          <a:xfrm>
            <a:off x="0" y="1268759"/>
            <a:ext cx="9144000" cy="5589242"/>
          </a:xfrm>
          <a:prstGeom prst="rect">
            <a:avLst/>
          </a:prstGeom>
        </p:spPr>
        <p:txBody>
          <a:bodyPr/>
          <a:lstStyle/>
          <a:p>
            <a:pPr marL="342900" lvl="0" indent="-342900">
              <a:lnSpc>
                <a:spcPct val="90000"/>
              </a:lnSpc>
              <a:spcBef>
                <a:spcPts val="600"/>
              </a:spcBef>
              <a:defRPr sz="1800"/>
            </a:pPr>
            <a:r>
              <a:rPr sz="2700" b="1"/>
              <a:t>Sie sind wahre Knechte Gottes aus „Israel“</a:t>
            </a:r>
            <a:r>
              <a:rPr sz="2700"/>
              <a:t> (Off 7,3-8), </a:t>
            </a:r>
          </a:p>
          <a:p>
            <a:pPr marL="342900" lvl="0" indent="-342900">
              <a:lnSpc>
                <a:spcPct val="90000"/>
              </a:lnSpc>
              <a:spcBef>
                <a:spcPts val="600"/>
              </a:spcBef>
              <a:defRPr sz="1800"/>
            </a:pPr>
            <a:r>
              <a:rPr sz="2700" b="1"/>
              <a:t>Sie sind Versiegelte</a:t>
            </a:r>
            <a:r>
              <a:rPr sz="2700"/>
              <a:t>. 7,1-8; vgl. Eph 1,13; 4,30; 2Kr 1,21.</a:t>
            </a:r>
          </a:p>
          <a:p>
            <a:pPr marL="342900" lvl="0" indent="-342900">
              <a:lnSpc>
                <a:spcPct val="90000"/>
              </a:lnSpc>
              <a:spcBef>
                <a:spcPts val="600"/>
              </a:spcBef>
              <a:defRPr sz="1800"/>
            </a:pPr>
            <a:r>
              <a:rPr sz="2700" b="1"/>
              <a:t>Sie sind Märtyrer aus der großen Bedrängnis</a:t>
            </a:r>
            <a:r>
              <a:rPr sz="2700"/>
              <a:t>. </a:t>
            </a:r>
            <a:r>
              <a:rPr sz="2500"/>
              <a:t>Off 7,14; Mt 24,1</a:t>
            </a:r>
          </a:p>
          <a:p>
            <a:pPr marL="342900" lvl="0" indent="-342900">
              <a:lnSpc>
                <a:spcPct val="90000"/>
              </a:lnSpc>
              <a:spcBef>
                <a:spcPts val="600"/>
              </a:spcBef>
              <a:defRPr sz="1800"/>
            </a:pPr>
            <a:r>
              <a:rPr sz="2700" b="1"/>
              <a:t>Sie sind Erkaufte</a:t>
            </a:r>
            <a:r>
              <a:rPr sz="2700"/>
              <a:t>. Nur sie singen das Lied. Off 14</a:t>
            </a:r>
          </a:p>
          <a:p>
            <a:pPr marL="342900" lvl="0" indent="-342900">
              <a:lnSpc>
                <a:spcPct val="90000"/>
              </a:lnSpc>
              <a:spcBef>
                <a:spcPts val="600"/>
              </a:spcBef>
              <a:defRPr sz="1800"/>
            </a:pPr>
            <a:r>
              <a:rPr sz="2700" b="1"/>
              <a:t>Sie sind „Erstlinge“.</a:t>
            </a:r>
            <a:r>
              <a:rPr sz="2700"/>
              <a:t> Off 14,1 – </a:t>
            </a:r>
            <a:r>
              <a:rPr sz="2700" u="sng"/>
              <a:t>Andere kommen nach</a:t>
            </a:r>
            <a:r>
              <a:rPr sz="2700"/>
              <a:t>. Vgl. Off 15,2-4.</a:t>
            </a:r>
          </a:p>
          <a:p>
            <a:pPr marL="342900" lvl="0" indent="-342900">
              <a:lnSpc>
                <a:spcPct val="90000"/>
              </a:lnSpc>
              <a:spcBef>
                <a:spcPts val="600"/>
              </a:spcBef>
              <a:defRPr sz="1800"/>
            </a:pPr>
            <a:r>
              <a:rPr sz="2700" b="1"/>
              <a:t>Sie sind Erlöste; </a:t>
            </a:r>
            <a:r>
              <a:rPr sz="2700"/>
              <a:t>sie entrannen dem Gericht von 6,12-18. (vgl. </a:t>
            </a:r>
            <a:r>
              <a:rPr sz="2700">
                <a:solidFill>
                  <a:srgbClr val="FF0000"/>
                </a:solidFill>
              </a:rPr>
              <a:t>Joel 3,5</a:t>
            </a:r>
            <a:r>
              <a:rPr sz="2300">
                <a:solidFill>
                  <a:srgbClr val="0000FF"/>
                </a:solidFill>
              </a:rPr>
              <a:t>) </a:t>
            </a:r>
            <a:r>
              <a:rPr sz="2400">
                <a:solidFill>
                  <a:srgbClr val="0000FF"/>
                </a:solidFill>
              </a:rPr>
              <a:t>(6,12-18 ist 70 n. Chr.)</a:t>
            </a:r>
            <a:endParaRPr sz="2700"/>
          </a:p>
          <a:p>
            <a:pPr marL="0" lvl="0" indent="0">
              <a:lnSpc>
                <a:spcPct val="90000"/>
              </a:lnSpc>
              <a:spcBef>
                <a:spcPts val="600"/>
              </a:spcBef>
              <a:buSzTx/>
              <a:buNone/>
              <a:defRPr sz="1800"/>
            </a:pPr>
            <a:r>
              <a:rPr sz="2700"/>
              <a:t>→ S</a:t>
            </a:r>
            <a:r>
              <a:rPr sz="2600">
                <a:solidFill>
                  <a:srgbClr val="0000FF"/>
                </a:solidFill>
              </a:rPr>
              <a:t>ie sind die Erlöste Israeliten </a:t>
            </a:r>
            <a:r>
              <a:rPr sz="2600" b="1">
                <a:solidFill>
                  <a:srgbClr val="0000FF"/>
                </a:solidFill>
              </a:rPr>
              <a:t>jener Zeit</a:t>
            </a:r>
            <a:r>
              <a:rPr sz="2600">
                <a:solidFill>
                  <a:srgbClr val="0000FF"/>
                </a:solidFill>
              </a:rPr>
              <a:t>, kommen aus der “großen Bedrängnis” von </a:t>
            </a:r>
            <a:r>
              <a:rPr sz="2600" b="1">
                <a:solidFill>
                  <a:srgbClr val="0000FF"/>
                </a:solidFill>
              </a:rPr>
              <a:t>damals</a:t>
            </a:r>
            <a:r>
              <a:rPr sz="2600">
                <a:solidFill>
                  <a:srgbClr val="0000FF"/>
                </a:solidFill>
              </a:rPr>
              <a:t>. Ebenso die „unzählbare Schar aus allen Völkern“. </a:t>
            </a: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Shape 1475"/>
          <p:cNvSpPr>
            <a:spLocks noGrp="1"/>
          </p:cNvSpPr>
          <p:nvPr>
            <p:ph type="body" idx="1"/>
          </p:nvPr>
        </p:nvSpPr>
        <p:spPr>
          <a:xfrm>
            <a:off x="0" y="476672"/>
            <a:ext cx="9144000" cy="6381328"/>
          </a:xfrm>
          <a:prstGeom prst="rect">
            <a:avLst/>
          </a:prstGeom>
        </p:spPr>
        <p:txBody>
          <a:bodyPr/>
          <a:lstStyle/>
          <a:p>
            <a:pPr marL="0" lvl="0" indent="0" defTabSz="877823">
              <a:lnSpc>
                <a:spcPct val="90000"/>
              </a:lnSpc>
              <a:spcBef>
                <a:spcPts val="600"/>
              </a:spcBef>
              <a:buSzTx/>
              <a:buNone/>
              <a:defRPr sz="1800"/>
            </a:pPr>
            <a:r>
              <a:rPr sz="2784" b="1"/>
              <a:t>III. </a:t>
            </a:r>
            <a:r>
              <a:rPr sz="2784"/>
              <a:t>(Hintergründe zur 7 Posaune und Hinführung zu den 7 Schalen):</a:t>
            </a:r>
            <a:r>
              <a:rPr sz="2784" b="1"/>
              <a:t> </a:t>
            </a:r>
            <a:r>
              <a:rPr sz="2784" b="1" u="sng"/>
              <a:t>Der Kern des Konflikts 11,19 (12,1)- 14,20 (15,4)</a:t>
            </a:r>
            <a:endParaRPr sz="2784"/>
          </a:p>
          <a:p>
            <a:pPr marL="0" lvl="0" indent="0" defTabSz="877823">
              <a:lnSpc>
                <a:spcPct val="90000"/>
              </a:lnSpc>
              <a:spcBef>
                <a:spcPts val="600"/>
              </a:spcBef>
              <a:buSzTx/>
              <a:buNone/>
              <a:defRPr sz="1800"/>
            </a:pPr>
            <a:endParaRPr sz="2784" b="1"/>
          </a:p>
          <a:p>
            <a:pPr marL="0" lvl="0" indent="0" defTabSz="877823">
              <a:lnSpc>
                <a:spcPct val="90000"/>
              </a:lnSpc>
              <a:spcBef>
                <a:spcPts val="600"/>
              </a:spcBef>
              <a:buSzTx/>
              <a:buNone/>
              <a:defRPr sz="1800"/>
            </a:pPr>
            <a:r>
              <a:rPr sz="2784" b="1"/>
              <a:t>3. Die 144 000 mit dem Lamm auf dem Zion – und ihr Lied 14,1-5</a:t>
            </a:r>
            <a:endParaRPr sz="2784"/>
          </a:p>
          <a:p>
            <a:pPr marL="0" lvl="0" indent="0" defTabSz="877823">
              <a:lnSpc>
                <a:spcPct val="90000"/>
              </a:lnSpc>
              <a:spcBef>
                <a:spcPts val="600"/>
              </a:spcBef>
              <a:buSzTx/>
              <a:buNone/>
              <a:defRPr sz="1800"/>
            </a:pPr>
            <a:r>
              <a:rPr sz="2784" b="1"/>
              <a:t>4. Die drei gerichtsankündenden Engel 14,6-13</a:t>
            </a:r>
            <a:endParaRPr sz="2784"/>
          </a:p>
          <a:p>
            <a:pPr marL="737085" lvl="1" indent="-298173" defTabSz="877823">
              <a:lnSpc>
                <a:spcPct val="90000"/>
              </a:lnSpc>
              <a:spcBef>
                <a:spcPts val="500"/>
              </a:spcBef>
              <a:defRPr sz="1800"/>
            </a:pPr>
            <a:r>
              <a:rPr sz="2400"/>
              <a:t>Der erste Engel: Das ewige Evangelium: 14,6.7</a:t>
            </a:r>
          </a:p>
          <a:p>
            <a:pPr marL="737085" lvl="1" indent="-298173" defTabSz="877823">
              <a:lnSpc>
                <a:spcPct val="90000"/>
              </a:lnSpc>
              <a:spcBef>
                <a:spcPts val="500"/>
              </a:spcBef>
              <a:defRPr sz="1800"/>
            </a:pPr>
            <a:r>
              <a:rPr sz="2400"/>
              <a:t>Der zweite Engel: Gefallen ist Babylon: 14,8</a:t>
            </a:r>
          </a:p>
          <a:p>
            <a:pPr marL="737085" lvl="1" indent="-298173" defTabSz="877823">
              <a:lnSpc>
                <a:spcPct val="90000"/>
              </a:lnSpc>
              <a:spcBef>
                <a:spcPts val="500"/>
              </a:spcBef>
              <a:defRPr sz="1800"/>
            </a:pPr>
            <a:r>
              <a:rPr sz="2400"/>
              <a:t>Der dritte Engel: Warnung vor Abfall: 14,9-11</a:t>
            </a:r>
          </a:p>
          <a:p>
            <a:pPr marL="737085" lvl="1" indent="-298173" defTabSz="877823">
              <a:lnSpc>
                <a:spcPct val="90000"/>
              </a:lnSpc>
              <a:spcBef>
                <a:spcPts val="500"/>
              </a:spcBef>
              <a:defRPr sz="1800"/>
            </a:pPr>
            <a:r>
              <a:rPr sz="2400"/>
              <a:t>Aufruf zum Halten der Gebote und des Glaubens an Jesus: 14,12</a:t>
            </a:r>
          </a:p>
          <a:p>
            <a:pPr marL="737085" lvl="1" indent="-298173" defTabSz="877823">
              <a:lnSpc>
                <a:spcPct val="90000"/>
              </a:lnSpc>
              <a:spcBef>
                <a:spcPts val="500"/>
              </a:spcBef>
              <a:defRPr sz="1800"/>
            </a:pPr>
            <a:r>
              <a:rPr sz="2400"/>
              <a:t>Seligpreisung der von nun an Sterbenden: 14,13</a:t>
            </a:r>
          </a:p>
          <a:p>
            <a:pPr marL="0" lvl="0" indent="0" defTabSz="877823">
              <a:lnSpc>
                <a:spcPct val="90000"/>
              </a:lnSpc>
              <a:spcBef>
                <a:spcPts val="600"/>
              </a:spcBef>
              <a:buSzTx/>
              <a:buNone/>
              <a:defRPr sz="1800"/>
            </a:pPr>
            <a:r>
              <a:rPr sz="2784" b="1"/>
              <a:t>5. Der Menschensohn auf der Wolke und die drei zurufenden Engel 14,14-20</a:t>
            </a:r>
            <a:endParaRPr sz="2784"/>
          </a:p>
          <a:p>
            <a:pPr marL="737085" lvl="1" indent="-298173" defTabSz="877823">
              <a:lnSpc>
                <a:spcPct val="90000"/>
              </a:lnSpc>
              <a:spcBef>
                <a:spcPts val="500"/>
              </a:spcBef>
              <a:defRPr sz="1800"/>
            </a:pPr>
            <a:r>
              <a:rPr sz="2400"/>
              <a:t>Die Getreideernte der Erde: 14,14-16</a:t>
            </a:r>
          </a:p>
          <a:p>
            <a:pPr marL="737085" lvl="1" indent="-298173" defTabSz="877823">
              <a:lnSpc>
                <a:spcPct val="90000"/>
              </a:lnSpc>
              <a:spcBef>
                <a:spcPts val="500"/>
              </a:spcBef>
              <a:defRPr sz="1800"/>
            </a:pPr>
            <a:r>
              <a:rPr sz="2400"/>
              <a:t>Die Traubenernte der Erde: 14,17-20</a:t>
            </a:r>
          </a:p>
        </p:txBody>
      </p:sp>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 name="Shape 1477"/>
          <p:cNvSpPr>
            <a:spLocks noGrp="1"/>
          </p:cNvSpPr>
          <p:nvPr>
            <p:ph type="body" idx="1"/>
          </p:nvPr>
        </p:nvSpPr>
        <p:spPr>
          <a:xfrm>
            <a:off x="0" y="476672"/>
            <a:ext cx="9144000" cy="6381328"/>
          </a:xfrm>
          <a:prstGeom prst="rect">
            <a:avLst/>
          </a:prstGeom>
        </p:spPr>
        <p:txBody>
          <a:bodyPr/>
          <a:lstStyle/>
          <a:p>
            <a:pPr marL="0" lvl="1" indent="457200">
              <a:spcBef>
                <a:spcPts val="600"/>
              </a:spcBef>
              <a:buSzTx/>
              <a:buNone/>
              <a:defRPr sz="1800"/>
            </a:pPr>
            <a:r>
              <a:rPr sz="2800" b="1"/>
              <a:t>I. </a:t>
            </a:r>
            <a:r>
              <a:rPr sz="2800" b="1" u="sng"/>
              <a:t>Die Öffnung der </a:t>
            </a:r>
            <a:r>
              <a:rPr sz="2800" b="1" u="sng">
                <a:solidFill>
                  <a:srgbClr val="FF0000"/>
                </a:solidFill>
              </a:rPr>
              <a:t>ersten 6 Siegel</a:t>
            </a:r>
            <a:r>
              <a:rPr sz="2800" b="1"/>
              <a:t>, ein Einschub und die Öffnung des </a:t>
            </a:r>
            <a:r>
              <a:rPr sz="2800" b="1">
                <a:solidFill>
                  <a:srgbClr val="FF0000"/>
                </a:solidFill>
              </a:rPr>
              <a:t>7. Siegels</a:t>
            </a:r>
            <a:r>
              <a:rPr sz="2800" b="1"/>
              <a:t> 4,1- 8,1(5)</a:t>
            </a:r>
            <a:endParaRPr sz="2800"/>
          </a:p>
          <a:p>
            <a:pPr marL="0" lvl="1" indent="457200">
              <a:spcBef>
                <a:spcPts val="600"/>
              </a:spcBef>
              <a:buSzTx/>
              <a:buNone/>
              <a:defRPr sz="1800"/>
            </a:pPr>
            <a:r>
              <a:rPr sz="2800" b="1"/>
              <a:t>II. </a:t>
            </a:r>
            <a:r>
              <a:rPr sz="2800" b="1" u="sng"/>
              <a:t>Das Blasen der </a:t>
            </a:r>
            <a:r>
              <a:rPr sz="2800" b="1" u="sng">
                <a:solidFill>
                  <a:srgbClr val="FF0000"/>
                </a:solidFill>
              </a:rPr>
              <a:t>ersten 6 Posaunen</a:t>
            </a:r>
            <a:r>
              <a:rPr sz="2800" b="1"/>
              <a:t>, ein Einschub und das Blasen der </a:t>
            </a:r>
            <a:r>
              <a:rPr sz="2800" b="1">
                <a:solidFill>
                  <a:srgbClr val="FF0000"/>
                </a:solidFill>
              </a:rPr>
              <a:t>7. Posaune </a:t>
            </a:r>
            <a:r>
              <a:rPr sz="2800" b="1"/>
              <a:t>8,2(6)- 11,18(19)</a:t>
            </a:r>
            <a:endParaRPr sz="2800"/>
          </a:p>
          <a:p>
            <a:pPr marL="0" lvl="1" indent="457200">
              <a:spcBef>
                <a:spcPts val="600"/>
              </a:spcBef>
              <a:buSzTx/>
              <a:buNone/>
              <a:defRPr sz="1800"/>
            </a:pPr>
            <a:r>
              <a:rPr sz="2800" b="1"/>
              <a:t>III. </a:t>
            </a:r>
            <a:r>
              <a:rPr sz="2800"/>
              <a:t>(Hintergründe zur 7 Posaune und Hinführung zu den 7 Schalen):</a:t>
            </a:r>
            <a:r>
              <a:rPr sz="2800" b="1"/>
              <a:t> </a:t>
            </a:r>
            <a:r>
              <a:rPr sz="2800" b="1" u="sng"/>
              <a:t>Der Kern des Konflikts 11,19 (12,1)- 14,20 (15,4) (= Einschub)</a:t>
            </a:r>
            <a:endParaRPr sz="2800"/>
          </a:p>
          <a:p>
            <a:pPr marL="0" lvl="1" indent="457200">
              <a:spcBef>
                <a:spcPts val="600"/>
              </a:spcBef>
              <a:buSzTx/>
              <a:buNone/>
              <a:defRPr sz="1800"/>
            </a:pPr>
            <a:r>
              <a:rPr sz="2800" b="1"/>
              <a:t>IV. </a:t>
            </a:r>
            <a:r>
              <a:rPr sz="2800" b="1" u="sng"/>
              <a:t>Die Ausgießung der </a:t>
            </a:r>
            <a:r>
              <a:rPr sz="2800" b="1" u="sng">
                <a:solidFill>
                  <a:srgbClr val="FF0000"/>
                </a:solidFill>
              </a:rPr>
              <a:t>7 Schalen </a:t>
            </a:r>
            <a:r>
              <a:rPr sz="2800" b="1" u="sng"/>
              <a:t>(mit den 7 letzten Plagen + 15,(1)5- 16,21</a:t>
            </a: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p:cNvSpPr>
          <p:nvPr>
            <p:ph type="body" idx="1"/>
          </p:nvPr>
        </p:nvSpPr>
        <p:spPr>
          <a:xfrm>
            <a:off x="0" y="476672"/>
            <a:ext cx="9144000" cy="6381328"/>
          </a:xfrm>
          <a:prstGeom prst="rect">
            <a:avLst/>
          </a:prstGeom>
        </p:spPr>
        <p:txBody>
          <a:bodyPr/>
          <a:lstStyle/>
          <a:p>
            <a:pPr marL="0" lvl="1" indent="457200">
              <a:lnSpc>
                <a:spcPct val="90000"/>
              </a:lnSpc>
              <a:spcBef>
                <a:spcPts val="600"/>
              </a:spcBef>
              <a:buSzTx/>
              <a:buNone/>
              <a:defRPr sz="1800"/>
            </a:pPr>
            <a:r>
              <a:rPr sz="2800" b="1"/>
              <a:t>IV. </a:t>
            </a:r>
            <a:r>
              <a:rPr sz="2800" b="1" u="sng"/>
              <a:t>Die Ausgießung der </a:t>
            </a:r>
            <a:r>
              <a:rPr sz="2800" b="1" u="sng">
                <a:solidFill>
                  <a:srgbClr val="FF0000"/>
                </a:solidFill>
              </a:rPr>
              <a:t>7 Schalen </a:t>
            </a:r>
            <a:r>
              <a:rPr sz="2800" b="1" u="sng"/>
              <a:t>(mit den 7 letzten Plagen + 15,(1)5- 16,21</a:t>
            </a:r>
            <a:endParaRPr sz="2800"/>
          </a:p>
          <a:p>
            <a:pPr marL="742950" lvl="1" indent="-342900">
              <a:lnSpc>
                <a:spcPct val="90000"/>
              </a:lnSpc>
              <a:spcBef>
                <a:spcPts val="600"/>
              </a:spcBef>
              <a:defRPr sz="1800"/>
            </a:pPr>
            <a:r>
              <a:rPr sz="2800" b="1" i="1"/>
              <a:t>Die Ausgießung der ersten sechs Schalen 16,2-9</a:t>
            </a:r>
            <a:endParaRPr sz="2800"/>
          </a:p>
          <a:p>
            <a:pPr marL="1143000" lvl="2" indent="-228600">
              <a:lnSpc>
                <a:spcPct val="90000"/>
              </a:lnSpc>
              <a:spcBef>
                <a:spcPts val="500"/>
              </a:spcBef>
              <a:defRPr sz="1800"/>
            </a:pPr>
            <a:r>
              <a:rPr sz="2400"/>
              <a:t>Ausgießung der 1. Schale: Erde: 16,2</a:t>
            </a:r>
          </a:p>
          <a:p>
            <a:pPr marL="1143000" lvl="2" indent="-228600">
              <a:lnSpc>
                <a:spcPct val="90000"/>
              </a:lnSpc>
              <a:spcBef>
                <a:spcPts val="500"/>
              </a:spcBef>
              <a:defRPr sz="1800"/>
            </a:pPr>
            <a:r>
              <a:rPr sz="2400"/>
              <a:t>2. Schale: Meer: 16,3</a:t>
            </a:r>
          </a:p>
          <a:p>
            <a:pPr marL="1143000" lvl="2" indent="-228600">
              <a:lnSpc>
                <a:spcPct val="90000"/>
              </a:lnSpc>
              <a:spcBef>
                <a:spcPts val="500"/>
              </a:spcBef>
              <a:defRPr sz="1800"/>
            </a:pPr>
            <a:r>
              <a:rPr sz="2400"/>
              <a:t>3. Schale: Wasser: 16,4-7</a:t>
            </a:r>
          </a:p>
          <a:p>
            <a:pPr marL="1143000" lvl="2" indent="-228600">
              <a:lnSpc>
                <a:spcPct val="90000"/>
              </a:lnSpc>
              <a:spcBef>
                <a:spcPts val="500"/>
              </a:spcBef>
              <a:defRPr sz="1800"/>
            </a:pPr>
            <a:r>
              <a:rPr sz="2400"/>
              <a:t>4. Schale: Sonne: 16,8.9</a:t>
            </a:r>
          </a:p>
          <a:p>
            <a:pPr marL="1143000" lvl="2" indent="-228600">
              <a:lnSpc>
                <a:spcPct val="90000"/>
              </a:lnSpc>
              <a:spcBef>
                <a:spcPts val="500"/>
              </a:spcBef>
              <a:defRPr sz="1800"/>
            </a:pPr>
            <a:r>
              <a:rPr sz="2400"/>
              <a:t>5. Schale: Imperium des Tieres: 16,10.11</a:t>
            </a:r>
          </a:p>
          <a:p>
            <a:pPr marL="1143000" lvl="2" indent="-228600">
              <a:lnSpc>
                <a:spcPct val="90000"/>
              </a:lnSpc>
              <a:spcBef>
                <a:spcPts val="500"/>
              </a:spcBef>
              <a:defRPr sz="1800"/>
            </a:pPr>
            <a:r>
              <a:rPr sz="2400"/>
              <a:t>6. Schale: Euphrat: 16,12</a:t>
            </a:r>
          </a:p>
          <a:p>
            <a:pPr marL="742950" lvl="1" indent="-285750">
              <a:lnSpc>
                <a:spcPct val="90000"/>
              </a:lnSpc>
              <a:spcBef>
                <a:spcPts val="600"/>
              </a:spcBef>
              <a:defRPr sz="1800"/>
            </a:pPr>
            <a:r>
              <a:rPr sz="2800" b="1" i="1"/>
              <a:t>Zwischenruf: Die Kriegssammlung 16,13-16</a:t>
            </a:r>
            <a:endParaRPr sz="2800"/>
          </a:p>
          <a:p>
            <a:pPr marL="1143000" lvl="2" indent="-228600">
              <a:lnSpc>
                <a:spcPct val="90000"/>
              </a:lnSpc>
              <a:spcBef>
                <a:spcPts val="500"/>
              </a:spcBef>
              <a:defRPr sz="1800"/>
            </a:pPr>
            <a:r>
              <a:rPr sz="2400"/>
              <a:t>Das Ausgehen der unreinen Geister zur Sammlung der Könige: 16,13-14</a:t>
            </a:r>
          </a:p>
          <a:p>
            <a:pPr marL="1143000" lvl="2" indent="-228600">
              <a:lnSpc>
                <a:spcPct val="90000"/>
              </a:lnSpc>
              <a:spcBef>
                <a:spcPts val="500"/>
              </a:spcBef>
              <a:defRPr sz="1800"/>
            </a:pPr>
            <a:r>
              <a:rPr sz="2400"/>
              <a:t>Zwischenruf: Seligpreisung der Wachenden: 16,15</a:t>
            </a:r>
          </a:p>
          <a:p>
            <a:pPr marL="1143000" lvl="2" indent="-228600">
              <a:lnSpc>
                <a:spcPct val="90000"/>
              </a:lnSpc>
              <a:spcBef>
                <a:spcPts val="500"/>
              </a:spcBef>
              <a:defRPr sz="1800"/>
            </a:pPr>
            <a:r>
              <a:rPr sz="2400"/>
              <a:t>Die Kriegssammlung in Harmageddoon: 16,16</a:t>
            </a:r>
          </a:p>
          <a:p>
            <a:pPr marL="742950" lvl="1" indent="-285750">
              <a:lnSpc>
                <a:spcPct val="90000"/>
              </a:lnSpc>
              <a:spcBef>
                <a:spcPts val="600"/>
              </a:spcBef>
              <a:defRPr sz="1800"/>
            </a:pPr>
            <a:r>
              <a:rPr sz="2800" b="1" i="1"/>
              <a:t>Die Ausgießung der 7. Schale: Luft 16,17-21</a:t>
            </a:r>
          </a:p>
        </p:txBody>
      </p:sp>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1" name="Table 1481"/>
          <p:cNvGraphicFramePr/>
          <p:nvPr/>
        </p:nvGraphicFramePr>
        <p:xfrm>
          <a:off x="0" y="648071"/>
          <a:ext cx="9144000" cy="6163889"/>
        </p:xfrm>
        <a:graphic>
          <a:graphicData uri="http://schemas.openxmlformats.org/drawingml/2006/table">
            <a:tbl>
              <a:tblPr firstRow="1" bandRow="1">
                <a:tableStyleId>{4C3C2611-4C71-4FC5-86AE-919BDF0F9419}</a:tableStyleId>
              </a:tblPr>
              <a:tblGrid>
                <a:gridCol w="4572000"/>
                <a:gridCol w="4572000"/>
              </a:tblGrid>
              <a:tr h="520834">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Posaunen: K. 8-11</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Schalen: K. 16</a:t>
                      </a:r>
                    </a:p>
                  </a:txBody>
                  <a:tcPr marL="0" marR="0" marT="0" marB="0" horzOverflow="overflow">
                    <a:lnL w="12700">
                      <a:miter lim="400000"/>
                    </a:lnL>
                    <a:lnR w="12700">
                      <a:miter lim="400000"/>
                    </a:lnR>
                    <a:lnT w="12700">
                      <a:miter lim="400000"/>
                    </a:lnT>
                    <a:solidFill>
                      <a:srgbClr val="4F81BD"/>
                    </a:solidFill>
                  </a:tcPr>
                </a:tc>
              </a:tr>
              <a:tr h="1598585">
                <a:tc>
                  <a:txBody>
                    <a:bodyPr/>
                    <a:lstStyle/>
                    <a:p>
                      <a:pPr lvl="0" algn="l">
                        <a:defRPr sz="1800" b="0" i="0">
                          <a:solidFill>
                            <a:srgbClr val="000000"/>
                          </a:solidFill>
                        </a:defRPr>
                      </a:pPr>
                      <a:r>
                        <a:rPr sz="2400" b="1" i="1">
                          <a:latin typeface="Arial Narrow"/>
                          <a:ea typeface="Arial Narrow"/>
                          <a:cs typeface="Arial Narrow"/>
                          <a:sym typeface="Arial Narrow"/>
                        </a:rPr>
                        <a:t>(1) Erde  (1/3)</a:t>
                      </a:r>
                    </a:p>
                    <a:p>
                      <a:pPr lvl="0" algn="l">
                        <a:defRPr sz="1800" b="0" i="0">
                          <a:solidFill>
                            <a:srgbClr val="000000"/>
                          </a:solidFill>
                        </a:defRPr>
                      </a:pPr>
                      <a:r>
                        <a:rPr sz="2400" b="1" i="1">
                          <a:latin typeface="Arial Narrow"/>
                          <a:ea typeface="Arial Narrow"/>
                          <a:cs typeface="Arial Narrow"/>
                          <a:sym typeface="Arial Narrow"/>
                        </a:rPr>
                        <a:t>(2) Meer (1/3)</a:t>
                      </a:r>
                    </a:p>
                    <a:p>
                      <a:pPr lvl="0" algn="l">
                        <a:defRPr sz="1800" b="0" i="0">
                          <a:solidFill>
                            <a:srgbClr val="000000"/>
                          </a:solidFill>
                        </a:defRPr>
                      </a:pPr>
                      <a:r>
                        <a:rPr sz="2400" b="1" i="1">
                          <a:latin typeface="Arial Narrow"/>
                          <a:ea typeface="Arial Narrow"/>
                          <a:cs typeface="Arial Narrow"/>
                          <a:sym typeface="Arial Narrow"/>
                        </a:rPr>
                        <a:t>(3) Wasserquellen (1/3)</a:t>
                      </a:r>
                    </a:p>
                    <a:p>
                      <a:pPr lvl="0" algn="l">
                        <a:defRPr sz="1800" b="0" i="0">
                          <a:solidFill>
                            <a:srgbClr val="000000"/>
                          </a:solidFill>
                        </a:defRPr>
                      </a:pPr>
                      <a:r>
                        <a:rPr sz="2400" b="1" i="1">
                          <a:latin typeface="Arial Narrow"/>
                          <a:ea typeface="Arial Narrow"/>
                          <a:cs typeface="Arial Narrow"/>
                          <a:sym typeface="Arial Narrow"/>
                        </a:rPr>
                        <a:t>(4) Sonne, Gestirne (1/3)</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(1) Erde</a:t>
                      </a:r>
                    </a:p>
                    <a:p>
                      <a:pPr lvl="0" algn="l">
                        <a:defRPr sz="1800" b="0" i="0">
                          <a:solidFill>
                            <a:srgbClr val="000000"/>
                          </a:solidFill>
                        </a:defRPr>
                      </a:pPr>
                      <a:r>
                        <a:rPr sz="2400" b="1" i="1">
                          <a:latin typeface="Arial Narrow"/>
                          <a:ea typeface="Arial Narrow"/>
                          <a:cs typeface="Arial Narrow"/>
                          <a:sym typeface="Arial Narrow"/>
                        </a:rPr>
                        <a:t>(2) Meer</a:t>
                      </a:r>
                    </a:p>
                    <a:p>
                      <a:pPr lvl="0" algn="l">
                        <a:defRPr sz="1800" b="0" i="0">
                          <a:solidFill>
                            <a:srgbClr val="000000"/>
                          </a:solidFill>
                        </a:defRPr>
                      </a:pPr>
                      <a:r>
                        <a:rPr sz="2400" b="1" i="1">
                          <a:latin typeface="Arial Narrow"/>
                          <a:ea typeface="Arial Narrow"/>
                          <a:cs typeface="Arial Narrow"/>
                          <a:sym typeface="Arial Narrow"/>
                        </a:rPr>
                        <a:t>(3) Wasserquellen</a:t>
                      </a:r>
                    </a:p>
                    <a:p>
                      <a:pPr lvl="0" algn="l">
                        <a:defRPr sz="1800" b="0" i="0">
                          <a:solidFill>
                            <a:srgbClr val="000000"/>
                          </a:solidFill>
                        </a:defRPr>
                      </a:pPr>
                      <a:r>
                        <a:rPr sz="2400" b="1" i="1">
                          <a:latin typeface="Arial Narrow"/>
                          <a:ea typeface="Arial Narrow"/>
                          <a:cs typeface="Arial Narrow"/>
                          <a:sym typeface="Arial Narrow"/>
                        </a:rPr>
                        <a:t>(4) Sonne</a:t>
                      </a:r>
                    </a:p>
                  </a:txBody>
                  <a:tcPr marL="0" marR="0" marT="0" marB="0" horzOverflow="overflow">
                    <a:lnL w="12700">
                      <a:miter lim="400000"/>
                    </a:lnL>
                    <a:lnR w="12700">
                      <a:miter lim="400000"/>
                    </a:lnR>
                    <a:lnB w="12700">
                      <a:miter lim="400000"/>
                    </a:lnB>
                    <a:solidFill>
                      <a:srgbClr val="CFD7E7"/>
                    </a:solidFill>
                  </a:tcPr>
                </a:tc>
              </a:tr>
              <a:tr h="1998230">
                <a:tc>
                  <a:txBody>
                    <a:bodyPr/>
                    <a:lstStyle/>
                    <a:p>
                      <a:pPr lvl="0" algn="l">
                        <a:defRPr sz="1800" b="0" i="0">
                          <a:solidFill>
                            <a:srgbClr val="000000"/>
                          </a:solidFill>
                        </a:defRPr>
                      </a:pPr>
                      <a:r>
                        <a:rPr sz="2400" b="1" i="1">
                          <a:latin typeface="Arial Narrow"/>
                          <a:ea typeface="Arial Narrow"/>
                          <a:cs typeface="Arial Narrow"/>
                          <a:sym typeface="Arial Narrow"/>
                        </a:rPr>
                        <a:t>(5) Heuschrecken, Finsternis (König aus dem Abgrund)</a:t>
                      </a:r>
                    </a:p>
                    <a:p>
                      <a:pPr lvl="0" algn="l">
                        <a:defRPr sz="1800" b="0" i="0">
                          <a:solidFill>
                            <a:srgbClr val="000000"/>
                          </a:solidFill>
                        </a:defRPr>
                      </a:pPr>
                      <a:r>
                        <a:rPr sz="2400" b="1" i="1">
                          <a:latin typeface="Arial Narrow"/>
                          <a:ea typeface="Arial Narrow"/>
                          <a:cs typeface="Arial Narrow"/>
                          <a:sym typeface="Arial Narrow"/>
                        </a:rPr>
                        <a:t>(6) Heere, Euphrat (1/3 sterben)</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(5) Finsternis </a:t>
                      </a:r>
                    </a:p>
                    <a:p>
                      <a:pPr lvl="0" algn="l">
                        <a:defRPr sz="1800" b="0" i="0">
                          <a:solidFill>
                            <a:srgbClr val="000000"/>
                          </a:solidFill>
                        </a:defRPr>
                      </a:pPr>
                      <a:r>
                        <a:rPr sz="2400" b="1" i="1">
                          <a:latin typeface="Arial Narrow"/>
                          <a:ea typeface="Arial Narrow"/>
                          <a:cs typeface="Arial Narrow"/>
                          <a:sym typeface="Arial Narrow"/>
                        </a:rPr>
                        <a:t>(Thron des Tieres)</a:t>
                      </a:r>
                    </a:p>
                    <a:p>
                      <a:pPr lvl="0" algn="l">
                        <a:defRPr sz="1800" b="0" i="0">
                          <a:solidFill>
                            <a:srgbClr val="000000"/>
                          </a:solidFill>
                        </a:defRPr>
                      </a:pPr>
                      <a:endParaRPr sz="2400" b="1" i="1">
                        <a:latin typeface="Arial Narrow"/>
                        <a:ea typeface="Arial Narrow"/>
                        <a:cs typeface="Arial Narrow"/>
                        <a:sym typeface="Arial Narrow"/>
                      </a:endParaRPr>
                    </a:p>
                    <a:p>
                      <a:pPr lvl="0" algn="l">
                        <a:defRPr sz="1800" b="0" i="0">
                          <a:solidFill>
                            <a:srgbClr val="000000"/>
                          </a:solidFill>
                        </a:defRPr>
                      </a:pPr>
                      <a:r>
                        <a:rPr sz="2400" b="1" i="1">
                          <a:latin typeface="Arial Narrow"/>
                          <a:ea typeface="Arial Narrow"/>
                          <a:cs typeface="Arial Narrow"/>
                          <a:sym typeface="Arial Narrow"/>
                        </a:rPr>
                        <a:t>(6) Heere, Euphrat </a:t>
                      </a:r>
                    </a:p>
                    <a:p>
                      <a:pPr lvl="0" algn="l">
                        <a:defRPr sz="1800" b="0" i="0">
                          <a:solidFill>
                            <a:srgbClr val="000000"/>
                          </a:solidFill>
                        </a:defRPr>
                      </a:pPr>
                      <a:r>
                        <a:rPr sz="2400" b="1" i="1">
                          <a:latin typeface="Arial Narrow"/>
                          <a:ea typeface="Arial Narrow"/>
                          <a:cs typeface="Arial Narrow"/>
                          <a:sym typeface="Arial Narrow"/>
                        </a:rPr>
                        <a:t>Krieg des „Tages Gottes“</a:t>
                      </a:r>
                    </a:p>
                  </a:txBody>
                  <a:tcPr marL="0" marR="0" marT="0" marB="0" horzOverflow="overflow">
                    <a:lnL w="12700">
                      <a:miter lim="400000"/>
                    </a:lnL>
                    <a:lnR w="12700">
                      <a:miter lim="400000"/>
                    </a:lnR>
                    <a:lnT w="12700">
                      <a:miter lim="400000"/>
                    </a:lnT>
                    <a:lnB w="12700">
                      <a:miter lim="400000"/>
                    </a:lnB>
                    <a:solidFill>
                      <a:srgbClr val="E8ECF4"/>
                    </a:solidFill>
                  </a:tcPr>
                </a:tc>
              </a:tr>
              <a:tr h="560685">
                <a:tc>
                  <a:txBody>
                    <a:bodyPr/>
                    <a:lstStyle/>
                    <a:p>
                      <a:pPr lvl="0" algn="l">
                        <a:defRPr sz="1800" b="0" i="0">
                          <a:solidFill>
                            <a:srgbClr val="000000"/>
                          </a:solidFill>
                        </a:defRPr>
                      </a:pPr>
                      <a:r>
                        <a:rPr sz="2400" b="1" i="1">
                          <a:latin typeface="Arial Narrow"/>
                          <a:ea typeface="Arial Narrow"/>
                          <a:cs typeface="Arial Narrow"/>
                          <a:sym typeface="Arial Narrow"/>
                        </a:rPr>
                        <a:t>Einschub  K. 10.11A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 </a:t>
                      </a:r>
                    </a:p>
                  </a:txBody>
                  <a:tcPr marL="0" marR="0" marT="0" marB="0" horzOverflow="overflow">
                    <a:lnL w="12700">
                      <a:miter lim="400000"/>
                    </a:lnL>
                    <a:lnR w="12700">
                      <a:miter lim="400000"/>
                    </a:lnR>
                    <a:lnT w="12700">
                      <a:miter lim="400000"/>
                    </a:lnT>
                    <a:lnB w="12700">
                      <a:miter lim="400000"/>
                    </a:lnB>
                    <a:solidFill>
                      <a:srgbClr val="CFD7E7"/>
                    </a:solidFill>
                  </a:tcPr>
                </a:tc>
              </a:tr>
              <a:tr h="1485555">
                <a:tc>
                  <a:txBody>
                    <a:bodyPr/>
                    <a:lstStyle/>
                    <a:p>
                      <a:pPr lvl="0" algn="l">
                        <a:defRPr sz="1800" b="0" i="0">
                          <a:solidFill>
                            <a:srgbClr val="000000"/>
                          </a:solidFill>
                        </a:defRPr>
                      </a:pPr>
                      <a:r>
                        <a:rPr sz="2400" b="1" i="1">
                          <a:latin typeface="Arial Narrow"/>
                          <a:ea typeface="Arial Narrow"/>
                          <a:cs typeface="Arial Narrow"/>
                          <a:sym typeface="Arial Narrow"/>
                        </a:rPr>
                        <a:t>(7) Proklamation der Herrschaft Gottes</a:t>
                      </a:r>
                    </a:p>
                    <a:p>
                      <a:pPr lvl="0" algn="l">
                        <a:defRPr sz="1800" b="0" i="0">
                          <a:solidFill>
                            <a:srgbClr val="000000"/>
                          </a:solidFill>
                        </a:defRPr>
                      </a:pPr>
                      <a:r>
                        <a:rPr sz="2400" b="1" i="1">
                          <a:latin typeface="Arial Narrow"/>
                          <a:ea typeface="Arial Narrow"/>
                          <a:cs typeface="Arial Narrow"/>
                          <a:sym typeface="Arial Narrow"/>
                        </a:rPr>
                        <a:t>Blitze, Stimmen, Donner, Beben, Hagel</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(7) Proklamation des Endes</a:t>
                      </a:r>
                    </a:p>
                    <a:p>
                      <a:pPr lvl="0" algn="l">
                        <a:defRPr sz="1800" b="0" i="0">
                          <a:solidFill>
                            <a:srgbClr val="000000"/>
                          </a:solidFill>
                        </a:defRPr>
                      </a:pPr>
                      <a:r>
                        <a:rPr sz="2400" b="1" i="1">
                          <a:latin typeface="Arial Narrow"/>
                          <a:ea typeface="Arial Narrow"/>
                          <a:cs typeface="Arial Narrow"/>
                          <a:sym typeface="Arial Narrow"/>
                        </a:rPr>
                        <a:t>Stimmen, Donner, Blitze, gr. Beben, gr. Hagel </a:t>
                      </a:r>
                    </a:p>
                  </a:txBody>
                  <a:tcPr marL="0" marR="0" marT="0" marB="0" horzOverflow="overflow">
                    <a:lnL w="12700">
                      <a:miter lim="400000"/>
                    </a:lnL>
                    <a:lnR w="12700">
                      <a:miter lim="400000"/>
                    </a:lnR>
                    <a:lnT w="12700">
                      <a:miter lim="400000"/>
                    </a:lnT>
                    <a:lnB w="12700">
                      <a:miter lim="400000"/>
                    </a:lnB>
                    <a:solidFill>
                      <a:srgbClr val="E8ECF4"/>
                    </a:solidFill>
                  </a:tcPr>
                </a:tc>
              </a:tr>
            </a:tbl>
          </a:graphicData>
        </a:graphic>
      </p:graphicFrame>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 name="Shape 1483"/>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484" name="Table 1484"/>
          <p:cNvGraphicFramePr/>
          <p:nvPr/>
        </p:nvGraphicFramePr>
        <p:xfrm>
          <a:off x="0" y="332656"/>
          <a:ext cx="9144000" cy="4213853"/>
        </p:xfrm>
        <a:graphic>
          <a:graphicData uri="http://schemas.openxmlformats.org/drawingml/2006/table">
            <a:tbl>
              <a:tblPr firstRow="1" bandRow="1">
                <a:tableStyleId>{4C3C2611-4C71-4FC5-86AE-919BDF0F9419}</a:tableStyleId>
              </a:tblPr>
              <a:tblGrid>
                <a:gridCol w="4572000"/>
                <a:gridCol w="4572000"/>
              </a:tblGrid>
              <a:tr h="480059">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Plagen in Off 16</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Plagen Ägyptens: 2M </a:t>
                      </a:r>
                    </a:p>
                  </a:txBody>
                  <a:tcPr marL="0" marR="0" marT="0" marB="0" horzOverflow="overflow">
                    <a:lnL w="12700">
                      <a:miter lim="400000"/>
                    </a:lnL>
                    <a:lnR w="12700">
                      <a:miter lim="400000"/>
                    </a:lnR>
                    <a:lnT w="12700">
                      <a:miter lim="400000"/>
                    </a:lnT>
                    <a:solidFill>
                      <a:srgbClr val="4F81BD"/>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1. Schale: Geschwüre an Menschen </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800" b="1" i="1">
                          <a:latin typeface="Arial Narrow"/>
                          <a:ea typeface="Arial Narrow"/>
                          <a:cs typeface="Arial Narrow"/>
                          <a:sym typeface="Arial Narrow"/>
                        </a:rPr>
                        <a:t>6. Plage: 2M 9,9.10 Geschwüre an Menschen und Vieh</a:t>
                      </a:r>
                    </a:p>
                  </a:txBody>
                  <a:tcPr marL="0" marR="0" marT="0" marB="0" horzOverflow="overflow">
                    <a:lnL w="12700">
                      <a:miter lim="400000"/>
                    </a:lnL>
                    <a:lnR w="12700">
                      <a:miter lim="400000"/>
                    </a:lnR>
                    <a:lnB w="12700">
                      <a:miter lim="400000"/>
                    </a:lnB>
                    <a:solidFill>
                      <a:srgbClr val="CFD7E7"/>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2. Schale: Blut</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800" b="1" i="1">
                          <a:latin typeface="Arial Narrow"/>
                          <a:ea typeface="Arial Narrow"/>
                          <a:cs typeface="Arial Narrow"/>
                          <a:sym typeface="Arial Narrow"/>
                        </a:rPr>
                        <a:t>1. Plage: 2M 9,10.1</a:t>
                      </a:r>
                      <a:r>
                        <a:rPr sz="2800" b="1" i="1">
                          <a:solidFill>
                            <a:srgbClr val="0000FF"/>
                          </a:solidFill>
                          <a:latin typeface="Arial Narrow"/>
                          <a:ea typeface="Arial Narrow"/>
                          <a:cs typeface="Arial Narrow"/>
                          <a:sym typeface="Arial Narrow"/>
                        </a:rPr>
                        <a:t>1 </a:t>
                      </a:r>
                      <a:r>
                        <a:rPr sz="2800" b="1" i="1">
                          <a:latin typeface="Arial Narrow"/>
                          <a:ea typeface="Arial Narrow"/>
                          <a:cs typeface="Arial Narrow"/>
                          <a:sym typeface="Arial Narrow"/>
                        </a:rPr>
                        <a:t>Blut</a:t>
                      </a:r>
                    </a:p>
                  </a:txBody>
                  <a:tcPr marL="0" marR="0" marT="0" marB="0" horzOverflow="overflow">
                    <a:lnL w="12700">
                      <a:miter lim="400000"/>
                    </a:lnL>
                    <a:lnR w="12700">
                      <a:miter lim="400000"/>
                    </a:lnR>
                    <a:lnT w="12700">
                      <a:miter lim="400000"/>
                    </a:lnT>
                    <a:lnB w="12700">
                      <a:miter lim="400000"/>
                    </a:lnB>
                    <a:solidFill>
                      <a:srgbClr val="E8ECF4"/>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3. Schale: Wasser zu Blut</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800" b="1" i="1">
                          <a:latin typeface="Arial Narrow"/>
                          <a:ea typeface="Arial Narrow"/>
                          <a:cs typeface="Arial Narrow"/>
                          <a:sym typeface="Arial Narrow"/>
                        </a:rPr>
                        <a:t>1. Plage: Wasser zu Blut</a:t>
                      </a:r>
                    </a:p>
                  </a:txBody>
                  <a:tcPr marL="0" marR="0" marT="0" marB="0" horzOverflow="overflow">
                    <a:lnL w="12700">
                      <a:miter lim="400000"/>
                    </a:lnL>
                    <a:lnR w="12700">
                      <a:miter lim="400000"/>
                    </a:lnR>
                    <a:lnT w="12700">
                      <a:miter lim="400000"/>
                    </a:lnT>
                    <a:lnB w="12700">
                      <a:miter lim="400000"/>
                    </a:lnB>
                    <a:solidFill>
                      <a:srgbClr val="CFD7E7"/>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4. Schale: Sonne - Hitze</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800" b="1" i="1">
                          <a:latin typeface="Arial Narrow"/>
                          <a:ea typeface="Arial Narrow"/>
                          <a:cs typeface="Arial Narrow"/>
                          <a:sym typeface="Arial Narrow"/>
                        </a:rPr>
                        <a:t>9. Plage: Finsternis</a:t>
                      </a:r>
                    </a:p>
                  </a:txBody>
                  <a:tcPr marL="0" marR="0" marT="0" marB="0" horzOverflow="overflow">
                    <a:lnL w="12700">
                      <a:miter lim="400000"/>
                    </a:lnL>
                    <a:lnR w="12700">
                      <a:miter lim="400000"/>
                    </a:lnR>
                    <a:lnT w="12700">
                      <a:miter lim="400000"/>
                    </a:lnT>
                    <a:lnB w="12700">
                      <a:miter lim="400000"/>
                    </a:lnB>
                    <a:solidFill>
                      <a:srgbClr val="E8ECF4"/>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5. Schale: Finsternis</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800" b="1" i="1">
                          <a:latin typeface="Arial Narrow"/>
                          <a:ea typeface="Arial Narrow"/>
                          <a:cs typeface="Arial Narrow"/>
                          <a:sym typeface="Arial Narrow"/>
                        </a:rPr>
                        <a:t>9. Plage: Finsternis</a:t>
                      </a:r>
                    </a:p>
                  </a:txBody>
                  <a:tcPr marL="0" marR="0" marT="0" marB="0" horzOverflow="overflow">
                    <a:lnL w="12700">
                      <a:miter lim="400000"/>
                    </a:lnL>
                    <a:lnR w="12700">
                      <a:miter lim="400000"/>
                    </a:lnR>
                    <a:lnT w="12700">
                      <a:miter lim="400000"/>
                    </a:lnT>
                    <a:lnB w="12700">
                      <a:miter lim="400000"/>
                    </a:lnB>
                    <a:solidFill>
                      <a:srgbClr val="CFD7E7"/>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6. Schale: Frosch-Dämonen</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800" b="1" i="1">
                          <a:latin typeface="Arial Narrow"/>
                          <a:ea typeface="Arial Narrow"/>
                          <a:cs typeface="Arial Narrow"/>
                          <a:sym typeface="Arial Narrow"/>
                        </a:rPr>
                        <a:t>3. Plage: Frösche</a:t>
                      </a:r>
                    </a:p>
                  </a:txBody>
                  <a:tcPr marL="0" marR="0" marT="0" marB="0" horzOverflow="overflow">
                    <a:lnL w="12700">
                      <a:miter lim="400000"/>
                    </a:lnL>
                    <a:lnR w="12700">
                      <a:miter lim="400000"/>
                    </a:lnR>
                    <a:lnT w="12700">
                      <a:miter lim="400000"/>
                    </a:lnT>
                    <a:lnB w="12700">
                      <a:miter lim="400000"/>
                    </a:lnB>
                    <a:solidFill>
                      <a:srgbClr val="E8ECF4"/>
                    </a:solidFill>
                  </a:tcPr>
                </a:tc>
              </a:tr>
              <a:tr h="480059">
                <a:tc>
                  <a:txBody>
                    <a:bodyPr/>
                    <a:lstStyle/>
                    <a:p>
                      <a:pPr lvl="0" algn="l">
                        <a:defRPr sz="1800" b="0" i="0">
                          <a:solidFill>
                            <a:srgbClr val="000000"/>
                          </a:solidFill>
                        </a:defRPr>
                      </a:pPr>
                      <a:r>
                        <a:rPr sz="2800" b="1" i="1">
                          <a:latin typeface="Arial Narrow"/>
                          <a:ea typeface="Arial Narrow"/>
                          <a:cs typeface="Arial Narrow"/>
                          <a:sym typeface="Arial Narrow"/>
                        </a:rPr>
                        <a:t>7. Schale: Sturm, Beben, Hagel</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800" b="1" i="1">
                          <a:latin typeface="Arial Narrow"/>
                          <a:ea typeface="Arial Narrow"/>
                          <a:cs typeface="Arial Narrow"/>
                          <a:sym typeface="Arial Narrow"/>
                        </a:rPr>
                        <a:t>7, Plage: Hagel</a:t>
                      </a:r>
                    </a:p>
                  </a:txBody>
                  <a:tcPr marL="0" marR="0" marT="0" marB="0" horzOverflow="overflow">
                    <a:lnL w="12700">
                      <a:miter lim="400000"/>
                    </a:lnL>
                    <a:lnR w="12700">
                      <a:miter lim="400000"/>
                    </a:lnR>
                    <a:lnT w="12700">
                      <a:miter lim="400000"/>
                    </a:lnT>
                    <a:lnB w="12700">
                      <a:miter lim="400000"/>
                    </a:lnB>
                    <a:solidFill>
                      <a:srgbClr val="CFD7E7"/>
                    </a:solidFill>
                  </a:tcPr>
                </a:tc>
              </a:tr>
            </a:tbl>
          </a:graphicData>
        </a:graphic>
      </p:graphicFrame>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Shape 1486"/>
          <p:cNvSpPr>
            <a:spLocks noGrp="1"/>
          </p:cNvSpPr>
          <p:nvPr>
            <p:ph type="body" idx="1"/>
          </p:nvPr>
        </p:nvSpPr>
        <p:spPr>
          <a:xfrm>
            <a:off x="0" y="1484784"/>
            <a:ext cx="9144000" cy="5373216"/>
          </a:xfrm>
          <a:prstGeom prst="rect">
            <a:avLst/>
          </a:prstGeom>
        </p:spPr>
        <p:txBody>
          <a:bodyPr/>
          <a:lstStyle/>
          <a:p>
            <a:pPr lvl="0">
              <a:buClr>
                <a:srgbClr val="0000FF"/>
              </a:buClr>
              <a:defRPr sz="1800"/>
            </a:pPr>
            <a:r>
              <a:rPr sz="3000"/>
              <a:t>Off 16: Bilder vom </a:t>
            </a:r>
            <a:r>
              <a:rPr sz="3000" b="1"/>
              <a:t>Auszug</a:t>
            </a:r>
            <a:r>
              <a:rPr sz="3000"/>
              <a:t> aus Ägypten (Plagen). </a:t>
            </a:r>
          </a:p>
          <a:p>
            <a:pPr lvl="0">
              <a:buClr>
                <a:srgbClr val="0000FF"/>
              </a:buClr>
              <a:defRPr sz="1800"/>
            </a:pPr>
            <a:r>
              <a:rPr sz="3000"/>
              <a:t>Gottesvolk soll aus jenem „Sodom und Ägypten“ (11,8, wo ihr Herr gekreuzigt wurde) </a:t>
            </a:r>
            <a:r>
              <a:rPr sz="3000" b="1"/>
              <a:t>ausziehen</a:t>
            </a:r>
            <a:r>
              <a:rPr sz="3000"/>
              <a:t> (18,4).</a:t>
            </a: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p:cNvSpPr>
          <p:nvPr>
            <p:ph type="title"/>
          </p:nvPr>
        </p:nvSpPr>
        <p:spPr>
          <a:xfrm>
            <a:off x="457200" y="274638"/>
            <a:ext cx="8229600" cy="1143001"/>
          </a:xfrm>
          <a:prstGeom prst="rect">
            <a:avLst/>
          </a:prstGeom>
        </p:spPr>
        <p:txBody>
          <a:bodyPr/>
          <a:lstStyle/>
          <a:p>
            <a:pPr lvl="0">
              <a:defRPr sz="1800"/>
            </a:pPr>
            <a:r>
              <a:rPr sz="4400"/>
              <a:t>Die 3 Anhänge</a:t>
            </a:r>
          </a:p>
        </p:txBody>
      </p:sp>
      <p:sp>
        <p:nvSpPr>
          <p:cNvPr id="1489" name="Shape 1489"/>
          <p:cNvSpPr>
            <a:spLocks noGrp="1"/>
          </p:cNvSpPr>
          <p:nvPr>
            <p:ph type="body" idx="1"/>
          </p:nvPr>
        </p:nvSpPr>
        <p:spPr>
          <a:xfrm>
            <a:off x="0" y="1484784"/>
            <a:ext cx="9144000" cy="5373216"/>
          </a:xfrm>
          <a:prstGeom prst="rect">
            <a:avLst/>
          </a:prstGeom>
        </p:spPr>
        <p:txBody>
          <a:bodyPr/>
          <a:lstStyle/>
          <a:p>
            <a:pPr lvl="0">
              <a:buClr>
                <a:srgbClr val="0000FF"/>
              </a:buClr>
              <a:defRPr sz="1800"/>
            </a:pPr>
            <a:r>
              <a:rPr sz="3000">
                <a:solidFill>
                  <a:srgbClr val="0000FF"/>
                </a:solidFill>
              </a:rPr>
              <a:t>Die Hauptvision</a:t>
            </a:r>
            <a:r>
              <a:rPr sz="3000"/>
              <a:t>:</a:t>
            </a:r>
          </a:p>
          <a:p>
            <a:pPr marL="742950" lvl="1" indent="-285750">
              <a:spcBef>
                <a:spcPts val="600"/>
              </a:spcBef>
              <a:buClr>
                <a:srgbClr val="FF0000"/>
              </a:buClr>
              <a:defRPr sz="1800"/>
            </a:pPr>
            <a:r>
              <a:rPr sz="2800" b="1">
                <a:solidFill>
                  <a:srgbClr val="FF0000"/>
                </a:solidFill>
              </a:rPr>
              <a:t>3x7 Gerichtsszenen </a:t>
            </a:r>
            <a:r>
              <a:rPr sz="2800" b="1"/>
              <a:t>(</a:t>
            </a:r>
            <a:r>
              <a:rPr sz="2800"/>
              <a:t>K. 4 - K. 16) </a:t>
            </a:r>
          </a:p>
          <a:p>
            <a:pPr marL="742950" lvl="1" indent="-285750">
              <a:spcBef>
                <a:spcPts val="600"/>
              </a:spcBef>
              <a:defRPr sz="1800"/>
            </a:pPr>
            <a:r>
              <a:rPr sz="2800"/>
              <a:t>[1 Zwischenteil über die Feinde (K. 12-14)]</a:t>
            </a:r>
          </a:p>
          <a:p>
            <a:pPr marL="742950" lvl="1" indent="-285750">
              <a:spcBef>
                <a:spcPts val="600"/>
              </a:spcBef>
              <a:buClr>
                <a:srgbClr val="FF0000"/>
              </a:buClr>
              <a:defRPr sz="1800"/>
            </a:pPr>
            <a:r>
              <a:rPr sz="2800" b="1">
                <a:solidFill>
                  <a:srgbClr val="FF0000"/>
                </a:solidFill>
              </a:rPr>
              <a:t>3 Anhänge </a:t>
            </a:r>
            <a:r>
              <a:rPr sz="2800" b="1"/>
              <a:t>(K. 17-22)</a:t>
            </a:r>
            <a:endParaRPr sz="2800"/>
          </a:p>
          <a:p>
            <a:pPr marL="1143000" lvl="2" indent="-228600">
              <a:spcBef>
                <a:spcPts val="500"/>
              </a:spcBef>
              <a:buClr>
                <a:srgbClr val="000090"/>
              </a:buClr>
              <a:defRPr sz="1800"/>
            </a:pPr>
            <a:r>
              <a:rPr sz="2400" b="1" u="sng">
                <a:solidFill>
                  <a:srgbClr val="000090"/>
                </a:solidFill>
              </a:rPr>
              <a:t>Babylon, die Hure </a:t>
            </a:r>
            <a:r>
              <a:rPr sz="2400" u="sng"/>
              <a:t>(Ihr Fall und Gericht)</a:t>
            </a:r>
            <a:r>
              <a:rPr sz="2400" b="1"/>
              <a:t> 17,1- 19,10 </a:t>
            </a:r>
            <a:endParaRPr sz="2400"/>
          </a:p>
          <a:p>
            <a:pPr marL="1143000" lvl="2" indent="-228600">
              <a:spcBef>
                <a:spcPts val="500"/>
              </a:spcBef>
              <a:buClr>
                <a:srgbClr val="000090"/>
              </a:buClr>
              <a:defRPr sz="1800"/>
            </a:pPr>
            <a:r>
              <a:rPr sz="2400" b="1" u="sng">
                <a:solidFill>
                  <a:srgbClr val="000090"/>
                </a:solidFill>
              </a:rPr>
              <a:t>Die Ankunft Christi </a:t>
            </a:r>
            <a:r>
              <a:rPr sz="2400" b="1"/>
              <a:t>und was sie mit sich bringt (</a:t>
            </a:r>
            <a:r>
              <a:rPr sz="2400"/>
              <a:t>Besiegung der Feinde; Herabkommen der neuen Welt</a:t>
            </a:r>
            <a:r>
              <a:rPr sz="2400" b="1"/>
              <a:t>) 19,11- 21,8</a:t>
            </a:r>
            <a:endParaRPr sz="2400"/>
          </a:p>
          <a:p>
            <a:pPr marL="1143000" lvl="2" indent="-228600">
              <a:spcBef>
                <a:spcPts val="500"/>
              </a:spcBef>
              <a:buClr>
                <a:srgbClr val="000090"/>
              </a:buClr>
              <a:defRPr sz="1800"/>
            </a:pPr>
            <a:r>
              <a:rPr sz="2400" b="1" u="sng">
                <a:solidFill>
                  <a:srgbClr val="000090"/>
                </a:solidFill>
              </a:rPr>
              <a:t>Neujerusalem, die Braut</a:t>
            </a:r>
            <a:r>
              <a:rPr sz="2400" b="1">
                <a:solidFill>
                  <a:srgbClr val="000090"/>
                </a:solidFill>
              </a:rPr>
              <a:t> </a:t>
            </a:r>
            <a:r>
              <a:rPr sz="2400" u="sng"/>
              <a:t>(Ihre Erhabenheit und Herrlichkeit) </a:t>
            </a:r>
            <a:r>
              <a:rPr sz="2400" b="1"/>
              <a:t>21,9- 22,5</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p:cNvSpPr>
          <p:nvPr>
            <p:ph type="title"/>
          </p:nvPr>
        </p:nvSpPr>
        <p:spPr>
          <a:xfrm>
            <a:off x="457200" y="277813"/>
            <a:ext cx="8229600" cy="616509"/>
          </a:xfrm>
          <a:prstGeom prst="rect">
            <a:avLst/>
          </a:prstGeom>
        </p:spPr>
        <p:txBody>
          <a:bodyPr lIns="0" tIns="0" rIns="0" bIns="0">
            <a:normAutofit/>
          </a:bodyPr>
          <a:lstStyle>
            <a:lvl1pPr defTabSz="786384">
              <a:defRPr sz="3784">
                <a:solidFill>
                  <a:srgbClr val="00FDFF"/>
                </a:solidFill>
              </a:defRPr>
            </a:lvl1pPr>
          </a:lstStyle>
          <a:p>
            <a:pPr lvl="0">
              <a:defRPr sz="1800">
                <a:solidFill>
                  <a:srgbClr val="000000"/>
                </a:solidFill>
                <a:effectLst/>
              </a:defRPr>
            </a:pPr>
            <a:r>
              <a:rPr sz="3784">
                <a:solidFill>
                  <a:srgbClr val="00FDFF"/>
                </a:solidFill>
              </a:rPr>
              <a:t>Praktische Schlussfolgerungen</a:t>
            </a:r>
          </a:p>
        </p:txBody>
      </p:sp>
      <p:sp>
        <p:nvSpPr>
          <p:cNvPr id="635" name="Shape 635"/>
          <p:cNvSpPr>
            <a:spLocks noGrp="1"/>
          </p:cNvSpPr>
          <p:nvPr>
            <p:ph type="body" idx="1"/>
          </p:nvPr>
        </p:nvSpPr>
        <p:spPr>
          <a:xfrm>
            <a:off x="0" y="1083237"/>
            <a:ext cx="9144000" cy="5774763"/>
          </a:xfrm>
          <a:prstGeom prst="rect">
            <a:avLst/>
          </a:prstGeom>
        </p:spPr>
        <p:txBody>
          <a:bodyPr lIns="0" tIns="0" rIns="0" bIns="0">
            <a:normAutofit/>
          </a:bodyPr>
          <a:lstStyle/>
          <a:p>
            <a:pPr marL="290763" lvl="0" indent="-290763">
              <a:buFontTx/>
              <a:defRPr sz="1800">
                <a:solidFill>
                  <a:srgbClr val="000000"/>
                </a:solidFill>
              </a:defRPr>
            </a:pPr>
            <a:r>
              <a:rPr sz="2900">
                <a:solidFill>
                  <a:srgbClr val="0433FF"/>
                </a:solidFill>
              </a:rPr>
              <a:t>Gottes Wort spielt </a:t>
            </a:r>
            <a:r>
              <a:rPr sz="2900">
                <a:solidFill>
                  <a:srgbClr val="FFFF00"/>
                </a:solidFill>
              </a:rPr>
              <a:t>eine große Rolle in Daniels Leben.</a:t>
            </a:r>
            <a:r>
              <a:rPr sz="2900">
                <a:solidFill>
                  <a:srgbClr val="0433FF"/>
                </a:solidFill>
              </a:rPr>
              <a:t> Deshalb war er stabil. → Welche Rolle spielt Gottes Wort in meinem Leben? </a:t>
            </a:r>
          </a:p>
          <a:p>
            <a:pPr marL="290763" lvl="0" indent="-290763">
              <a:buFontTx/>
              <a:defRPr sz="1800">
                <a:solidFill>
                  <a:srgbClr val="000000"/>
                </a:solidFill>
              </a:defRPr>
            </a:pPr>
            <a:r>
              <a:rPr sz="2900">
                <a:solidFill>
                  <a:srgbClr val="FFFF00"/>
                </a:solidFill>
              </a:rPr>
              <a:t>Nicht in politischen Systemen ist Sicherheit</a:t>
            </a:r>
            <a:r>
              <a:rPr sz="2900">
                <a:solidFill>
                  <a:srgbClr val="0433FF"/>
                </a:solidFill>
              </a:rPr>
              <a:t>. </a:t>
            </a:r>
          </a:p>
          <a:p>
            <a:pPr marL="290763" lvl="0" indent="-290763">
              <a:buFontTx/>
              <a:defRPr sz="1800">
                <a:solidFill>
                  <a:srgbClr val="000000"/>
                </a:solidFill>
              </a:defRPr>
            </a:pPr>
            <a:r>
              <a:rPr sz="2900">
                <a:solidFill>
                  <a:srgbClr val="0433FF"/>
                </a:solidFill>
              </a:rPr>
              <a:t>Das </a:t>
            </a:r>
            <a:r>
              <a:rPr sz="2900">
                <a:solidFill>
                  <a:srgbClr val="FFFF00"/>
                </a:solidFill>
              </a:rPr>
              <a:t>Gottesvolk soll</a:t>
            </a:r>
            <a:r>
              <a:rPr sz="2900">
                <a:solidFill>
                  <a:srgbClr val="0433FF"/>
                </a:solidFill>
              </a:rPr>
              <a:t> für die Politiker beten. (1Tm 2,1-4 Ruhige Zeiten, Evangelium)</a:t>
            </a:r>
            <a:endParaRPr sz="2800">
              <a:solidFill>
                <a:srgbClr val="0433FF"/>
              </a:solidFill>
            </a:endParaRPr>
          </a:p>
          <a:p>
            <a:pPr marL="290763" lvl="0" indent="-290763">
              <a:buFontTx/>
              <a:defRPr sz="1800">
                <a:solidFill>
                  <a:srgbClr val="000000"/>
                </a:solidFill>
              </a:defRPr>
            </a:pPr>
            <a:r>
              <a:rPr sz="2900">
                <a:solidFill>
                  <a:srgbClr val="FFFF00"/>
                </a:solidFill>
              </a:rPr>
              <a:t>Letztlich ist nur der </a:t>
            </a:r>
            <a:r>
              <a:rPr sz="2900" b="1">
                <a:solidFill>
                  <a:srgbClr val="FFFF00"/>
                </a:solidFill>
                <a:latin typeface="Arial"/>
                <a:ea typeface="Arial"/>
                <a:cs typeface="Arial"/>
                <a:sym typeface="Arial"/>
              </a:rPr>
              <a:t>Stein </a:t>
            </a:r>
            <a:r>
              <a:rPr sz="2900" b="1">
                <a:solidFill>
                  <a:srgbClr val="0433FF"/>
                </a:solidFill>
                <a:latin typeface="Arial"/>
                <a:ea typeface="Arial"/>
                <a:cs typeface="Arial"/>
                <a:sym typeface="Arial"/>
              </a:rPr>
              <a:t>(</a:t>
            </a:r>
            <a:r>
              <a:rPr sz="2900">
                <a:solidFill>
                  <a:srgbClr val="0433FF"/>
                </a:solidFill>
              </a:rPr>
              <a:t>Christus) </a:t>
            </a:r>
            <a:r>
              <a:rPr sz="2900">
                <a:solidFill>
                  <a:srgbClr val="FFFF00"/>
                </a:solidFill>
              </a:rPr>
              <a:t>stabil</a:t>
            </a:r>
            <a:r>
              <a:rPr sz="2900">
                <a:solidFill>
                  <a:srgbClr val="0433FF"/>
                </a:solidFill>
              </a:rPr>
              <a:t>. </a:t>
            </a:r>
          </a:p>
        </p:txBody>
      </p:sp>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Shape 1491"/>
          <p:cNvSpPr>
            <a:spLocks noGrp="1"/>
          </p:cNvSpPr>
          <p:nvPr>
            <p:ph type="body" idx="1"/>
          </p:nvPr>
        </p:nvSpPr>
        <p:spPr>
          <a:xfrm>
            <a:off x="0" y="476672"/>
            <a:ext cx="9144000" cy="6381328"/>
          </a:xfrm>
          <a:prstGeom prst="rect">
            <a:avLst/>
          </a:prstGeom>
        </p:spPr>
        <p:txBody>
          <a:bodyPr/>
          <a:lstStyle/>
          <a:p>
            <a:pPr marL="0" lvl="1" indent="452627" defTabSz="905255">
              <a:lnSpc>
                <a:spcPct val="90000"/>
              </a:lnSpc>
              <a:spcBef>
                <a:spcPts val="600"/>
              </a:spcBef>
              <a:buSzTx/>
              <a:buNone/>
              <a:defRPr sz="1800"/>
            </a:pPr>
            <a:r>
              <a:rPr sz="2772" b="1"/>
              <a:t>I. </a:t>
            </a:r>
            <a:r>
              <a:rPr sz="2772" b="1" u="sng"/>
              <a:t>Die Öffnung der </a:t>
            </a:r>
            <a:r>
              <a:rPr sz="2772" b="1" u="sng">
                <a:solidFill>
                  <a:srgbClr val="FF0000"/>
                </a:solidFill>
              </a:rPr>
              <a:t>ersten 6 Siegel</a:t>
            </a:r>
            <a:r>
              <a:rPr sz="2772" b="1"/>
              <a:t>, ein Einschub und die Öffnung des </a:t>
            </a:r>
            <a:r>
              <a:rPr sz="2772" b="1">
                <a:solidFill>
                  <a:srgbClr val="FF0000"/>
                </a:solidFill>
              </a:rPr>
              <a:t>7. Siegels</a:t>
            </a:r>
            <a:r>
              <a:rPr sz="2772" b="1"/>
              <a:t> 4,1- 8,1(5)</a:t>
            </a:r>
            <a:endParaRPr sz="2772"/>
          </a:p>
          <a:p>
            <a:pPr marL="0" lvl="1" indent="452627" defTabSz="905255">
              <a:lnSpc>
                <a:spcPct val="90000"/>
              </a:lnSpc>
              <a:spcBef>
                <a:spcPts val="600"/>
              </a:spcBef>
              <a:buSzTx/>
              <a:buNone/>
              <a:defRPr sz="1800"/>
            </a:pPr>
            <a:r>
              <a:rPr sz="2772" b="1"/>
              <a:t>II. </a:t>
            </a:r>
            <a:r>
              <a:rPr sz="2772" b="1" u="sng"/>
              <a:t>Das Blasen der </a:t>
            </a:r>
            <a:r>
              <a:rPr sz="2772" b="1" u="sng">
                <a:solidFill>
                  <a:srgbClr val="FF0000"/>
                </a:solidFill>
              </a:rPr>
              <a:t>ersten 6 Posaunen</a:t>
            </a:r>
            <a:r>
              <a:rPr sz="2772" b="1"/>
              <a:t>, ein Einschub und das Blasen der </a:t>
            </a:r>
            <a:r>
              <a:rPr sz="2772" b="1">
                <a:solidFill>
                  <a:srgbClr val="FF0000"/>
                </a:solidFill>
              </a:rPr>
              <a:t>7. Posaune </a:t>
            </a:r>
            <a:r>
              <a:rPr sz="2772" b="1"/>
              <a:t>8,2(6)- 11,18(19)</a:t>
            </a:r>
            <a:endParaRPr sz="2772"/>
          </a:p>
          <a:p>
            <a:pPr marL="0" lvl="1" indent="452627" defTabSz="905255">
              <a:lnSpc>
                <a:spcPct val="90000"/>
              </a:lnSpc>
              <a:spcBef>
                <a:spcPts val="600"/>
              </a:spcBef>
              <a:buSzTx/>
              <a:buNone/>
              <a:defRPr sz="1800"/>
            </a:pPr>
            <a:r>
              <a:rPr sz="2772" b="1"/>
              <a:t>III. </a:t>
            </a:r>
            <a:r>
              <a:rPr sz="2772"/>
              <a:t>(Hintergründe zur 7 Posaune und Hinführung zu den 7 Schalen):</a:t>
            </a:r>
            <a:r>
              <a:rPr sz="2772" b="1"/>
              <a:t> </a:t>
            </a:r>
            <a:r>
              <a:rPr sz="2772" b="1" u="sng"/>
              <a:t>Der Kern des Konflikts 11,19 (12,1)- 14,20 (15,4) (= Einschub)</a:t>
            </a:r>
            <a:endParaRPr sz="2772"/>
          </a:p>
          <a:p>
            <a:pPr marL="0" lvl="1" indent="452627" defTabSz="905255">
              <a:lnSpc>
                <a:spcPct val="90000"/>
              </a:lnSpc>
              <a:spcBef>
                <a:spcPts val="600"/>
              </a:spcBef>
              <a:buSzTx/>
              <a:buNone/>
              <a:defRPr sz="1800"/>
            </a:pPr>
            <a:r>
              <a:rPr sz="2772" b="1"/>
              <a:t>IV. </a:t>
            </a:r>
            <a:r>
              <a:rPr sz="2772" b="1" u="sng"/>
              <a:t>Die Ausgießung der </a:t>
            </a:r>
            <a:r>
              <a:rPr sz="2772" b="1" u="sng">
                <a:solidFill>
                  <a:srgbClr val="FF0000"/>
                </a:solidFill>
              </a:rPr>
              <a:t>7 Schalen </a:t>
            </a:r>
            <a:r>
              <a:rPr sz="2772" b="1" u="sng"/>
              <a:t>(mit den 7 letzten Plagen + 15,(1)5- 16,21</a:t>
            </a:r>
            <a:endParaRPr sz="2772"/>
          </a:p>
          <a:p>
            <a:pPr marL="0" lvl="1" indent="452627" defTabSz="905255">
              <a:lnSpc>
                <a:spcPct val="90000"/>
              </a:lnSpc>
              <a:spcBef>
                <a:spcPts val="600"/>
              </a:spcBef>
              <a:buSzTx/>
              <a:buNone/>
              <a:defRPr sz="1800"/>
            </a:pPr>
            <a:r>
              <a:rPr sz="2772" b="1"/>
              <a:t>V. </a:t>
            </a:r>
            <a:r>
              <a:rPr sz="2772" b="1" u="sng">
                <a:solidFill>
                  <a:srgbClr val="000090"/>
                </a:solidFill>
              </a:rPr>
              <a:t>Babylon, die Hure </a:t>
            </a:r>
            <a:r>
              <a:rPr sz="2772" u="sng"/>
              <a:t>(Ihr Fall und Gericht)</a:t>
            </a:r>
            <a:r>
              <a:rPr sz="2772" b="1"/>
              <a:t> 17,1- 19,10</a:t>
            </a:r>
            <a:endParaRPr sz="2772"/>
          </a:p>
          <a:p>
            <a:pPr marL="0" lvl="1" indent="452627" defTabSz="905255">
              <a:lnSpc>
                <a:spcPct val="90000"/>
              </a:lnSpc>
              <a:spcBef>
                <a:spcPts val="600"/>
              </a:spcBef>
              <a:buSzTx/>
              <a:buNone/>
              <a:defRPr sz="1800"/>
            </a:pPr>
            <a:r>
              <a:rPr sz="2772" b="1"/>
              <a:t>VI. </a:t>
            </a:r>
            <a:r>
              <a:rPr sz="2772" b="1" u="sng">
                <a:solidFill>
                  <a:srgbClr val="000090"/>
                </a:solidFill>
              </a:rPr>
              <a:t>Die Ankunft Christi </a:t>
            </a:r>
            <a:r>
              <a:rPr sz="2772" b="1"/>
              <a:t>und was sie mit sich bringt (</a:t>
            </a:r>
            <a:r>
              <a:rPr sz="2772"/>
              <a:t>Besiegung der Feinde; Herabkommen der neuen Welt</a:t>
            </a:r>
            <a:r>
              <a:rPr sz="2772" b="1"/>
              <a:t>) 19,11- 21,8</a:t>
            </a:r>
            <a:endParaRPr sz="2772"/>
          </a:p>
          <a:p>
            <a:pPr marL="0" lvl="1" indent="452627" defTabSz="905255">
              <a:lnSpc>
                <a:spcPct val="90000"/>
              </a:lnSpc>
              <a:spcBef>
                <a:spcPts val="600"/>
              </a:spcBef>
              <a:buSzTx/>
              <a:buNone/>
              <a:defRPr sz="1800"/>
            </a:pPr>
            <a:r>
              <a:rPr sz="2772" b="1"/>
              <a:t>VII. </a:t>
            </a:r>
            <a:r>
              <a:rPr sz="2772" b="1" u="sng">
                <a:solidFill>
                  <a:srgbClr val="000090"/>
                </a:solidFill>
              </a:rPr>
              <a:t>Neujerusalem, die Braut</a:t>
            </a:r>
            <a:r>
              <a:rPr sz="2772" b="1">
                <a:solidFill>
                  <a:srgbClr val="000090"/>
                </a:solidFill>
              </a:rPr>
              <a:t> </a:t>
            </a:r>
            <a:r>
              <a:rPr sz="2772" u="sng"/>
              <a:t>(Ihre Erhabenheit und Herrlichkeit) </a:t>
            </a:r>
            <a:r>
              <a:rPr sz="2772" b="1"/>
              <a:t>21,9- 22,5</a:t>
            </a: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 name="Shape 1493"/>
          <p:cNvSpPr>
            <a:spLocks noGrp="1"/>
          </p:cNvSpPr>
          <p:nvPr>
            <p:ph type="body" idx="1"/>
          </p:nvPr>
        </p:nvSpPr>
        <p:spPr>
          <a:xfrm>
            <a:off x="0" y="0"/>
            <a:ext cx="9144000" cy="6858000"/>
          </a:xfrm>
          <a:prstGeom prst="rect">
            <a:avLst/>
          </a:prstGeom>
        </p:spPr>
        <p:txBody>
          <a:bodyPr/>
          <a:lstStyle/>
          <a:p>
            <a:pPr marL="0" lvl="0" indent="0">
              <a:spcBef>
                <a:spcPts val="500"/>
              </a:spcBef>
              <a:buSzTx/>
              <a:buNone/>
              <a:defRPr sz="1800"/>
            </a:pPr>
            <a:r>
              <a:rPr sz="2700"/>
              <a:t>2 Einleitungsformeln am Ende des Briefes (= Höhepunkt): </a:t>
            </a:r>
          </a:p>
          <a:p>
            <a:pPr marL="342900" lvl="0" indent="-342900">
              <a:spcBef>
                <a:spcPts val="500"/>
              </a:spcBef>
              <a:buClr>
                <a:srgbClr val="0000FF"/>
              </a:buClr>
              <a:defRPr sz="1800"/>
            </a:pPr>
            <a:r>
              <a:rPr sz="2700" b="1"/>
              <a:t>Anfang der Vision: 17,1-3:</a:t>
            </a:r>
            <a:r>
              <a:rPr sz="2700" b="1">
                <a:solidFill>
                  <a:srgbClr val="0000FF"/>
                </a:solidFill>
              </a:rPr>
              <a:t> „</a:t>
            </a:r>
            <a:r>
              <a:rPr sz="2700">
                <a:solidFill>
                  <a:srgbClr val="0000FF"/>
                </a:solidFill>
              </a:rPr>
              <a:t>Und es kam </a:t>
            </a:r>
            <a:r>
              <a:rPr sz="2700" b="1">
                <a:solidFill>
                  <a:srgbClr val="0000FF"/>
                </a:solidFill>
              </a:rPr>
              <a:t>einer der sieben [himmlischen] Boten, die die sieben Schalen hatten,</a:t>
            </a:r>
            <a:r>
              <a:rPr sz="2700">
                <a:solidFill>
                  <a:srgbClr val="0000FF"/>
                </a:solidFill>
              </a:rPr>
              <a:t> und er sprach mit mir. </a:t>
            </a:r>
            <a:r>
              <a:rPr sz="2700" b="1">
                <a:solidFill>
                  <a:srgbClr val="0000FF"/>
                </a:solidFill>
              </a:rPr>
              <a:t>Komm! sagte er zu mir: Ich werde dir das Gericht über die große </a:t>
            </a:r>
            <a:r>
              <a:rPr sz="2700" b="1">
                <a:solidFill>
                  <a:srgbClr val="FF2600"/>
                </a:solidFill>
              </a:rPr>
              <a:t>Hure</a:t>
            </a:r>
            <a:r>
              <a:rPr sz="2700" b="1">
                <a:solidFill>
                  <a:srgbClr val="0000FF"/>
                </a:solidFill>
              </a:rPr>
              <a:t> zeigen</a:t>
            </a:r>
            <a:r>
              <a:rPr sz="2700">
                <a:solidFill>
                  <a:srgbClr val="0000FF"/>
                </a:solidFill>
              </a:rPr>
              <a:t>, die an den vielen Wassern sitzt,  </a:t>
            </a:r>
            <a:r>
              <a:rPr sz="2700" baseline="30444">
                <a:solidFill>
                  <a:srgbClr val="0000FF"/>
                </a:solidFill>
              </a:rPr>
              <a:t>2</a:t>
            </a:r>
            <a:r>
              <a:rPr sz="2700">
                <a:solidFill>
                  <a:srgbClr val="0000FF"/>
                </a:solidFill>
              </a:rPr>
              <a:t> mit der die Könige der Erde Hurerei trieben, und es wurden trunken von dem Wein ihrer Hurerei die, die auf der Erde wohnen.  </a:t>
            </a:r>
            <a:r>
              <a:rPr sz="2700" baseline="30444">
                <a:solidFill>
                  <a:srgbClr val="0000FF"/>
                </a:solidFill>
              </a:rPr>
              <a:t>3</a:t>
            </a:r>
            <a:r>
              <a:rPr sz="2700">
                <a:solidFill>
                  <a:srgbClr val="0000FF"/>
                </a:solidFill>
              </a:rPr>
              <a:t> </a:t>
            </a:r>
            <a:r>
              <a:rPr sz="2700" b="1">
                <a:solidFill>
                  <a:srgbClr val="0000FF"/>
                </a:solidFill>
              </a:rPr>
              <a:t>Und er trug mich im Geist fort in eine Wüste. </a:t>
            </a:r>
            <a:r>
              <a:rPr sz="2700">
                <a:solidFill>
                  <a:srgbClr val="0000FF"/>
                </a:solidFill>
              </a:rPr>
              <a:t>Und ich sah eine </a:t>
            </a:r>
            <a:r>
              <a:rPr sz="2700" b="1">
                <a:solidFill>
                  <a:srgbClr val="FF2600"/>
                </a:solidFill>
              </a:rPr>
              <a:t>Frau</a:t>
            </a:r>
            <a:r>
              <a:rPr sz="2700">
                <a:solidFill>
                  <a:srgbClr val="0000FF"/>
                </a:solidFill>
              </a:rPr>
              <a:t>, …“</a:t>
            </a:r>
            <a:endParaRPr sz="2700"/>
          </a:p>
          <a:p>
            <a:pPr marL="342900" lvl="0" indent="-342900">
              <a:spcBef>
                <a:spcPts val="500"/>
              </a:spcBef>
              <a:buClr>
                <a:srgbClr val="0000FF"/>
              </a:buClr>
              <a:defRPr sz="1800"/>
            </a:pPr>
            <a:r>
              <a:rPr sz="2700" b="1"/>
              <a:t>Anfang der Vision: 21,9-10: </a:t>
            </a:r>
            <a:r>
              <a:rPr sz="2700">
                <a:solidFill>
                  <a:srgbClr val="0000FF"/>
                </a:solidFill>
              </a:rPr>
              <a:t>„Und es kam zu mir </a:t>
            </a:r>
            <a:r>
              <a:rPr sz="2700" b="1">
                <a:solidFill>
                  <a:srgbClr val="0000FF"/>
                </a:solidFill>
              </a:rPr>
              <a:t>einer der sieben [himmlischen] Boten, die die sieben Schalen hatten</a:t>
            </a:r>
            <a:r>
              <a:rPr sz="2700">
                <a:solidFill>
                  <a:srgbClr val="0000FF"/>
                </a:solidFill>
              </a:rPr>
              <a:t> voll der sieben letzten Plagen, und er sprach mit mir: </a:t>
            </a:r>
            <a:r>
              <a:rPr sz="2700" b="1">
                <a:solidFill>
                  <a:srgbClr val="0000FF"/>
                </a:solidFill>
              </a:rPr>
              <a:t>Komm! sagte er: Ich werde dir die </a:t>
            </a:r>
            <a:r>
              <a:rPr sz="2700" b="1">
                <a:solidFill>
                  <a:srgbClr val="FF2600"/>
                </a:solidFill>
              </a:rPr>
              <a:t>Braut</a:t>
            </a:r>
            <a:r>
              <a:rPr sz="2700" b="1">
                <a:solidFill>
                  <a:srgbClr val="0000FF"/>
                </a:solidFill>
              </a:rPr>
              <a:t> zeigen</a:t>
            </a:r>
            <a:r>
              <a:rPr sz="2700">
                <a:solidFill>
                  <a:srgbClr val="0000FF"/>
                </a:solidFill>
              </a:rPr>
              <a:t>, die </a:t>
            </a:r>
            <a:r>
              <a:rPr sz="2700" b="1">
                <a:solidFill>
                  <a:srgbClr val="FF2600"/>
                </a:solidFill>
              </a:rPr>
              <a:t>Frau</a:t>
            </a:r>
            <a:r>
              <a:rPr sz="2700">
                <a:solidFill>
                  <a:srgbClr val="0000FF"/>
                </a:solidFill>
              </a:rPr>
              <a:t> des Lammes.  </a:t>
            </a:r>
            <a:r>
              <a:rPr sz="2700" baseline="30444">
                <a:solidFill>
                  <a:srgbClr val="0000FF"/>
                </a:solidFill>
              </a:rPr>
              <a:t>10</a:t>
            </a:r>
            <a:r>
              <a:rPr sz="2700">
                <a:solidFill>
                  <a:srgbClr val="0000FF"/>
                </a:solidFill>
              </a:rPr>
              <a:t> </a:t>
            </a:r>
            <a:r>
              <a:rPr sz="2700" b="1">
                <a:solidFill>
                  <a:srgbClr val="0000FF"/>
                </a:solidFill>
              </a:rPr>
              <a:t>Und er trug mich im Geist fort auf einen großen und hohen Berg </a:t>
            </a:r>
            <a:r>
              <a:rPr sz="2700">
                <a:solidFill>
                  <a:srgbClr val="0000FF"/>
                </a:solidFill>
              </a:rPr>
              <a:t>und zeigte mir die große Stadt, das heilige Jerusalem…“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4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1" build="p" bldLvl="5" animBg="1" advAuto="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Shape 1495"/>
          <p:cNvSpPr>
            <a:spLocks noGrp="1"/>
          </p:cNvSpPr>
          <p:nvPr>
            <p:ph type="body" idx="1"/>
          </p:nvPr>
        </p:nvSpPr>
        <p:spPr>
          <a:xfrm>
            <a:off x="0" y="0"/>
            <a:ext cx="9144000" cy="6858000"/>
          </a:xfrm>
          <a:prstGeom prst="rect">
            <a:avLst/>
          </a:prstGeom>
        </p:spPr>
        <p:txBody>
          <a:bodyPr/>
          <a:lstStyle/>
          <a:p>
            <a:pPr marL="0" lvl="0" indent="0">
              <a:lnSpc>
                <a:spcPct val="80000"/>
              </a:lnSpc>
              <a:spcBef>
                <a:spcPts val="500"/>
              </a:spcBef>
              <a:buSzTx/>
              <a:buNone/>
              <a:defRPr sz="1800"/>
            </a:pPr>
            <a:r>
              <a:rPr sz="2400" b="1"/>
              <a:t>Ende: 19:9M-10</a:t>
            </a:r>
            <a:r>
              <a:rPr sz="2400"/>
              <a:t> </a:t>
            </a:r>
            <a:r>
              <a:rPr sz="2400" u="dbl"/>
              <a:t>Und er sagt zu mir: Diese sind die wahrhaftigen Worte Gottes.</a:t>
            </a:r>
            <a:r>
              <a:rPr sz="2400"/>
              <a:t>  </a:t>
            </a:r>
            <a:r>
              <a:rPr sz="2400" baseline="30250"/>
              <a:t>10</a:t>
            </a:r>
            <a:r>
              <a:rPr sz="2400"/>
              <a:t> Und </a:t>
            </a:r>
            <a:r>
              <a:rPr sz="2400" u="sng"/>
              <a:t>ich fiel nieder</a:t>
            </a:r>
            <a:r>
              <a:rPr sz="2400"/>
              <a:t> vor seinen Füßen, </a:t>
            </a:r>
            <a:r>
              <a:rPr sz="2400" u="sng"/>
              <a:t>ihm zu huldigen</a:t>
            </a:r>
            <a:r>
              <a:rPr sz="2400"/>
              <a:t>. </a:t>
            </a:r>
            <a:r>
              <a:rPr sz="2400" u="sng"/>
              <a:t>Und er sagt zu mir: Sieh [dich vor! Tu es] nicht! Ich bin ein leibeigener Knecht zusammen mit dir und deinen Brüdern</a:t>
            </a:r>
            <a:r>
              <a:rPr sz="2400"/>
              <a:t>, die das Zeugnis Jesu haben. </a:t>
            </a:r>
            <a:r>
              <a:rPr sz="2400" u="sng"/>
              <a:t>Bete Gott an</a:t>
            </a:r>
            <a:r>
              <a:rPr sz="2400"/>
              <a:t>!</a:t>
            </a:r>
          </a:p>
          <a:p>
            <a:pPr marL="0" lvl="0" indent="0">
              <a:lnSpc>
                <a:spcPct val="80000"/>
              </a:lnSpc>
              <a:spcBef>
                <a:spcPts val="500"/>
              </a:spcBef>
              <a:buSzTx/>
              <a:buNone/>
              <a:defRPr sz="1800"/>
            </a:pPr>
            <a:endParaRPr sz="2400"/>
          </a:p>
          <a:p>
            <a:pPr marL="0" lvl="0" indent="0">
              <a:lnSpc>
                <a:spcPct val="80000"/>
              </a:lnSpc>
              <a:spcBef>
                <a:spcPts val="500"/>
              </a:spcBef>
              <a:buSzTx/>
              <a:buNone/>
              <a:defRPr sz="1800"/>
            </a:pPr>
            <a:endParaRPr sz="2400">
              <a:solidFill>
                <a:srgbClr val="0000FF"/>
              </a:solidFill>
            </a:endParaRPr>
          </a:p>
          <a:p>
            <a:pPr marL="0" lvl="0" indent="0">
              <a:lnSpc>
                <a:spcPct val="80000"/>
              </a:lnSpc>
              <a:spcBef>
                <a:spcPts val="500"/>
              </a:spcBef>
              <a:buSzTx/>
              <a:buNone/>
              <a:defRPr sz="1800"/>
            </a:pPr>
            <a:r>
              <a:rPr sz="2400" b="1"/>
              <a:t>Ende:</a:t>
            </a:r>
            <a:r>
              <a:rPr sz="2400"/>
              <a:t> </a:t>
            </a:r>
            <a:r>
              <a:rPr sz="2400" b="1"/>
              <a:t>22:6-9 </a:t>
            </a:r>
            <a:r>
              <a:rPr sz="2400"/>
              <a:t> </a:t>
            </a:r>
            <a:r>
              <a:rPr sz="2400" u="dbl"/>
              <a:t>Und er sagte zu mir: Diese Worte sind treu und wahrhaftig</a:t>
            </a:r>
            <a:r>
              <a:rPr sz="2400"/>
              <a:t>. … Und als ich gehört und gesehen hatte, </a:t>
            </a:r>
            <a:r>
              <a:rPr sz="2400" u="sng"/>
              <a:t>fiel ich nieder, ‹um› zu huldigen </a:t>
            </a:r>
            <a:r>
              <a:rPr sz="2400"/>
              <a:t>vor den Füßen des Boten, der mir dieses zeigte.  </a:t>
            </a:r>
            <a:r>
              <a:rPr sz="2400" baseline="30250"/>
              <a:t>9</a:t>
            </a:r>
            <a:r>
              <a:rPr sz="2400"/>
              <a:t> </a:t>
            </a:r>
            <a:r>
              <a:rPr sz="2400" u="sng"/>
              <a:t>Und er sagt zu mir: Sieh [dich vor! Tu es] nicht! – denn ich bin ein leibeigener Knecht zusammen mit dir und deinen Brüdern</a:t>
            </a:r>
            <a:r>
              <a:rPr sz="2400"/>
              <a:t>, den Propheten, und denen, die die Worte dieses Buches bewahren. </a:t>
            </a:r>
            <a:r>
              <a:rPr sz="2400" u="sng"/>
              <a:t>Bete Gott an</a:t>
            </a:r>
            <a:r>
              <a:rPr sz="2400"/>
              <a:t>!</a:t>
            </a: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Shape 1497"/>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498" name="Table 1498"/>
          <p:cNvGraphicFramePr/>
          <p:nvPr/>
        </p:nvGraphicFramePr>
        <p:xfrm>
          <a:off x="35496" y="0"/>
          <a:ext cx="9126592" cy="6892261"/>
        </p:xfrm>
        <a:graphic>
          <a:graphicData uri="http://schemas.openxmlformats.org/drawingml/2006/table">
            <a:tbl>
              <a:tblPr firstRow="1" bandRow="1">
                <a:tableStyleId>{4C3C2611-4C71-4FC5-86AE-919BDF0F9419}</a:tableStyleId>
              </a:tblPr>
              <a:tblGrid>
                <a:gridCol w="4305300"/>
                <a:gridCol w="4821292"/>
              </a:tblGrid>
              <a:tr h="504492">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Die Hure K. 17/18</a:t>
                      </a:r>
                    </a:p>
                  </a:txBody>
                  <a:tcPr marL="0" marR="0" marT="0" marB="0" horzOverflow="overflow">
                    <a:lnL w="12700">
                      <a:miter lim="400000"/>
                    </a:lnL>
                    <a:lnR w="12700">
                      <a:miter lim="400000"/>
                    </a:lnR>
                    <a:lnT w="12700">
                      <a:miter lim="400000"/>
                    </a:lnT>
                    <a:lnB w="12700">
                      <a:miter lim="400000"/>
                    </a:lnB>
                    <a:solidFill>
                      <a:srgbClr val="8064A2"/>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Die Braut K. 21/22</a:t>
                      </a:r>
                    </a:p>
                  </a:txBody>
                  <a:tcPr marL="0" marR="0" marT="0" marB="0" horzOverflow="overflow">
                    <a:lnL w="12700">
                      <a:miter lim="400000"/>
                    </a:lnL>
                    <a:lnR w="12700">
                      <a:miter lim="400000"/>
                    </a:lnR>
                    <a:lnT w="12700">
                      <a:miter lim="400000"/>
                    </a:lnT>
                    <a:lnB w="12700">
                      <a:miter lim="400000"/>
                    </a:lnB>
                    <a:solidFill>
                      <a:srgbClr val="8064A2"/>
                    </a:solidFill>
                  </a:tcPr>
                </a:tc>
              </a:tr>
              <a:tr h="398073">
                <a:tc>
                  <a:txBody>
                    <a:bodyPr/>
                    <a:lstStyle/>
                    <a:p>
                      <a:pPr lvl="0" algn="l">
                        <a:defRPr sz="1800" b="0" i="0">
                          <a:solidFill>
                            <a:srgbClr val="000000"/>
                          </a:solidFill>
                        </a:defRPr>
                      </a:pPr>
                      <a:r>
                        <a:rPr sz="2000" b="1" i="1">
                          <a:latin typeface="Arial Narrow"/>
                          <a:ea typeface="Arial Narrow"/>
                          <a:cs typeface="Arial Narrow"/>
                          <a:sym typeface="Arial Narrow"/>
                        </a:rPr>
                        <a:t>Die große Stadt, </a:t>
                      </a:r>
                      <a:r>
                        <a:rPr sz="2000" b="1" i="1" cap="all">
                          <a:solidFill>
                            <a:srgbClr val="000080"/>
                          </a:solidFill>
                          <a:latin typeface="Arial Narrow"/>
                          <a:ea typeface="Arial Narrow"/>
                          <a:cs typeface="Arial Narrow"/>
                          <a:sym typeface="Arial Narrow"/>
                        </a:rPr>
                        <a:t>„Babylon“</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Die große Stadt, das heilige </a:t>
                      </a:r>
                      <a:r>
                        <a:rPr sz="2000" b="1" i="1" cap="all">
                          <a:solidFill>
                            <a:srgbClr val="000080"/>
                          </a:solidFill>
                          <a:latin typeface="Arial Narrow"/>
                          <a:ea typeface="Arial Narrow"/>
                          <a:cs typeface="Arial Narrow"/>
                          <a:sym typeface="Arial Narrow"/>
                        </a:rPr>
                        <a:t>„Jerusalem“</a:t>
                      </a:r>
                    </a:p>
                  </a:txBody>
                  <a:tcPr marL="0" marR="0" marT="0" marB="0" horzOverflow="overflow">
                    <a:lnL w="12700">
                      <a:miter lim="400000"/>
                    </a:lnL>
                    <a:lnR w="12700">
                      <a:miter lim="400000"/>
                    </a:lnR>
                    <a:lnT w="12700">
                      <a:miter lim="400000"/>
                    </a:lnT>
                    <a:lnB w="12700">
                      <a:miter lim="400000"/>
                    </a:lnB>
                    <a:solidFill>
                      <a:srgbClr val="ECEAF0"/>
                    </a:solidFill>
                  </a:tcPr>
                </a:tc>
              </a:tr>
              <a:tr h="382679">
                <a:tc>
                  <a:txBody>
                    <a:bodyPr/>
                    <a:lstStyle/>
                    <a:p>
                      <a:pPr lvl="0" algn="l">
                        <a:defRPr sz="1800" b="0" i="0">
                          <a:solidFill>
                            <a:srgbClr val="000000"/>
                          </a:solidFill>
                        </a:defRPr>
                      </a:pPr>
                      <a:r>
                        <a:rPr sz="2000">
                          <a:latin typeface="Arial Narrow"/>
                          <a:ea typeface="Arial Narrow"/>
                          <a:cs typeface="Arial Narrow"/>
                          <a:sym typeface="Arial Narrow"/>
                        </a:rPr>
                        <a:t>17,</a:t>
                      </a:r>
                      <a:r>
                        <a:rPr sz="2000">
                          <a:solidFill>
                            <a:srgbClr val="0000FF"/>
                          </a:solidFill>
                          <a:latin typeface="Arial Narrow"/>
                          <a:ea typeface="Arial Narrow"/>
                          <a:cs typeface="Arial Narrow"/>
                          <a:sym typeface="Arial Narrow"/>
                        </a:rPr>
                        <a:t>1: </a:t>
                      </a:r>
                      <a:r>
                        <a:rPr sz="2000">
                          <a:latin typeface="Arial Narrow"/>
                          <a:ea typeface="Arial Narrow"/>
                          <a:cs typeface="Arial Narrow"/>
                          <a:sym typeface="Arial Narrow"/>
                        </a:rPr>
                        <a:t>Wüste</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21,</a:t>
                      </a:r>
                      <a:r>
                        <a:rPr sz="2000">
                          <a:solidFill>
                            <a:srgbClr val="0000FF"/>
                          </a:solidFill>
                          <a:latin typeface="Arial Narrow"/>
                          <a:ea typeface="Arial Narrow"/>
                          <a:cs typeface="Arial Narrow"/>
                          <a:sym typeface="Arial Narrow"/>
                        </a:rPr>
                        <a:t>9: </a:t>
                      </a:r>
                      <a:r>
                        <a:rPr sz="2000">
                          <a:latin typeface="Arial Narrow"/>
                          <a:ea typeface="Arial Narrow"/>
                          <a:cs typeface="Arial Narrow"/>
                          <a:sym typeface="Arial Narrow"/>
                        </a:rPr>
                        <a:t>Hoher Berg</a:t>
                      </a:r>
                    </a:p>
                  </a:txBody>
                  <a:tcPr marL="0" marR="0" marT="0" marB="0" horzOverflow="overflow">
                    <a:lnL w="12700">
                      <a:miter lim="400000"/>
                    </a:lnL>
                    <a:lnR w="12700">
                      <a:miter lim="400000"/>
                    </a:lnR>
                    <a:lnT w="12700">
                      <a:miter lim="400000"/>
                    </a:lnT>
                    <a:lnB w="12700">
                      <a:miter lim="400000"/>
                    </a:lnB>
                    <a:solidFill>
                      <a:srgbClr val="FFFFFF"/>
                    </a:solidFill>
                  </a:tcPr>
                </a:tc>
              </a:tr>
              <a:tr h="387338">
                <a:tc>
                  <a:txBody>
                    <a:bodyPr/>
                    <a:lstStyle/>
                    <a:p>
                      <a:pPr lvl="0" algn="l">
                        <a:defRPr sz="1800" b="0" i="0">
                          <a:solidFill>
                            <a:srgbClr val="000000"/>
                          </a:solidFill>
                        </a:defRPr>
                      </a:pPr>
                      <a:r>
                        <a:rPr sz="2000" b="1" i="1">
                          <a:latin typeface="Arial Narrow"/>
                          <a:ea typeface="Arial Narrow"/>
                          <a:cs typeface="Arial Narrow"/>
                          <a:sym typeface="Arial Narrow"/>
                        </a:rPr>
                        <a:t>die Untreue, Unzüchtige </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die ihrem Mann treue, keusche Jungfrau 2Kr 11</a:t>
                      </a:r>
                    </a:p>
                  </a:txBody>
                  <a:tcPr marL="0" marR="0" marT="0" marB="0" horzOverflow="overflow">
                    <a:lnL w="12700">
                      <a:miter lim="400000"/>
                    </a:lnL>
                    <a:lnR w="12700">
                      <a:miter lim="400000"/>
                    </a:lnR>
                    <a:lnT w="12700">
                      <a:miter lim="400000"/>
                    </a:lnT>
                    <a:lnB w="12700">
                      <a:miter lim="400000"/>
                    </a:lnB>
                    <a:solidFill>
                      <a:srgbClr val="ECEAF0"/>
                    </a:solidFill>
                  </a:tcPr>
                </a:tc>
              </a:tr>
              <a:tr h="667228">
                <a:tc>
                  <a:txBody>
                    <a:bodyPr/>
                    <a:lstStyle/>
                    <a:p>
                      <a:pPr lvl="0" algn="l">
                        <a:defRPr sz="1800" b="0" i="0">
                          <a:solidFill>
                            <a:srgbClr val="000000"/>
                          </a:solidFill>
                        </a:defRPr>
                      </a:pPr>
                      <a:r>
                        <a:rPr sz="2000">
                          <a:latin typeface="Arial Narrow"/>
                          <a:ea typeface="Arial Narrow"/>
                          <a:cs typeface="Arial Narrow"/>
                          <a:sym typeface="Arial Narrow"/>
                        </a:rPr>
                        <a:t>Das abgefallene Volk Gottes, das </a:t>
                      </a:r>
                      <a:r>
                        <a:rPr sz="2000">
                          <a:solidFill>
                            <a:srgbClr val="FF2600"/>
                          </a:solidFill>
                          <a:latin typeface="Arial Narrow"/>
                          <a:ea typeface="Arial Narrow"/>
                          <a:cs typeface="Arial Narrow"/>
                          <a:sym typeface="Arial Narrow"/>
                        </a:rPr>
                        <a:t>alte fleischliche Jerusalem</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Das treue Volk Gottes, </a:t>
                      </a:r>
                      <a:r>
                        <a:rPr sz="2000">
                          <a:solidFill>
                            <a:srgbClr val="FF2600"/>
                          </a:solidFill>
                          <a:latin typeface="Arial Narrow"/>
                          <a:ea typeface="Arial Narrow"/>
                          <a:cs typeface="Arial Narrow"/>
                          <a:sym typeface="Arial Narrow"/>
                        </a:rPr>
                        <a:t>das neue Jerusalem </a:t>
                      </a:r>
                    </a:p>
                  </a:txBody>
                  <a:tcPr marL="0" marR="0" marT="0" marB="0" horzOverflow="overflow">
                    <a:lnL w="12700">
                      <a:miter lim="400000"/>
                    </a:lnL>
                    <a:lnR w="12700">
                      <a:miter lim="400000"/>
                    </a:lnR>
                    <a:lnT w="12700">
                      <a:miter lim="400000"/>
                    </a:lnT>
                    <a:lnB w="12700">
                      <a:miter lim="400000"/>
                    </a:lnB>
                    <a:solidFill>
                      <a:srgbClr val="FFFFFF"/>
                    </a:solidFill>
                  </a:tcPr>
                </a:tc>
              </a:tr>
              <a:tr h="647775">
                <a:tc>
                  <a:txBody>
                    <a:bodyPr/>
                    <a:lstStyle/>
                    <a:p>
                      <a:pPr lvl="0" algn="l">
                        <a:defRPr sz="1800" b="0" i="0">
                          <a:solidFill>
                            <a:srgbClr val="000000"/>
                          </a:solidFill>
                        </a:defRPr>
                      </a:pPr>
                      <a:r>
                        <a:rPr sz="2000" b="1" i="1">
                          <a:latin typeface="Arial Narrow"/>
                          <a:ea typeface="Arial Narrow"/>
                          <a:cs typeface="Arial Narrow"/>
                          <a:sym typeface="Arial Narrow"/>
                        </a:rPr>
                        <a:t>7 Berge - 7 Königreiche</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Ein Berg, das ewige Königreich </a:t>
                      </a:r>
                    </a:p>
                  </a:txBody>
                  <a:tcPr marL="0" marR="0" marT="0" marB="0" horzOverflow="overflow">
                    <a:lnL w="12700">
                      <a:miter lim="400000"/>
                    </a:lnL>
                    <a:lnR w="12700">
                      <a:miter lim="400000"/>
                    </a:lnR>
                    <a:lnT w="12700">
                      <a:miter lim="400000"/>
                    </a:lnT>
                    <a:lnB w="12700">
                      <a:miter lim="400000"/>
                    </a:lnB>
                    <a:solidFill>
                      <a:srgbClr val="ECEAF0"/>
                    </a:solidFill>
                  </a:tcPr>
                </a:tc>
              </a:tr>
              <a:tr h="422374">
                <a:tc>
                  <a:txBody>
                    <a:bodyPr/>
                    <a:lstStyle/>
                    <a:p>
                      <a:pPr lvl="0" algn="l">
                        <a:defRPr sz="1800" b="0" i="0">
                          <a:solidFill>
                            <a:srgbClr val="000000"/>
                          </a:solidFill>
                        </a:defRPr>
                      </a:pPr>
                      <a:r>
                        <a:rPr sz="2000">
                          <a:latin typeface="Arial Narrow"/>
                          <a:ea typeface="Arial Narrow"/>
                          <a:cs typeface="Arial Narrow"/>
                          <a:sym typeface="Arial Narrow"/>
                        </a:rPr>
                        <a:t>Pervertierte Herrlichkeit und usurpierte Macht</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Gottgegebene Herrlichkeit und verliehene Macht</a:t>
                      </a:r>
                    </a:p>
                  </a:txBody>
                  <a:tcPr marL="0" marR="0" marT="0" marB="0" horzOverflow="overflow">
                    <a:lnL w="12700">
                      <a:miter lim="400000"/>
                    </a:lnL>
                    <a:lnR w="12700">
                      <a:miter lim="400000"/>
                    </a:lnR>
                    <a:lnT w="12700">
                      <a:miter lim="400000"/>
                    </a:lnT>
                    <a:lnB w="12700">
                      <a:miter lim="400000"/>
                    </a:lnB>
                    <a:solidFill>
                      <a:srgbClr val="FFFFFF"/>
                    </a:solidFill>
                  </a:tcPr>
                </a:tc>
              </a:tr>
              <a:tr h="1181100">
                <a:tc>
                  <a:txBody>
                    <a:bodyPr/>
                    <a:lstStyle/>
                    <a:p>
                      <a:pPr lvl="0" algn="l">
                        <a:defRPr sz="1800" b="0" i="0">
                          <a:solidFill>
                            <a:srgbClr val="000000"/>
                          </a:solidFill>
                        </a:defRPr>
                      </a:pPr>
                      <a:r>
                        <a:rPr sz="2000" b="1" i="1">
                          <a:latin typeface="Arial Narrow"/>
                          <a:ea typeface="Arial Narrow"/>
                          <a:cs typeface="Arial Narrow"/>
                          <a:sym typeface="Arial Narrow"/>
                        </a:rPr>
                        <a:t>schöne Kleider der Hure = äußere Schönheit; reitend auf dem Tier hat sie Macht über alle Könige der Erde</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Schöne, reine Kleider der Braut = innere Schön-heit; Gott untertan trägt sie seine Herrlichkeit und hat teil an der Regierung des Lammes</a:t>
                      </a:r>
                    </a:p>
                  </a:txBody>
                  <a:tcPr marL="0" marR="0" marT="0" marB="0" horzOverflow="overflow">
                    <a:lnL w="12700">
                      <a:miter lim="400000"/>
                    </a:lnL>
                    <a:lnR w="12700">
                      <a:miter lim="400000"/>
                    </a:lnR>
                    <a:lnT w="12700">
                      <a:miter lim="400000"/>
                    </a:lnT>
                    <a:lnB w="12700">
                      <a:miter lim="400000"/>
                    </a:lnB>
                    <a:solidFill>
                      <a:srgbClr val="ECEAF0"/>
                    </a:solidFill>
                  </a:tcPr>
                </a:tc>
              </a:tr>
              <a:tr h="1082002">
                <a:tc>
                  <a:txBody>
                    <a:bodyPr/>
                    <a:lstStyle/>
                    <a:p>
                      <a:pPr lvl="0" algn="l">
                        <a:defRPr sz="1800" b="0" i="0">
                          <a:solidFill>
                            <a:srgbClr val="000000"/>
                          </a:solidFill>
                        </a:defRPr>
                      </a:pPr>
                      <a:r>
                        <a:rPr sz="2000">
                          <a:latin typeface="Arial Narrow"/>
                          <a:ea typeface="Arial Narrow"/>
                          <a:cs typeface="Arial Narrow"/>
                          <a:sym typeface="Arial Narrow"/>
                        </a:rPr>
                        <a:t>Vorbild: Alt-Babel: sich einen Namen machen 1M 11,4</a:t>
                      </a:r>
                      <a:r>
                        <a:rPr sz="2000">
                          <a:latin typeface="Symbol"/>
                          <a:ea typeface="Symbol"/>
                          <a:cs typeface="Symbol"/>
                          <a:sym typeface="Symbol"/>
                        </a:rPr>
                        <a:t>→</a:t>
                      </a:r>
                      <a:r>
                        <a:rPr sz="2000">
                          <a:latin typeface="Arial Narrow"/>
                          <a:ea typeface="Arial Narrow"/>
                          <a:cs typeface="Arial Narrow"/>
                          <a:sym typeface="Arial Narrow"/>
                        </a:rPr>
                        <a:t> </a:t>
                      </a:r>
                      <a:endParaRPr>
                        <a:latin typeface="Calibri"/>
                        <a:ea typeface="Calibri"/>
                        <a:cs typeface="Calibri"/>
                        <a:sym typeface="Calibri"/>
                      </a:endParaRPr>
                    </a:p>
                    <a:p>
                      <a:pPr lvl="0" algn="l">
                        <a:defRPr sz="1800" b="0" i="0">
                          <a:solidFill>
                            <a:srgbClr val="000000"/>
                          </a:solidFill>
                        </a:defRPr>
                      </a:pPr>
                      <a:r>
                        <a:rPr sz="2000">
                          <a:latin typeface="Arial Narrow"/>
                          <a:ea typeface="Arial Narrow"/>
                          <a:cs typeface="Arial Narrow"/>
                          <a:sym typeface="Arial Narrow"/>
                        </a:rPr>
                        <a:t>Off 17,5 Hurename auf der Stirn</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lvl="0" algn="l">
                        <a:defRPr sz="1800" b="0" i="0">
                          <a:solidFill>
                            <a:srgbClr val="000000"/>
                          </a:solidFill>
                        </a:defRPr>
                      </a:pPr>
                      <a:r>
                        <a:rPr sz="2000">
                          <a:latin typeface="Arial Narrow"/>
                          <a:ea typeface="Arial Narrow"/>
                          <a:cs typeface="Arial Narrow"/>
                          <a:sym typeface="Arial Narrow"/>
                        </a:rPr>
                        <a:t>Vorbild: Abram - Gott wird Abrams Namen groß machen 1M 12,2 </a:t>
                      </a:r>
                      <a:r>
                        <a:rPr sz="2000">
                          <a:latin typeface="Symbol"/>
                          <a:ea typeface="Symbol"/>
                          <a:cs typeface="Symbol"/>
                          <a:sym typeface="Symbol"/>
                        </a:rPr>
                        <a:t>→</a:t>
                      </a:r>
                      <a:r>
                        <a:rPr sz="2000">
                          <a:latin typeface="Arial Narrow"/>
                          <a:ea typeface="Arial Narrow"/>
                          <a:cs typeface="Arial Narrow"/>
                          <a:sym typeface="Arial Narrow"/>
                        </a:rPr>
                        <a:t> Off. 22,4 (21,12): </a:t>
                      </a:r>
                      <a:endParaRPr>
                        <a:latin typeface="Calibri"/>
                        <a:ea typeface="Calibri"/>
                        <a:cs typeface="Calibri"/>
                        <a:sym typeface="Calibri"/>
                      </a:endParaRPr>
                    </a:p>
                    <a:p>
                      <a:pPr lvl="0" algn="l">
                        <a:defRPr sz="1800" b="0" i="0">
                          <a:solidFill>
                            <a:srgbClr val="000000"/>
                          </a:solidFill>
                        </a:defRPr>
                      </a:pPr>
                      <a:r>
                        <a:rPr sz="2000">
                          <a:latin typeface="Arial Narrow"/>
                          <a:ea typeface="Arial Narrow"/>
                          <a:cs typeface="Arial Narrow"/>
                          <a:sym typeface="Arial Narrow"/>
                        </a:rPr>
                        <a:t>auf der Stirn der Name Gottes u. d. Lammes!</a:t>
                      </a:r>
                    </a:p>
                  </a:txBody>
                  <a:tcPr marL="0" marR="0" marT="0" marB="0" horzOverflow="overflow">
                    <a:lnL w="12700">
                      <a:miter lim="400000"/>
                    </a:lnL>
                    <a:lnR w="12700">
                      <a:miter lim="400000"/>
                    </a:lnR>
                    <a:lnT w="12700">
                      <a:miter lim="400000"/>
                    </a:lnT>
                    <a:lnB w="12700">
                      <a:miter lim="400000"/>
                    </a:lnB>
                    <a:solidFill>
                      <a:srgbClr val="FFFFFF"/>
                    </a:solidFill>
                  </a:tcPr>
                </a:tc>
              </a:tr>
              <a:tr h="1203176">
                <a:tc>
                  <a:txBody>
                    <a:bodyPr/>
                    <a:lstStyle/>
                    <a:p>
                      <a:pPr lvl="0" algn="l">
                        <a:defRPr sz="1800" b="0" i="0">
                          <a:solidFill>
                            <a:srgbClr val="000000"/>
                          </a:solidFill>
                        </a:defRPr>
                      </a:pPr>
                      <a:r>
                        <a:rPr sz="2000" b="1" i="1">
                          <a:latin typeface="Arial Narrow"/>
                          <a:ea typeface="Arial Narrow"/>
                          <a:cs typeface="Arial Narrow"/>
                          <a:sym typeface="Arial Narrow"/>
                        </a:rPr>
                        <a:t>Fleisch, Werke, Selbsterlösung</a:t>
                      </a:r>
                    </a:p>
                    <a:p>
                      <a:pPr lvl="0" algn="l">
                        <a:defRPr sz="1800" b="0" i="0">
                          <a:solidFill>
                            <a:srgbClr val="000000"/>
                          </a:solidFill>
                        </a:defRPr>
                      </a:pPr>
                      <a:r>
                        <a:rPr sz="2000">
                          <a:latin typeface="Symbol"/>
                          <a:ea typeface="Symbol"/>
                          <a:cs typeface="Symbol"/>
                          <a:sym typeface="Symbol"/>
                        </a:rPr>
                        <a:t>→</a:t>
                      </a:r>
                      <a:r>
                        <a:rPr sz="2000" b="1" i="1">
                          <a:latin typeface="Arial Narrow"/>
                          <a:ea typeface="Arial Narrow"/>
                          <a:cs typeface="Arial Narrow"/>
                          <a:sym typeface="Arial Narrow"/>
                        </a:rPr>
                        <a:t> Unabhängigkeit von Gott </a:t>
                      </a:r>
                    </a:p>
                    <a:p>
                      <a:pPr lvl="0" algn="l">
                        <a:defRPr sz="1800" b="0" i="0">
                          <a:solidFill>
                            <a:srgbClr val="000000"/>
                          </a:solidFill>
                        </a:defRPr>
                      </a:pPr>
                      <a:r>
                        <a:rPr sz="2000" b="1" i="1">
                          <a:latin typeface="Arial Narrow"/>
                          <a:ea typeface="Arial Narrow"/>
                          <a:cs typeface="Arial Narrow"/>
                          <a:sym typeface="Arial Narrow"/>
                        </a:rPr>
                        <a:t>Ziel: sich selbst zum Gott machen</a:t>
                      </a:r>
                    </a:p>
                  </a:txBody>
                  <a:tcPr marL="0" marR="0" marT="0" marB="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sz="2000" b="1" i="1">
                          <a:latin typeface="Arial Narrow"/>
                          <a:ea typeface="Arial Narrow"/>
                          <a:cs typeface="Arial Narrow"/>
                          <a:sym typeface="Arial Narrow"/>
                        </a:rPr>
                        <a:t>Glaube, Selbstaufgabe, Erlösung durch Blut,</a:t>
                      </a:r>
                    </a:p>
                    <a:p>
                      <a:pPr lvl="0" algn="l">
                        <a:defRPr sz="1800" b="0" i="0">
                          <a:solidFill>
                            <a:srgbClr val="000000"/>
                          </a:solidFill>
                        </a:defRPr>
                      </a:pPr>
                      <a:r>
                        <a:rPr sz="2000">
                          <a:latin typeface="Symbol"/>
                          <a:ea typeface="Symbol"/>
                          <a:cs typeface="Symbol"/>
                          <a:sym typeface="Symbol"/>
                        </a:rPr>
                        <a:t>→</a:t>
                      </a:r>
                      <a:r>
                        <a:rPr sz="2000" b="1" i="1">
                          <a:latin typeface="Arial Narrow"/>
                          <a:ea typeface="Arial Narrow"/>
                          <a:cs typeface="Arial Narrow"/>
                          <a:sym typeface="Arial Narrow"/>
                        </a:rPr>
                        <a:t> Abhängigkeit von Gott </a:t>
                      </a:r>
                    </a:p>
                    <a:p>
                      <a:pPr lvl="0" algn="l">
                        <a:defRPr sz="1800" b="0" i="0">
                          <a:solidFill>
                            <a:srgbClr val="000000"/>
                          </a:solidFill>
                        </a:defRPr>
                      </a:pPr>
                      <a:r>
                        <a:rPr sz="2000" b="1" i="1">
                          <a:latin typeface="Arial Narrow"/>
                          <a:ea typeface="Arial Narrow"/>
                          <a:cs typeface="Arial Narrow"/>
                          <a:sym typeface="Arial Narrow"/>
                        </a:rPr>
                        <a:t>Ziel: Gott erhebt sie, um sie dem Ebenbild Christi gleichzumachen</a:t>
                      </a:r>
                    </a:p>
                  </a:txBody>
                  <a:tcPr marL="0" marR="0" marT="0" marB="0" horzOverflow="overflow">
                    <a:lnL w="12700">
                      <a:miter lim="400000"/>
                    </a:lnL>
                    <a:lnR w="12700">
                      <a:miter lim="400000"/>
                    </a:lnR>
                    <a:lnT w="12700">
                      <a:miter lim="400000"/>
                    </a:lnT>
                    <a:lnB w="12700">
                      <a:miter lim="400000"/>
                    </a:lnB>
                    <a:solidFill>
                      <a:srgbClr val="ECEAF0"/>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8" grpId="1" animBg="1" advAuto="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Shape 1500"/>
          <p:cNvSpPr>
            <a:spLocks noGrp="1"/>
          </p:cNvSpPr>
          <p:nvPr>
            <p:ph type="title"/>
          </p:nvPr>
        </p:nvSpPr>
        <p:spPr>
          <a:xfrm>
            <a:off x="0" y="0"/>
            <a:ext cx="9144000" cy="1143000"/>
          </a:xfrm>
          <a:prstGeom prst="rect">
            <a:avLst/>
          </a:prstGeom>
        </p:spPr>
        <p:txBody>
          <a:bodyPr/>
          <a:lstStyle>
            <a:lvl1pPr>
              <a:defRPr sz="3600" b="1" i="1"/>
            </a:lvl1pPr>
          </a:lstStyle>
          <a:p>
            <a:pPr lvl="0">
              <a:defRPr sz="1800" b="0" i="0"/>
            </a:pPr>
            <a:r>
              <a:rPr sz="3600" b="1" i="1"/>
              <a:t>Die Hure – Ihr Gericht 17,1-19,10</a:t>
            </a:r>
          </a:p>
        </p:txBody>
      </p:sp>
      <p:sp>
        <p:nvSpPr>
          <p:cNvPr id="1501" name="Shape 1501"/>
          <p:cNvSpPr>
            <a:spLocks noGrp="1"/>
          </p:cNvSpPr>
          <p:nvPr>
            <p:ph type="body" idx="1"/>
          </p:nvPr>
        </p:nvSpPr>
        <p:spPr>
          <a:xfrm>
            <a:off x="0" y="1196751"/>
            <a:ext cx="9144000" cy="5661250"/>
          </a:xfrm>
          <a:prstGeom prst="rect">
            <a:avLst/>
          </a:prstGeom>
        </p:spPr>
        <p:txBody>
          <a:bodyPr/>
          <a:lstStyle/>
          <a:p>
            <a:pPr marL="0" lvl="0" indent="0">
              <a:lnSpc>
                <a:spcPct val="80000"/>
              </a:lnSpc>
              <a:spcBef>
                <a:spcPts val="400"/>
              </a:spcBef>
              <a:buSzTx/>
              <a:buNone/>
              <a:defRPr sz="1800"/>
            </a:pPr>
            <a:r>
              <a:rPr sz="2000" b="1"/>
              <a:t>Die Hure und das Tier 17,1-18</a:t>
            </a:r>
            <a:endParaRPr sz="2000"/>
          </a:p>
          <a:p>
            <a:pPr marL="342900" lvl="0" indent="-342900">
              <a:lnSpc>
                <a:spcPct val="80000"/>
              </a:lnSpc>
              <a:spcBef>
                <a:spcPts val="400"/>
              </a:spcBef>
              <a:defRPr sz="1800"/>
            </a:pPr>
            <a:r>
              <a:rPr sz="2000"/>
              <a:t>Einleitendes: 17,1-3</a:t>
            </a:r>
          </a:p>
          <a:p>
            <a:pPr marL="342900" lvl="0" indent="-342900">
              <a:lnSpc>
                <a:spcPct val="80000"/>
              </a:lnSpc>
              <a:spcBef>
                <a:spcPts val="400"/>
              </a:spcBef>
              <a:defRPr sz="1800"/>
            </a:pPr>
            <a:r>
              <a:rPr sz="2000"/>
              <a:t>Beschreibung der Frau: 17,3-6 </a:t>
            </a:r>
          </a:p>
          <a:p>
            <a:pPr marL="342900" lvl="0" indent="-342900">
              <a:lnSpc>
                <a:spcPct val="80000"/>
              </a:lnSpc>
              <a:spcBef>
                <a:spcPts val="400"/>
              </a:spcBef>
              <a:defRPr sz="1800"/>
            </a:pPr>
            <a:r>
              <a:rPr sz="2000"/>
              <a:t>Erklärungen zur Frau und zum Tier: 17,7-18</a:t>
            </a:r>
          </a:p>
          <a:p>
            <a:pPr marL="0" lvl="0" indent="0">
              <a:lnSpc>
                <a:spcPct val="80000"/>
              </a:lnSpc>
              <a:spcBef>
                <a:spcPts val="400"/>
              </a:spcBef>
              <a:buSzTx/>
              <a:buNone/>
              <a:defRPr sz="1800"/>
            </a:pPr>
            <a:r>
              <a:rPr sz="2000" b="1"/>
              <a:t>Der Untergang Babylons 18,1-24</a:t>
            </a:r>
            <a:endParaRPr sz="2000"/>
          </a:p>
          <a:p>
            <a:pPr marL="342900" lvl="0" indent="-342900">
              <a:lnSpc>
                <a:spcPct val="80000"/>
              </a:lnSpc>
              <a:spcBef>
                <a:spcPts val="400"/>
              </a:spcBef>
              <a:defRPr sz="1800"/>
            </a:pPr>
            <a:r>
              <a:rPr sz="2000"/>
              <a:t>Ankündigung des Falles: 18,1-3</a:t>
            </a:r>
          </a:p>
          <a:p>
            <a:pPr marL="342900" lvl="0" indent="-342900">
              <a:lnSpc>
                <a:spcPct val="80000"/>
              </a:lnSpc>
              <a:spcBef>
                <a:spcPts val="400"/>
              </a:spcBef>
              <a:defRPr sz="1800"/>
            </a:pPr>
            <a:r>
              <a:rPr sz="2000"/>
              <a:t>Mahnwort, sie zu verlassen und ihre Sünden zu vergelten: 18,4-7</a:t>
            </a:r>
          </a:p>
          <a:p>
            <a:pPr marL="342900" lvl="0" indent="-342900">
              <a:lnSpc>
                <a:spcPct val="80000"/>
              </a:lnSpc>
              <a:spcBef>
                <a:spcPts val="400"/>
              </a:spcBef>
              <a:defRPr sz="1800"/>
            </a:pPr>
            <a:r>
              <a:rPr sz="2000"/>
              <a:t>Ankündigung ihrer Plagen: 18,8</a:t>
            </a:r>
          </a:p>
          <a:p>
            <a:pPr marL="342900" lvl="0" indent="-342900">
              <a:lnSpc>
                <a:spcPct val="80000"/>
              </a:lnSpc>
              <a:spcBef>
                <a:spcPts val="400"/>
              </a:spcBef>
              <a:defRPr sz="1800"/>
            </a:pPr>
            <a:r>
              <a:rPr sz="2000"/>
              <a:t>Wehklage der Landbewohner über ihren Fall: 18,9-19 (Die 3 Doppelwehe)</a:t>
            </a:r>
          </a:p>
          <a:p>
            <a:pPr marL="342900" lvl="0" indent="-342900">
              <a:lnSpc>
                <a:spcPct val="80000"/>
              </a:lnSpc>
              <a:spcBef>
                <a:spcPts val="400"/>
              </a:spcBef>
              <a:defRPr sz="1800"/>
            </a:pPr>
            <a:r>
              <a:rPr sz="2000"/>
              <a:t>Folgen ihres Falles: 18,21-24</a:t>
            </a:r>
          </a:p>
          <a:p>
            <a:pPr marL="0" lvl="0" indent="0">
              <a:lnSpc>
                <a:spcPct val="80000"/>
              </a:lnSpc>
              <a:spcBef>
                <a:spcPts val="400"/>
              </a:spcBef>
              <a:buSzTx/>
              <a:buNone/>
              <a:defRPr sz="1800"/>
            </a:pPr>
            <a:r>
              <a:rPr sz="2000" b="1"/>
              <a:t>Die vier Halleluja über den Untergang Babylons und die Ankündigung der Hochzeit des Lammes 19,1-10</a:t>
            </a:r>
            <a:endParaRPr sz="2000"/>
          </a:p>
          <a:p>
            <a:pPr marL="342900" lvl="0" indent="-342900">
              <a:lnSpc>
                <a:spcPct val="80000"/>
              </a:lnSpc>
              <a:spcBef>
                <a:spcPts val="400"/>
              </a:spcBef>
              <a:defRPr sz="1800"/>
            </a:pPr>
            <a:r>
              <a:rPr sz="2000"/>
              <a:t>Das erste Halleluja: 19,1.2</a:t>
            </a:r>
          </a:p>
          <a:p>
            <a:pPr marL="342900" lvl="0" indent="-342900">
              <a:lnSpc>
                <a:spcPct val="80000"/>
              </a:lnSpc>
              <a:spcBef>
                <a:spcPts val="400"/>
              </a:spcBef>
              <a:defRPr sz="1800"/>
            </a:pPr>
            <a:r>
              <a:rPr sz="2000"/>
              <a:t>Das zweite Halleluja: 19,3</a:t>
            </a:r>
          </a:p>
          <a:p>
            <a:pPr marL="342900" lvl="0" indent="-342900">
              <a:lnSpc>
                <a:spcPct val="80000"/>
              </a:lnSpc>
              <a:spcBef>
                <a:spcPts val="400"/>
              </a:spcBef>
              <a:defRPr sz="1800"/>
            </a:pPr>
            <a:r>
              <a:rPr sz="2000"/>
              <a:t>Das dritte Halleluja: 19,4.5</a:t>
            </a:r>
          </a:p>
          <a:p>
            <a:pPr marL="342900" lvl="0" indent="-342900">
              <a:lnSpc>
                <a:spcPct val="80000"/>
              </a:lnSpc>
              <a:spcBef>
                <a:spcPts val="400"/>
              </a:spcBef>
              <a:defRPr sz="1800"/>
            </a:pPr>
            <a:r>
              <a:rPr sz="2000"/>
              <a:t>Das vierte Halleluja und die Ankündigung der Hochzeit des Lammes: 19,6.7</a:t>
            </a:r>
          </a:p>
          <a:p>
            <a:pPr marL="342900" lvl="0" indent="-342900">
              <a:lnSpc>
                <a:spcPct val="80000"/>
              </a:lnSpc>
              <a:spcBef>
                <a:spcPts val="400"/>
              </a:spcBef>
              <a:defRPr sz="1800"/>
            </a:pPr>
            <a:r>
              <a:rPr sz="2000"/>
              <a:t>Die Vorbereitung zur Hochzeit des Lammes: 19,8.9</a:t>
            </a:r>
          </a:p>
          <a:p>
            <a:pPr marL="0" lvl="0" indent="0">
              <a:lnSpc>
                <a:spcPct val="80000"/>
              </a:lnSpc>
              <a:spcBef>
                <a:spcPts val="400"/>
              </a:spcBef>
              <a:buSzTx/>
              <a:buNone/>
              <a:defRPr sz="1800"/>
            </a:pPr>
            <a:r>
              <a:rPr sz="2000" b="1"/>
              <a:t>Die Reaktion des Sehers 19,10</a:t>
            </a: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Shape 1503"/>
          <p:cNvSpPr>
            <a:spLocks noGrp="1"/>
          </p:cNvSpPr>
          <p:nvPr>
            <p:ph type="body" idx="4294967295"/>
          </p:nvPr>
        </p:nvSpPr>
        <p:spPr>
          <a:xfrm>
            <a:off x="0" y="958849"/>
            <a:ext cx="8686800" cy="5719765"/>
          </a:xfrm>
          <a:prstGeom prst="rect">
            <a:avLst/>
          </a:prstGeom>
        </p:spPr>
        <p:txBody>
          <a:bodyPr>
            <a:normAutofit/>
          </a:bodyPr>
          <a:lstStyle/>
          <a:p>
            <a:pPr marL="300037" lvl="0" indent="-300037">
              <a:lnSpc>
                <a:spcPct val="90000"/>
              </a:lnSpc>
              <a:spcBef>
                <a:spcPts val="600"/>
              </a:spcBef>
              <a:buClrTx/>
              <a:buSzPct val="100000"/>
              <a:buFont typeface="Arial"/>
              <a:buChar char="•"/>
              <a:defRPr sz="1800" b="0">
                <a:solidFill>
                  <a:srgbClr val="000000"/>
                </a:solidFill>
              </a:defRPr>
            </a:pPr>
            <a:r>
              <a:rPr sz="2800">
                <a:effectLst>
                  <a:outerShdw blurRad="38100" dist="38100" dir="2700000" rotWithShape="0">
                    <a:srgbClr val="000000">
                      <a:alpha val="43137"/>
                    </a:srgbClr>
                  </a:outerShdw>
                </a:effectLst>
                <a:latin typeface="Arial"/>
                <a:ea typeface="Arial"/>
                <a:cs typeface="Arial"/>
                <a:sym typeface="Arial"/>
              </a:rPr>
              <a:t>Off 17,12 …  Und </a:t>
            </a:r>
            <a:r>
              <a:rPr sz="2800" u="sng">
                <a:effectLst>
                  <a:outerShdw blurRad="38100" dist="38100" dir="2700000" rotWithShape="0">
                    <a:srgbClr val="000000">
                      <a:alpha val="43137"/>
                    </a:srgbClr>
                  </a:outerShdw>
                </a:effectLst>
                <a:latin typeface="Arial"/>
                <a:ea typeface="Arial"/>
                <a:cs typeface="Arial"/>
                <a:sym typeface="Arial"/>
              </a:rPr>
              <a:t>die zehn Hörner</a:t>
            </a:r>
            <a:r>
              <a:rPr sz="2800">
                <a:effectLst>
                  <a:outerShdw blurRad="38100" dist="38100" dir="2700000" rotWithShape="0">
                    <a:srgbClr val="000000">
                      <a:alpha val="43137"/>
                    </a:srgbClr>
                  </a:outerShdw>
                </a:effectLst>
                <a:latin typeface="Arial"/>
                <a:ea typeface="Arial"/>
                <a:cs typeface="Arial"/>
                <a:sym typeface="Arial"/>
              </a:rPr>
              <a:t>, die du sahst, sind </a:t>
            </a:r>
            <a:r>
              <a:rPr sz="2800" u="sng">
                <a:effectLst>
                  <a:outerShdw blurRad="38100" dist="38100" dir="2700000" rotWithShape="0">
                    <a:srgbClr val="000000">
                      <a:alpha val="43137"/>
                    </a:srgbClr>
                  </a:outerShdw>
                </a:effectLst>
                <a:latin typeface="Arial"/>
                <a:ea typeface="Arial"/>
                <a:cs typeface="Arial"/>
                <a:sym typeface="Arial"/>
              </a:rPr>
              <a:t>zehn Könige</a:t>
            </a:r>
            <a:r>
              <a:rPr sz="2800">
                <a:effectLst>
                  <a:outerShdw blurRad="38100" dist="38100" dir="2700000" rotWithShape="0">
                    <a:srgbClr val="000000">
                      <a:alpha val="43137"/>
                    </a:srgbClr>
                  </a:outerShdw>
                </a:effectLst>
                <a:latin typeface="Arial"/>
                <a:ea typeface="Arial"/>
                <a:cs typeface="Arial"/>
                <a:sym typeface="Arial"/>
              </a:rPr>
              <a:t>, welche noch nicht ein Königreich bekamen; sie bekommen jedoch Vollmacht wie Könige </a:t>
            </a:r>
            <a:r>
              <a:rPr sz="2800" i="1">
                <a:effectLst>
                  <a:outerShdw blurRad="38100" dist="38100" dir="2700000" rotWithShape="0">
                    <a:srgbClr val="000000">
                      <a:alpha val="43137"/>
                    </a:srgbClr>
                  </a:outerShdw>
                </a:effectLst>
                <a:latin typeface="Arial"/>
                <a:ea typeface="Arial"/>
                <a:cs typeface="Arial"/>
                <a:sym typeface="Arial"/>
              </a:rPr>
              <a:t>eine</a:t>
            </a:r>
            <a:r>
              <a:rPr sz="2800">
                <a:effectLst>
                  <a:outerShdw blurRad="38100" dist="38100" dir="2700000" rotWithShape="0">
                    <a:srgbClr val="000000">
                      <a:alpha val="43137"/>
                    </a:srgbClr>
                  </a:outerShdw>
                </a:effectLst>
                <a:latin typeface="Arial"/>
                <a:ea typeface="Arial"/>
                <a:cs typeface="Arial"/>
                <a:sym typeface="Arial"/>
              </a:rPr>
              <a:t> Stunde mit dem Tier. 13 Diese haben </a:t>
            </a:r>
            <a:r>
              <a:rPr sz="2800" i="1">
                <a:effectLst>
                  <a:outerShdw blurRad="38100" dist="38100" dir="2700000" rotWithShape="0">
                    <a:srgbClr val="000000">
                      <a:alpha val="43137"/>
                    </a:srgbClr>
                  </a:outerShdw>
                </a:effectLst>
                <a:latin typeface="Arial"/>
                <a:ea typeface="Arial"/>
                <a:cs typeface="Arial"/>
                <a:sym typeface="Arial"/>
              </a:rPr>
              <a:t>eine</a:t>
            </a:r>
            <a:r>
              <a:rPr sz="2800">
                <a:effectLst>
                  <a:outerShdw blurRad="38100" dist="38100" dir="2700000" rotWithShape="0">
                    <a:srgbClr val="000000">
                      <a:alpha val="43137"/>
                    </a:srgbClr>
                  </a:outerShdw>
                </a:effectLst>
                <a:latin typeface="Arial"/>
                <a:ea typeface="Arial"/>
                <a:cs typeface="Arial"/>
                <a:sym typeface="Arial"/>
              </a:rPr>
              <a:t> Meinung ‹und Absicht› und übergeben ihre eigene Kraft und Vollmacht dem Tier.  </a:t>
            </a:r>
          </a:p>
          <a:p>
            <a:pPr marL="300037" lvl="0" indent="-300037">
              <a:spcBef>
                <a:spcPts val="600"/>
              </a:spcBef>
              <a:buClrTx/>
              <a:buSzPct val="100000"/>
              <a:buFont typeface="Arial"/>
              <a:buChar char="•"/>
              <a:defRPr sz="1800" b="0">
                <a:solidFill>
                  <a:srgbClr val="000000"/>
                </a:solidFill>
              </a:defRPr>
            </a:pPr>
            <a:r>
              <a:rPr sz="2800">
                <a:latin typeface="Arial"/>
                <a:ea typeface="Arial"/>
                <a:cs typeface="Arial"/>
                <a:sym typeface="Arial"/>
              </a:rPr>
              <a:t>Dan 7, 23 „Das vierte Tier: </a:t>
            </a:r>
            <a:r>
              <a:rPr sz="2800">
                <a:solidFill>
                  <a:srgbClr val="00B0F0"/>
                </a:solidFill>
                <a:latin typeface="Arial"/>
                <a:ea typeface="Arial"/>
                <a:cs typeface="Arial"/>
                <a:sym typeface="Arial"/>
              </a:rPr>
              <a:t>ein viertes Königreich </a:t>
            </a:r>
            <a:r>
              <a:rPr sz="2800">
                <a:latin typeface="Arial"/>
                <a:ea typeface="Arial"/>
                <a:cs typeface="Arial"/>
                <a:sym typeface="Arial"/>
              </a:rPr>
              <a:t>wird auf Erden sein, …  24 Und </a:t>
            </a:r>
            <a:r>
              <a:rPr sz="2800">
                <a:solidFill>
                  <a:srgbClr val="00B0F0"/>
                </a:solidFill>
                <a:latin typeface="Arial"/>
                <a:ea typeface="Arial"/>
                <a:cs typeface="Arial"/>
                <a:sym typeface="Arial"/>
              </a:rPr>
              <a:t>die </a:t>
            </a:r>
            <a:r>
              <a:rPr sz="2800" u="sng">
                <a:solidFill>
                  <a:srgbClr val="00B0F0"/>
                </a:solidFill>
                <a:latin typeface="Arial"/>
                <a:ea typeface="Arial"/>
                <a:cs typeface="Arial"/>
                <a:sym typeface="Arial"/>
              </a:rPr>
              <a:t>zehn Hörner (bedeuten)</a:t>
            </a:r>
            <a:r>
              <a:rPr sz="2800">
                <a:solidFill>
                  <a:srgbClr val="00B0F0"/>
                </a:solidFill>
                <a:latin typeface="Arial"/>
                <a:ea typeface="Arial"/>
                <a:cs typeface="Arial"/>
                <a:sym typeface="Arial"/>
              </a:rPr>
              <a:t>: </a:t>
            </a:r>
            <a:r>
              <a:rPr sz="2800">
                <a:latin typeface="Arial"/>
                <a:ea typeface="Arial"/>
                <a:cs typeface="Arial"/>
                <a:sym typeface="Arial"/>
              </a:rPr>
              <a:t>Aus jenem Königreich werden </a:t>
            </a:r>
            <a:r>
              <a:rPr sz="2800" u="sng">
                <a:solidFill>
                  <a:srgbClr val="00B0F0"/>
                </a:solidFill>
                <a:latin typeface="Arial"/>
                <a:ea typeface="Arial"/>
                <a:cs typeface="Arial"/>
                <a:sym typeface="Arial"/>
              </a:rPr>
              <a:t>zehn Könige</a:t>
            </a:r>
            <a:r>
              <a:rPr sz="2800">
                <a:solidFill>
                  <a:srgbClr val="00B0F0"/>
                </a:solidFill>
                <a:latin typeface="Arial"/>
                <a:ea typeface="Arial"/>
                <a:cs typeface="Arial"/>
                <a:sym typeface="Arial"/>
              </a:rPr>
              <a:t> aufstehen, </a:t>
            </a:r>
            <a:r>
              <a:rPr sz="2800">
                <a:latin typeface="Arial"/>
                <a:ea typeface="Arial"/>
                <a:cs typeface="Arial"/>
                <a:sym typeface="Arial"/>
              </a:rPr>
              <a:t>und </a:t>
            </a:r>
            <a:r>
              <a:rPr sz="2800">
                <a:solidFill>
                  <a:srgbClr val="800080"/>
                </a:solidFill>
                <a:latin typeface="Arial"/>
                <a:ea typeface="Arial"/>
                <a:cs typeface="Arial"/>
                <a:sym typeface="Arial"/>
              </a:rPr>
              <a:t>ein anderer wird nach ihnen aufstehen</a:t>
            </a:r>
            <a:r>
              <a:rPr sz="2800">
                <a:latin typeface="Arial"/>
                <a:ea typeface="Arial"/>
                <a:cs typeface="Arial"/>
                <a:sym typeface="Arial"/>
              </a:rPr>
              <a:t>, und dieser wird verschieden sein von den vorigen …</a:t>
            </a:r>
          </a:p>
        </p:txBody>
      </p:sp>
      <p:sp>
        <p:nvSpPr>
          <p:cNvPr id="1504" name="Shape 1504"/>
          <p:cNvSpPr/>
          <p:nvPr/>
        </p:nvSpPr>
        <p:spPr>
          <a:xfrm>
            <a:off x="0" y="269398"/>
            <a:ext cx="8964488" cy="6502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600">
                <a:solidFill>
                  <a:srgbClr val="000000"/>
                </a:solidFill>
                <a:latin typeface="Calibri"/>
                <a:ea typeface="Calibri"/>
                <a:cs typeface="Calibri"/>
                <a:sym typeface="Calibri"/>
              </a:defRPr>
            </a:lvl1pPr>
          </a:lstStyle>
          <a:p>
            <a:pPr lvl="0">
              <a:defRPr sz="1800"/>
            </a:pPr>
            <a:r>
              <a:rPr sz="3600"/>
              <a:t>10 Könige: Off 17 ist nicht gleich Dan 7!</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503">
                                            <p:bg/>
                                          </p:spTgt>
                                        </p:tgtEl>
                                        <p:attrNameLst>
                                          <p:attrName>style.visibility</p:attrName>
                                        </p:attrNameLst>
                                      </p:cBhvr>
                                      <p:to>
                                        <p:strVal val="visible"/>
                                      </p:to>
                                    </p:set>
                                    <p:animEffect transition="in" filter="fade">
                                      <p:cBhvr>
                                        <p:cTn id="7" dur="500"/>
                                        <p:tgtEl>
                                          <p:spTgt spid="1503">
                                            <p:bg/>
                                          </p:spTgt>
                                        </p:tgtEl>
                                      </p:cBhvr>
                                    </p:animEffect>
                                  </p:childTnLst>
                                </p:cTn>
                              </p:par>
                              <p:par>
                                <p:cTn id="8" presetID="10" presetClass="entr" presetSubtype="0" fill="hold" grpId="1">
                                  <p:stCondLst>
                                    <p:cond delay="0"/>
                                  </p:stCondLst>
                                  <p:iterate>
                                    <p:tmAbs val="0"/>
                                  </p:iterate>
                                  <p:childTnLst>
                                    <p:set>
                                      <p:cBhvr>
                                        <p:cTn id="9" fill="hold"/>
                                        <p:tgtEl>
                                          <p:spTgt spid="1503">
                                            <p:txEl>
                                              <p:pRg st="0" end="0"/>
                                            </p:txEl>
                                          </p:spTgt>
                                        </p:tgtEl>
                                        <p:attrNameLst>
                                          <p:attrName>style.visibility</p:attrName>
                                        </p:attrNameLst>
                                      </p:cBhvr>
                                      <p:to>
                                        <p:strVal val="visible"/>
                                      </p:to>
                                    </p:set>
                                    <p:animEffect transition="in" filter="fade">
                                      <p:cBhvr>
                                        <p:cTn id="10" dur="500"/>
                                        <p:tgtEl>
                                          <p:spTgt spid="15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503">
                                            <p:txEl>
                                              <p:pRg st="1" end="1"/>
                                            </p:txEl>
                                          </p:spTgt>
                                        </p:tgtEl>
                                        <p:attrNameLst>
                                          <p:attrName>style.visibility</p:attrName>
                                        </p:attrNameLst>
                                      </p:cBhvr>
                                      <p:to>
                                        <p:strVal val="visible"/>
                                      </p:to>
                                    </p:set>
                                    <p:animEffect transition="in" filter="fade">
                                      <p:cBhvr>
                                        <p:cTn id="15" dur="500"/>
                                        <p:tgtEl>
                                          <p:spTgt spid="15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 grpId="1" build="p" animBg="1" advAuto="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 name="Shape 1506"/>
          <p:cNvSpPr>
            <a:spLocks noGrp="1"/>
          </p:cNvSpPr>
          <p:nvPr>
            <p:ph type="title"/>
          </p:nvPr>
        </p:nvSpPr>
        <p:spPr>
          <a:xfrm>
            <a:off x="0" y="274638"/>
            <a:ext cx="9144000" cy="1143001"/>
          </a:xfrm>
          <a:prstGeom prst="rect">
            <a:avLst/>
          </a:prstGeom>
        </p:spPr>
        <p:txBody>
          <a:bodyPr/>
          <a:lstStyle>
            <a:lvl1pPr>
              <a:defRPr sz="3900" b="1"/>
            </a:lvl1pPr>
          </a:lstStyle>
          <a:p>
            <a:pPr lvl="0">
              <a:defRPr sz="1800" b="0"/>
            </a:pPr>
            <a:r>
              <a:rPr sz="3900" b="1"/>
              <a:t>Off 18,12-14: Die Waren der Hure Babylon</a:t>
            </a:r>
          </a:p>
        </p:txBody>
      </p:sp>
      <p:sp>
        <p:nvSpPr>
          <p:cNvPr id="1507" name="Shape 1507"/>
          <p:cNvSpPr>
            <a:spLocks noGrp="1"/>
          </p:cNvSpPr>
          <p:nvPr>
            <p:ph type="body" idx="1"/>
          </p:nvPr>
        </p:nvSpPr>
        <p:spPr>
          <a:xfrm>
            <a:off x="457200" y="1600200"/>
            <a:ext cx="8229600" cy="4525963"/>
          </a:xfrm>
          <a:prstGeom prst="rect">
            <a:avLst/>
          </a:prstGeom>
        </p:spPr>
        <p:txBody>
          <a:bodyPr/>
          <a:lstStyle/>
          <a:p>
            <a:pPr marL="342900" lvl="0" indent="-342900">
              <a:lnSpc>
                <a:spcPct val="80000"/>
              </a:lnSpc>
              <a:spcBef>
                <a:spcPts val="600"/>
              </a:spcBef>
              <a:defRPr sz="1800"/>
            </a:pPr>
            <a:r>
              <a:rPr sz="2700"/>
              <a:t>4 kostbare Steine/Baumaterialien: Gold, Silber, Edelsteine, Perlen</a:t>
            </a:r>
          </a:p>
          <a:p>
            <a:pPr marL="342900" lvl="0" indent="-342900">
              <a:lnSpc>
                <a:spcPct val="80000"/>
              </a:lnSpc>
              <a:spcBef>
                <a:spcPts val="600"/>
              </a:spcBef>
              <a:defRPr sz="1800"/>
            </a:pPr>
            <a:r>
              <a:rPr sz="2700"/>
              <a:t>4 edle Stoffe (Textilien): Byssus, Purpur, Seide, Scharlachstoffe</a:t>
            </a:r>
          </a:p>
          <a:p>
            <a:pPr marL="342900" lvl="0" indent="-342900">
              <a:lnSpc>
                <a:spcPct val="80000"/>
              </a:lnSpc>
              <a:spcBef>
                <a:spcPts val="600"/>
              </a:spcBef>
              <a:defRPr sz="1800"/>
            </a:pPr>
            <a:r>
              <a:rPr sz="2700"/>
              <a:t>6 sonstige Baumaterialien/Böden: Thuia, Elfenbein, Edelholz, Erz, Eisen, Marmor</a:t>
            </a:r>
          </a:p>
          <a:p>
            <a:pPr marL="342900" lvl="0" indent="-342900">
              <a:lnSpc>
                <a:spcPct val="80000"/>
              </a:lnSpc>
              <a:spcBef>
                <a:spcPts val="600"/>
              </a:spcBef>
              <a:defRPr sz="1800"/>
            </a:pPr>
            <a:r>
              <a:rPr sz="2700"/>
              <a:t>4 Duftstoffe: Zimt, Rächerwerk, Salbe, Harz</a:t>
            </a:r>
          </a:p>
          <a:p>
            <a:pPr marL="342900" lvl="0" indent="-342900">
              <a:lnSpc>
                <a:spcPct val="80000"/>
              </a:lnSpc>
              <a:spcBef>
                <a:spcPts val="600"/>
              </a:spcBef>
              <a:defRPr sz="1800"/>
            </a:pPr>
            <a:r>
              <a:rPr sz="2700"/>
              <a:t>4 Grundnahrungsmittel: Wein, Öl, Feinmehl, Weizen</a:t>
            </a:r>
          </a:p>
          <a:p>
            <a:pPr marL="342900" lvl="0" indent="-342900">
              <a:lnSpc>
                <a:spcPct val="80000"/>
              </a:lnSpc>
              <a:spcBef>
                <a:spcPts val="600"/>
              </a:spcBef>
              <a:defRPr sz="1800"/>
            </a:pPr>
            <a:r>
              <a:rPr sz="2700"/>
              <a:t>4 Beförderungsmittel: Großvieh, Kleinvieh, Pferde, Wagen</a:t>
            </a:r>
          </a:p>
          <a:p>
            <a:pPr marL="342900" lvl="0" indent="-342900">
              <a:lnSpc>
                <a:spcPct val="80000"/>
              </a:lnSpc>
              <a:spcBef>
                <a:spcPts val="600"/>
              </a:spcBef>
              <a:defRPr sz="1800"/>
            </a:pPr>
            <a:r>
              <a:rPr sz="2700"/>
              <a:t>Menschen: Leiber, Seelen</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 name="Shape 1509"/>
          <p:cNvSpPr>
            <a:spLocks noGrp="1"/>
          </p:cNvSpPr>
          <p:nvPr>
            <p:ph type="title"/>
          </p:nvPr>
        </p:nvSpPr>
        <p:spPr>
          <a:xfrm>
            <a:off x="457200" y="274638"/>
            <a:ext cx="8229600" cy="1143001"/>
          </a:xfrm>
          <a:prstGeom prst="rect">
            <a:avLst/>
          </a:prstGeom>
        </p:spPr>
        <p:txBody>
          <a:bodyPr/>
          <a:lstStyle>
            <a:lvl1pPr defTabSz="795527">
              <a:defRPr sz="3393" b="1" i="1"/>
            </a:lvl1pPr>
          </a:lstStyle>
          <a:p>
            <a:pPr lvl="0">
              <a:defRPr sz="1800" b="0" i="0"/>
            </a:pPr>
            <a:r>
              <a:rPr sz="3393" b="1" i="1"/>
              <a:t>Von Babylon zum neuen Jerusalem: 19,11- 21,8</a:t>
            </a:r>
          </a:p>
        </p:txBody>
      </p:sp>
      <p:sp>
        <p:nvSpPr>
          <p:cNvPr id="1510" name="Shape 1510"/>
          <p:cNvSpPr>
            <a:spLocks noGrp="1"/>
          </p:cNvSpPr>
          <p:nvPr>
            <p:ph type="body" idx="1"/>
          </p:nvPr>
        </p:nvSpPr>
        <p:spPr>
          <a:xfrm>
            <a:off x="457200" y="1600200"/>
            <a:ext cx="8686800" cy="4997152"/>
          </a:xfrm>
          <a:prstGeom prst="rect">
            <a:avLst/>
          </a:prstGeom>
        </p:spPr>
        <p:txBody>
          <a:bodyPr/>
          <a:lstStyle/>
          <a:p>
            <a:pPr marL="0" lvl="1" indent="457200">
              <a:lnSpc>
                <a:spcPct val="90000"/>
              </a:lnSpc>
              <a:spcBef>
                <a:spcPts val="500"/>
              </a:spcBef>
              <a:buSzTx/>
              <a:buNone/>
              <a:defRPr sz="1800"/>
            </a:pPr>
            <a:r>
              <a:rPr sz="2400"/>
              <a:t>7 Szenen, die mit „ich sah“ beginnen: </a:t>
            </a:r>
            <a:endParaRPr sz="2500"/>
          </a:p>
          <a:p>
            <a:pPr marL="342900" lvl="0" indent="-342900">
              <a:lnSpc>
                <a:spcPct val="90000"/>
              </a:lnSpc>
              <a:spcBef>
                <a:spcPts val="600"/>
              </a:spcBef>
              <a:defRPr sz="1800"/>
            </a:pPr>
            <a:r>
              <a:rPr sz="2900"/>
              <a:t>1. Die Ankunft Christi 19,11-16</a:t>
            </a:r>
          </a:p>
          <a:p>
            <a:pPr marL="342900" lvl="0" indent="-342900">
              <a:lnSpc>
                <a:spcPct val="90000"/>
              </a:lnSpc>
              <a:spcBef>
                <a:spcPts val="600"/>
              </a:spcBef>
              <a:defRPr sz="1800"/>
            </a:pPr>
            <a:r>
              <a:rPr sz="2900"/>
              <a:t>2. Ankündigung des Gerichtsmahles Gottes 19,17.18</a:t>
            </a:r>
          </a:p>
          <a:p>
            <a:pPr marL="342900" lvl="0" indent="-342900">
              <a:lnSpc>
                <a:spcPct val="90000"/>
              </a:lnSpc>
              <a:spcBef>
                <a:spcPts val="600"/>
              </a:spcBef>
              <a:defRPr sz="1800"/>
            </a:pPr>
            <a:r>
              <a:rPr sz="2900"/>
              <a:t>3. Das Gericht über das Tier und den falschen Propheten und deren Heere 19,19-21</a:t>
            </a:r>
          </a:p>
          <a:p>
            <a:pPr marL="342900" lvl="0" indent="-342900">
              <a:lnSpc>
                <a:spcPct val="90000"/>
              </a:lnSpc>
              <a:spcBef>
                <a:spcPts val="600"/>
              </a:spcBef>
              <a:defRPr sz="1800"/>
            </a:pPr>
            <a:r>
              <a:rPr sz="2900"/>
              <a:t>4. Das vorläufige Gericht über den Satan 20,1-3</a:t>
            </a:r>
          </a:p>
          <a:p>
            <a:pPr marL="342900" lvl="0" indent="-342900">
              <a:lnSpc>
                <a:spcPct val="90000"/>
              </a:lnSpc>
              <a:spcBef>
                <a:spcPts val="600"/>
              </a:spcBef>
              <a:defRPr sz="1800"/>
            </a:pPr>
            <a:r>
              <a:rPr sz="2900"/>
              <a:t>5. Das Regieren der Märtyrer und das Ende des Drachen 20,4-10</a:t>
            </a:r>
          </a:p>
          <a:p>
            <a:pPr marL="342900" lvl="0" indent="-342900">
              <a:lnSpc>
                <a:spcPct val="90000"/>
              </a:lnSpc>
              <a:spcBef>
                <a:spcPts val="600"/>
              </a:spcBef>
              <a:defRPr sz="1800"/>
            </a:pPr>
            <a:r>
              <a:rPr sz="2900"/>
              <a:t>6. Das Gericht über die Toten 20,11-15</a:t>
            </a:r>
          </a:p>
          <a:p>
            <a:pPr marL="342900" lvl="0" indent="-342900">
              <a:lnSpc>
                <a:spcPct val="90000"/>
              </a:lnSpc>
              <a:spcBef>
                <a:spcPts val="600"/>
              </a:spcBef>
              <a:defRPr sz="1800"/>
            </a:pPr>
            <a:r>
              <a:rPr sz="2900"/>
              <a:t>7. Das Neue 21,1-8</a:t>
            </a: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p:cNvSpPr>
          <p:nvPr>
            <p:ph type="title"/>
          </p:nvPr>
        </p:nvSpPr>
        <p:spPr>
          <a:xfrm>
            <a:off x="0" y="274638"/>
            <a:ext cx="8686800" cy="688261"/>
          </a:xfrm>
          <a:prstGeom prst="rect">
            <a:avLst/>
          </a:prstGeom>
        </p:spPr>
        <p:txBody>
          <a:bodyPr/>
          <a:lstStyle>
            <a:lvl1pPr defTabSz="813816">
              <a:defRPr sz="3471" b="1" i="1"/>
            </a:lvl1pPr>
          </a:lstStyle>
          <a:p>
            <a:pPr lvl="0">
              <a:defRPr sz="1800" b="0" i="0"/>
            </a:pPr>
            <a:r>
              <a:rPr sz="3471" b="1" i="1"/>
              <a:t>Von Babylon zum neuen Jerusalem: 19,11- 21,8</a:t>
            </a:r>
          </a:p>
        </p:txBody>
      </p:sp>
      <p:sp>
        <p:nvSpPr>
          <p:cNvPr id="1513" name="Shape 1513"/>
          <p:cNvSpPr>
            <a:spLocks noGrp="1"/>
          </p:cNvSpPr>
          <p:nvPr>
            <p:ph type="body" idx="1"/>
          </p:nvPr>
        </p:nvSpPr>
        <p:spPr>
          <a:xfrm>
            <a:off x="146129" y="1051361"/>
            <a:ext cx="8997871" cy="5545991"/>
          </a:xfrm>
          <a:prstGeom prst="rect">
            <a:avLst/>
          </a:prstGeom>
        </p:spPr>
        <p:txBody>
          <a:bodyPr/>
          <a:lstStyle/>
          <a:p>
            <a:pPr marL="0" lvl="1" indent="406908" defTabSz="813816">
              <a:spcBef>
                <a:spcPts val="500"/>
              </a:spcBef>
              <a:buSzTx/>
              <a:buNone/>
              <a:defRPr sz="1800"/>
            </a:pPr>
            <a:r>
              <a:rPr sz="2314"/>
              <a:t>7 Szenen, die mit je „ich sah“ beginnen: </a:t>
            </a:r>
            <a:endParaRPr sz="2492"/>
          </a:p>
          <a:p>
            <a:pPr marL="286107" lvl="0" indent="-286107" defTabSz="813816">
              <a:spcBef>
                <a:spcPts val="600"/>
              </a:spcBef>
              <a:defRPr sz="1800"/>
            </a:pPr>
            <a:r>
              <a:rPr sz="2670"/>
              <a:t>1. Die Ankunft Christi (= Bild!) zur Zerstörung Jerusalems und des Tieres Nero 19,11-16</a:t>
            </a:r>
          </a:p>
          <a:p>
            <a:pPr marL="286107" lvl="0" indent="-286107" defTabSz="813816">
              <a:spcBef>
                <a:spcPts val="600"/>
              </a:spcBef>
              <a:defRPr sz="1800"/>
            </a:pPr>
            <a:r>
              <a:rPr sz="2670"/>
              <a:t>[Keine chronologisch exakte Reihenfolge. Gericht über Hure, Tier und Falschprophet ist historisch nicht exakt zeitgleich.]</a:t>
            </a:r>
          </a:p>
          <a:p>
            <a:pPr marL="661225" lvl="1" indent="-254317" defTabSz="813816">
              <a:spcBef>
                <a:spcPts val="500"/>
              </a:spcBef>
              <a:defRPr sz="1800"/>
            </a:pPr>
            <a:r>
              <a:rPr sz="2492"/>
              <a:t>Beschreibung: </a:t>
            </a:r>
          </a:p>
          <a:p>
            <a:pPr marL="1017269" lvl="2" indent="-203454" defTabSz="813816">
              <a:spcBef>
                <a:spcPts val="500"/>
              </a:spcBef>
              <a:defRPr sz="1800"/>
            </a:pPr>
            <a:r>
              <a:rPr sz="2136"/>
              <a:t>Seine Augen: 19,12</a:t>
            </a:r>
          </a:p>
          <a:p>
            <a:pPr marL="1017269" lvl="2" indent="-203454" defTabSz="813816">
              <a:spcBef>
                <a:spcPts val="500"/>
              </a:spcBef>
              <a:defRPr sz="1800"/>
            </a:pPr>
            <a:r>
              <a:rPr sz="2136"/>
              <a:t>Seine Kronen: 19,12</a:t>
            </a:r>
          </a:p>
          <a:p>
            <a:pPr marL="1017269" lvl="2" indent="-203454" defTabSz="813816">
              <a:spcBef>
                <a:spcPts val="500"/>
              </a:spcBef>
              <a:defRPr sz="1800"/>
            </a:pPr>
            <a:r>
              <a:rPr sz="2136"/>
              <a:t>Sein Name: 19,12.13</a:t>
            </a:r>
          </a:p>
          <a:p>
            <a:pPr marL="1017269" lvl="2" indent="-203454" defTabSz="813816">
              <a:spcBef>
                <a:spcPts val="500"/>
              </a:spcBef>
              <a:defRPr sz="1800"/>
            </a:pPr>
            <a:r>
              <a:rPr sz="2136"/>
              <a:t>Sein Gewand: 19,13</a:t>
            </a:r>
          </a:p>
          <a:p>
            <a:pPr marL="1017269" lvl="2" indent="-203454" defTabSz="813816">
              <a:spcBef>
                <a:spcPts val="500"/>
              </a:spcBef>
              <a:defRPr sz="1800"/>
            </a:pPr>
            <a:r>
              <a:rPr sz="2136"/>
              <a:t>Seine Heere: 19,14</a:t>
            </a:r>
          </a:p>
          <a:p>
            <a:pPr marL="1017269" lvl="2" indent="-203454" defTabSz="813816">
              <a:spcBef>
                <a:spcPts val="500"/>
              </a:spcBef>
              <a:defRPr sz="1800"/>
            </a:pPr>
            <a:r>
              <a:rPr sz="2136"/>
              <a:t>Sein Schwert: 19,15</a:t>
            </a:r>
          </a:p>
          <a:p>
            <a:pPr marL="1017269" lvl="2" indent="-203454" defTabSz="813816">
              <a:spcBef>
                <a:spcPts val="500"/>
              </a:spcBef>
              <a:defRPr sz="1800"/>
            </a:pPr>
            <a:r>
              <a:rPr sz="2136"/>
              <a:t>Sein offizieller Titel: 19,16</a:t>
            </a: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Shape 1515"/>
          <p:cNvSpPr>
            <a:spLocks noGrp="1"/>
          </p:cNvSpPr>
          <p:nvPr>
            <p:ph type="title"/>
          </p:nvPr>
        </p:nvSpPr>
        <p:spPr>
          <a:xfrm>
            <a:off x="457200" y="274638"/>
            <a:ext cx="8229600" cy="1143001"/>
          </a:xfrm>
          <a:prstGeom prst="rect">
            <a:avLst/>
          </a:prstGeom>
        </p:spPr>
        <p:txBody>
          <a:bodyPr/>
          <a:lstStyle>
            <a:lvl1pPr defTabSz="795527">
              <a:defRPr sz="3393" b="1" i="1"/>
            </a:lvl1pPr>
          </a:lstStyle>
          <a:p>
            <a:pPr lvl="0">
              <a:defRPr sz="1800" b="0" i="0"/>
            </a:pPr>
            <a:r>
              <a:rPr sz="3393" b="1" i="1"/>
              <a:t>Von Babylon zum neuen Jerusalem: 19,11- 21,8</a:t>
            </a:r>
          </a:p>
        </p:txBody>
      </p:sp>
      <p:sp>
        <p:nvSpPr>
          <p:cNvPr id="1516" name="Shape 1516"/>
          <p:cNvSpPr>
            <a:spLocks noGrp="1"/>
          </p:cNvSpPr>
          <p:nvPr>
            <p:ph type="body" idx="1"/>
          </p:nvPr>
        </p:nvSpPr>
        <p:spPr>
          <a:xfrm>
            <a:off x="457200" y="1600200"/>
            <a:ext cx="8686800" cy="4997152"/>
          </a:xfrm>
          <a:prstGeom prst="rect">
            <a:avLst/>
          </a:prstGeom>
        </p:spPr>
        <p:txBody>
          <a:bodyPr/>
          <a:lstStyle/>
          <a:p>
            <a:pPr marL="0" lvl="1" indent="457200">
              <a:lnSpc>
                <a:spcPct val="90000"/>
              </a:lnSpc>
              <a:spcBef>
                <a:spcPts val="500"/>
              </a:spcBef>
              <a:buSzTx/>
              <a:buNone/>
              <a:defRPr sz="1800"/>
            </a:pPr>
            <a:r>
              <a:rPr sz="2400"/>
              <a:t>7 Szenen, die mit „ich sah“ beginnen: </a:t>
            </a:r>
            <a:endParaRPr sz="2500"/>
          </a:p>
          <a:p>
            <a:pPr marL="342900" lvl="0" indent="-342900">
              <a:lnSpc>
                <a:spcPct val="90000"/>
              </a:lnSpc>
              <a:spcBef>
                <a:spcPts val="600"/>
              </a:spcBef>
              <a:defRPr sz="1800"/>
            </a:pPr>
            <a:r>
              <a:rPr sz="2900"/>
              <a:t>1. Die Ankunft Christi 19,11-16</a:t>
            </a:r>
          </a:p>
          <a:p>
            <a:pPr marL="342900" lvl="0" indent="-342900">
              <a:lnSpc>
                <a:spcPct val="90000"/>
              </a:lnSpc>
              <a:spcBef>
                <a:spcPts val="600"/>
              </a:spcBef>
              <a:defRPr sz="1800"/>
            </a:pPr>
            <a:r>
              <a:rPr sz="2900"/>
              <a:t>2. Ankündigung des Gerichtsmahles Gottes 19,17.18</a:t>
            </a:r>
          </a:p>
          <a:p>
            <a:pPr marL="342900" lvl="0" indent="-342900">
              <a:lnSpc>
                <a:spcPct val="90000"/>
              </a:lnSpc>
              <a:spcBef>
                <a:spcPts val="600"/>
              </a:spcBef>
              <a:defRPr sz="1800"/>
            </a:pPr>
            <a:r>
              <a:rPr sz="2900"/>
              <a:t>3. Das Gericht über das Tier und den falschen Propheten und deren Heere 19,19-21</a:t>
            </a:r>
          </a:p>
          <a:p>
            <a:pPr marL="342900" lvl="0" indent="-342900">
              <a:lnSpc>
                <a:spcPct val="90000"/>
              </a:lnSpc>
              <a:spcBef>
                <a:spcPts val="600"/>
              </a:spcBef>
              <a:defRPr sz="1800"/>
            </a:pPr>
            <a:r>
              <a:rPr sz="2900"/>
              <a:t>4. Das vorläufige Gericht über den Satan 20,1-3</a:t>
            </a:r>
          </a:p>
          <a:p>
            <a:pPr marL="342900" lvl="0" indent="-342900">
              <a:lnSpc>
                <a:spcPct val="90000"/>
              </a:lnSpc>
              <a:spcBef>
                <a:spcPts val="600"/>
              </a:spcBef>
              <a:defRPr sz="1800"/>
            </a:pPr>
            <a:r>
              <a:rPr sz="2900"/>
              <a:t>5. Das Regieren der Heiligen und das Ende des Drachen 20,4-10</a:t>
            </a:r>
          </a:p>
          <a:p>
            <a:pPr marL="342900" lvl="0" indent="-342900">
              <a:lnSpc>
                <a:spcPct val="90000"/>
              </a:lnSpc>
              <a:spcBef>
                <a:spcPts val="600"/>
              </a:spcBef>
              <a:defRPr sz="1800"/>
            </a:pPr>
            <a:r>
              <a:rPr sz="2900"/>
              <a:t>6. Das Gericht über die Toten 20,11-15</a:t>
            </a:r>
          </a:p>
          <a:p>
            <a:pPr marL="342900" lvl="0" indent="-342900">
              <a:lnSpc>
                <a:spcPct val="90000"/>
              </a:lnSpc>
              <a:spcBef>
                <a:spcPts val="600"/>
              </a:spcBef>
              <a:defRPr sz="1800"/>
            </a:pPr>
            <a:r>
              <a:rPr sz="2900"/>
              <a:t>7. Das Neue Jerusalem 21,1-8</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p:cNvSpPr>
          <p:nvPr>
            <p:ph type="title"/>
          </p:nvPr>
        </p:nvSpPr>
        <p:spPr>
          <a:xfrm>
            <a:off x="457200" y="98425"/>
            <a:ext cx="8229600" cy="3480501"/>
          </a:xfrm>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Achtung: Die Folien zur Off sind nicht schön geordnet. Bitte um Verständnis. Danke </a:t>
            </a:r>
          </a:p>
          <a:p>
            <a:pPr lvl="0">
              <a:defRPr sz="1800">
                <a:solidFill>
                  <a:srgbClr val="000000"/>
                </a:solidFill>
                <a:effectLst/>
              </a:defRPr>
            </a:pPr>
            <a:r>
              <a:rPr sz="4400" u="sng">
                <a:solidFill>
                  <a:srgbClr val="86D1EC"/>
                </a:solidFill>
                <a:effectLst>
                  <a:outerShdw blurRad="38100" dist="38100" dir="2700000" rotWithShape="0">
                    <a:srgbClr val="000000"/>
                  </a:outerShdw>
                </a:effectLst>
                <a:uFill>
                  <a:solidFill>
                    <a:srgbClr val="86D1EC"/>
                  </a:solidFill>
                </a:uFill>
                <a:hlinkClick r:id="rId2"/>
              </a:rPr>
              <a:t>jettel@hispeed.ch</a:t>
            </a:r>
            <a:r>
              <a:rPr sz="4400">
                <a:solidFill>
                  <a:srgbClr val="FFFFFF"/>
                </a:solidFill>
                <a:effectLst>
                  <a:outerShdw blurRad="38100" dist="38100" dir="2700000" rotWithShape="0">
                    <a:srgbClr val="000000"/>
                  </a:outerShdw>
                </a:effectLst>
              </a:rPr>
              <a:t> </a:t>
            </a:r>
          </a:p>
        </p:txBody>
      </p:sp>
      <p:sp>
        <p:nvSpPr>
          <p:cNvPr id="542" name="Shape 542"/>
          <p:cNvSpPr>
            <a:spLocks noGrp="1"/>
          </p:cNvSpPr>
          <p:nvPr>
            <p:ph type="body" idx="1"/>
          </p:nvPr>
        </p:nvSpPr>
        <p:spPr>
          <a:xfrm>
            <a:off x="457200" y="3942406"/>
            <a:ext cx="4038600" cy="2915595"/>
          </a:xfrm>
          <a:prstGeom prst="rect">
            <a:avLst/>
          </a:prstGeom>
        </p:spPr>
        <p:txBody>
          <a:bodyPr/>
          <a:lstStyle/>
          <a:p>
            <a:pPr lvl="0"/>
            <a:endParaRPr/>
          </a:p>
        </p:txBody>
      </p:sp>
      <p:sp>
        <p:nvSpPr>
          <p:cNvPr id="543" name="Shape 54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2</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p:cNvSpPr>
          <p:nvPr>
            <p:ph type="title"/>
          </p:nvPr>
        </p:nvSpPr>
        <p:spPr>
          <a:xfrm>
            <a:off x="457200" y="277813"/>
            <a:ext cx="8229600" cy="1143001"/>
          </a:xfrm>
          <a:prstGeom prst="rect">
            <a:avLst/>
          </a:prstGeom>
        </p:spPr>
        <p:txBody>
          <a:bodyPr lIns="0" tIns="0" rIns="0" bIns="0">
            <a:normAutofit/>
          </a:bodyPr>
          <a:lstStyle>
            <a:lvl1pPr>
              <a:defRPr sz="4000" b="1">
                <a:solidFill>
                  <a:srgbClr val="F43E7F"/>
                </a:solidFill>
              </a:defRPr>
            </a:lvl1pPr>
          </a:lstStyle>
          <a:p>
            <a:pPr lvl="0">
              <a:defRPr sz="1800" b="0">
                <a:solidFill>
                  <a:srgbClr val="000000"/>
                </a:solidFill>
                <a:effectLst/>
              </a:defRPr>
            </a:pPr>
            <a:r>
              <a:rPr sz="4000" b="1">
                <a:solidFill>
                  <a:srgbClr val="F43E7F"/>
                </a:solidFill>
              </a:rPr>
              <a:t>Die Stabilität des Steines</a:t>
            </a:r>
          </a:p>
        </p:txBody>
      </p:sp>
      <p:sp>
        <p:nvSpPr>
          <p:cNvPr id="638" name="Shape 638"/>
          <p:cNvSpPr>
            <a:spLocks noGrp="1"/>
          </p:cNvSpPr>
          <p:nvPr>
            <p:ph type="body" idx="1"/>
          </p:nvPr>
        </p:nvSpPr>
        <p:spPr>
          <a:xfrm>
            <a:off x="49587" y="1287300"/>
            <a:ext cx="8914901" cy="5310052"/>
          </a:xfrm>
          <a:prstGeom prst="rect">
            <a:avLst/>
          </a:prstGeom>
        </p:spPr>
        <p:txBody>
          <a:bodyPr lIns="0" tIns="0" rIns="0" bIns="0">
            <a:normAutofit/>
          </a:bodyPr>
          <a:lstStyle/>
          <a:p>
            <a:pPr marL="280736" lvl="0" indent="-280736">
              <a:spcBef>
                <a:spcPts val="600"/>
              </a:spcBef>
              <a:buFontTx/>
              <a:defRPr sz="1800">
                <a:solidFill>
                  <a:srgbClr val="000000"/>
                </a:solidFill>
              </a:defRPr>
            </a:pPr>
            <a:r>
              <a:rPr sz="2800">
                <a:solidFill>
                  <a:srgbClr val="0433FF"/>
                </a:solidFill>
              </a:rPr>
              <a:t>a) </a:t>
            </a:r>
            <a:r>
              <a:rPr sz="2800">
                <a:solidFill>
                  <a:srgbClr val="FFC000"/>
                </a:solidFill>
              </a:rPr>
              <a:t>Wer an ihn glaubt, wird nicht zu Schanden werden, (wird keine falsche Hoffnungen haben). </a:t>
            </a:r>
            <a:r>
              <a:rPr sz="2800">
                <a:solidFill>
                  <a:srgbClr val="0433FF"/>
                </a:solidFill>
              </a:rPr>
              <a:t>(1P 2,6-8) </a:t>
            </a:r>
          </a:p>
          <a:p>
            <a:pPr marL="280736" lvl="0" indent="-280736">
              <a:spcBef>
                <a:spcPts val="600"/>
              </a:spcBef>
              <a:buFontTx/>
              <a:defRPr sz="1800">
                <a:solidFill>
                  <a:srgbClr val="000000"/>
                </a:solidFill>
              </a:defRPr>
            </a:pPr>
            <a:r>
              <a:rPr sz="2800">
                <a:solidFill>
                  <a:srgbClr val="0433FF"/>
                </a:solidFill>
              </a:rPr>
              <a:t>b) </a:t>
            </a:r>
            <a:r>
              <a:rPr sz="2800">
                <a:solidFill>
                  <a:srgbClr val="FFC000"/>
                </a:solidFill>
              </a:rPr>
              <a:t>Wer an ihn glaubt, muss nicht Eile haben. </a:t>
            </a:r>
            <a:r>
              <a:rPr sz="2800">
                <a:solidFill>
                  <a:srgbClr val="0433FF"/>
                </a:solidFill>
              </a:rPr>
              <a:t>(Jes 28,16)</a:t>
            </a:r>
          </a:p>
          <a:p>
            <a:pPr marL="280736" lvl="0" indent="-280736">
              <a:spcBef>
                <a:spcPts val="600"/>
              </a:spcBef>
              <a:buFontTx/>
              <a:defRPr sz="1800">
                <a:solidFill>
                  <a:srgbClr val="000000"/>
                </a:solidFill>
              </a:defRPr>
            </a:pPr>
            <a:r>
              <a:rPr sz="2800">
                <a:solidFill>
                  <a:srgbClr val="0433FF"/>
                </a:solidFill>
              </a:rPr>
              <a:t>c) Daher: </a:t>
            </a:r>
            <a:r>
              <a:rPr sz="2800">
                <a:solidFill>
                  <a:srgbClr val="FFC000"/>
                </a:solidFill>
              </a:rPr>
              <a:t>zu ihm hin kommen </a:t>
            </a:r>
            <a:r>
              <a:rPr sz="2800">
                <a:solidFill>
                  <a:srgbClr val="0433FF"/>
                </a:solidFill>
              </a:rPr>
              <a:t>(1P 2,4) </a:t>
            </a:r>
            <a:r>
              <a:rPr sz="2700" b="1">
                <a:solidFill>
                  <a:srgbClr val="FFFF00"/>
                </a:solidFill>
                <a:latin typeface="Arial"/>
                <a:ea typeface="Arial"/>
                <a:cs typeface="Arial"/>
                <a:sym typeface="Arial"/>
              </a:rPr>
              <a:t>„Im Stillsein und im Vertrauen ist eure Stärke.“ </a:t>
            </a:r>
            <a:r>
              <a:rPr sz="2800">
                <a:solidFill>
                  <a:srgbClr val="0433FF"/>
                </a:solidFill>
              </a:rPr>
              <a:t>Jes 30,15 </a:t>
            </a:r>
          </a:p>
          <a:p>
            <a:pPr marL="280736" lvl="0" indent="-280736">
              <a:spcBef>
                <a:spcPts val="600"/>
              </a:spcBef>
              <a:buFontTx/>
              <a:defRPr sz="1800">
                <a:solidFill>
                  <a:srgbClr val="000000"/>
                </a:solidFill>
              </a:defRPr>
            </a:pPr>
            <a:r>
              <a:rPr sz="2800">
                <a:solidFill>
                  <a:srgbClr val="0433FF"/>
                </a:solidFill>
              </a:rPr>
              <a:t>Mt 21,44: "  der, der auf diesen Stein fällt, wird zerschmettert werden. Aber auf wen er fällt, den wird er zermalmen.“</a:t>
            </a:r>
          </a:p>
        </p:txBody>
      </p:sp>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Shape 1518"/>
          <p:cNvSpPr>
            <a:spLocks noGrp="1"/>
          </p:cNvSpPr>
          <p:nvPr>
            <p:ph type="title"/>
          </p:nvPr>
        </p:nvSpPr>
        <p:spPr>
          <a:xfrm>
            <a:off x="457200" y="274638"/>
            <a:ext cx="8229600" cy="1143001"/>
          </a:xfrm>
          <a:prstGeom prst="rect">
            <a:avLst/>
          </a:prstGeom>
        </p:spPr>
        <p:txBody>
          <a:bodyPr/>
          <a:lstStyle>
            <a:lvl1pPr>
              <a:defRPr sz="3900" b="1" i="1"/>
            </a:lvl1pPr>
          </a:lstStyle>
          <a:p>
            <a:pPr lvl="0">
              <a:defRPr sz="1800" b="0" i="0"/>
            </a:pPr>
            <a:r>
              <a:rPr sz="3900" b="1" i="1"/>
              <a:t>Die Braut – ihre Herrlichkeit 21,9-22,5</a:t>
            </a:r>
          </a:p>
        </p:txBody>
      </p:sp>
      <p:sp>
        <p:nvSpPr>
          <p:cNvPr id="1519" name="Shape 1519"/>
          <p:cNvSpPr>
            <a:spLocks noGrp="1"/>
          </p:cNvSpPr>
          <p:nvPr>
            <p:ph type="body" idx="1"/>
          </p:nvPr>
        </p:nvSpPr>
        <p:spPr>
          <a:xfrm>
            <a:off x="35495" y="1484784"/>
            <a:ext cx="9108506" cy="5373216"/>
          </a:xfrm>
          <a:prstGeom prst="rect">
            <a:avLst/>
          </a:prstGeom>
        </p:spPr>
        <p:txBody>
          <a:bodyPr/>
          <a:lstStyle/>
          <a:p>
            <a:pPr marL="0" lvl="0" indent="0">
              <a:spcBef>
                <a:spcPts val="600"/>
              </a:spcBef>
              <a:buSzTx/>
              <a:buNone/>
              <a:defRPr sz="1800"/>
            </a:pPr>
            <a:r>
              <a:rPr sz="2800" b="1"/>
              <a:t>Einleitung 21,9-10</a:t>
            </a:r>
          </a:p>
          <a:p>
            <a:pPr marL="0" lvl="0" indent="0">
              <a:spcBef>
                <a:spcPts val="600"/>
              </a:spcBef>
              <a:buSzTx/>
              <a:buNone/>
              <a:defRPr sz="1800"/>
            </a:pPr>
            <a:r>
              <a:rPr sz="2800" b="1"/>
              <a:t>Das Aussehen der Stadt 21,11-27</a:t>
            </a:r>
          </a:p>
          <a:p>
            <a:pPr marL="300037" lvl="0" indent="-300037">
              <a:spcBef>
                <a:spcPts val="600"/>
              </a:spcBef>
              <a:defRPr sz="1800"/>
            </a:pPr>
            <a:r>
              <a:rPr sz="2800"/>
              <a:t>1. Ihr Glanz (Ihre Herrlichkeit): 21,11</a:t>
            </a:r>
          </a:p>
          <a:p>
            <a:pPr marL="300037" lvl="0" indent="-300037">
              <a:spcBef>
                <a:spcPts val="600"/>
              </a:spcBef>
              <a:defRPr sz="1800"/>
            </a:pPr>
            <a:r>
              <a:rPr sz="2800"/>
              <a:t>2. Ihre Außenansicht 21,12-14</a:t>
            </a:r>
          </a:p>
          <a:p>
            <a:pPr marL="300037" lvl="0" indent="-300037">
              <a:spcBef>
                <a:spcPts val="600"/>
              </a:spcBef>
              <a:defRPr sz="1800"/>
            </a:pPr>
            <a:r>
              <a:rPr sz="2800"/>
              <a:t>3. Ihre Größenmaße: 21,15-17</a:t>
            </a:r>
          </a:p>
          <a:p>
            <a:pPr marL="300037" lvl="0" indent="-300037">
              <a:spcBef>
                <a:spcPts val="600"/>
              </a:spcBef>
              <a:defRPr sz="1800"/>
            </a:pPr>
            <a:r>
              <a:rPr sz="2800"/>
              <a:t>4. Ihr Baumaterial (Schönheit, Kostbarkeit): 21,18-21</a:t>
            </a:r>
          </a:p>
          <a:p>
            <a:pPr marL="300037" lvl="0" indent="-300037">
              <a:spcBef>
                <a:spcPts val="600"/>
              </a:spcBef>
              <a:defRPr sz="1800"/>
            </a:pPr>
            <a:r>
              <a:rPr sz="2800"/>
              <a:t>5. Ihr Heiligtum: 21,22</a:t>
            </a:r>
          </a:p>
          <a:p>
            <a:pPr marL="300037" lvl="0" indent="-300037">
              <a:spcBef>
                <a:spcPts val="600"/>
              </a:spcBef>
              <a:defRPr sz="1800"/>
            </a:pPr>
            <a:r>
              <a:rPr sz="2800"/>
              <a:t>6. Ihr Licht: 21,23</a:t>
            </a:r>
          </a:p>
          <a:p>
            <a:pPr marL="300037" lvl="0" indent="-300037">
              <a:spcBef>
                <a:spcPts val="600"/>
              </a:spcBef>
              <a:defRPr sz="1800"/>
            </a:pPr>
            <a:r>
              <a:rPr sz="2800"/>
              <a:t>7. Ihre Bewohner: 21,24-27</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 name="Shape 1521"/>
          <p:cNvSpPr>
            <a:spLocks noGrp="1"/>
          </p:cNvSpPr>
          <p:nvPr>
            <p:ph type="title"/>
          </p:nvPr>
        </p:nvSpPr>
        <p:spPr>
          <a:xfrm>
            <a:off x="457200" y="274638"/>
            <a:ext cx="8229600" cy="1143001"/>
          </a:xfrm>
          <a:prstGeom prst="rect">
            <a:avLst/>
          </a:prstGeom>
        </p:spPr>
        <p:txBody>
          <a:bodyPr/>
          <a:lstStyle>
            <a:lvl1pPr>
              <a:defRPr sz="3900" b="1" i="1"/>
            </a:lvl1pPr>
          </a:lstStyle>
          <a:p>
            <a:pPr lvl="0">
              <a:defRPr sz="1800" b="0" i="0"/>
            </a:pPr>
            <a:r>
              <a:rPr sz="3900" b="1" i="1"/>
              <a:t>Die Braut – ihre Herrlichkeit 21,9-22,5</a:t>
            </a:r>
          </a:p>
        </p:txBody>
      </p:sp>
      <p:sp>
        <p:nvSpPr>
          <p:cNvPr id="1522" name="Shape 1522"/>
          <p:cNvSpPr>
            <a:spLocks noGrp="1"/>
          </p:cNvSpPr>
          <p:nvPr>
            <p:ph type="body" idx="1"/>
          </p:nvPr>
        </p:nvSpPr>
        <p:spPr>
          <a:xfrm>
            <a:off x="251520" y="1484784"/>
            <a:ext cx="8892480" cy="5373216"/>
          </a:xfrm>
          <a:prstGeom prst="rect">
            <a:avLst/>
          </a:prstGeom>
        </p:spPr>
        <p:txBody>
          <a:bodyPr/>
          <a:lstStyle/>
          <a:p>
            <a:pPr marL="0" lvl="0" indent="0">
              <a:buSzTx/>
              <a:buNone/>
              <a:defRPr sz="1800"/>
            </a:pPr>
            <a:r>
              <a:rPr sz="3000" b="1"/>
              <a:t>Das Leben der Bewohner der Stadt 22,1-5</a:t>
            </a:r>
          </a:p>
          <a:p>
            <a:pPr lvl="0">
              <a:defRPr sz="1800"/>
            </a:pPr>
            <a:r>
              <a:rPr sz="3000"/>
              <a:t>1. Ihr Wasser: 22,1</a:t>
            </a:r>
          </a:p>
          <a:p>
            <a:pPr lvl="0">
              <a:defRPr sz="1800"/>
            </a:pPr>
            <a:r>
              <a:rPr sz="3000"/>
              <a:t>2. Ihre Frucht: 22,2A</a:t>
            </a:r>
          </a:p>
          <a:p>
            <a:pPr lvl="0">
              <a:defRPr sz="1800"/>
            </a:pPr>
            <a:r>
              <a:rPr sz="3000"/>
              <a:t>3. Ihre Gesundheit: 22,2.3A</a:t>
            </a:r>
          </a:p>
          <a:p>
            <a:pPr lvl="0">
              <a:defRPr sz="1800"/>
            </a:pPr>
            <a:r>
              <a:rPr sz="3000"/>
              <a:t>4. Ihre Führung: 22,3</a:t>
            </a:r>
          </a:p>
          <a:p>
            <a:pPr lvl="0">
              <a:defRPr sz="1800"/>
            </a:pPr>
            <a:r>
              <a:rPr sz="3000"/>
              <a:t>5. Ihre Gottesverehrung: 22,3.4</a:t>
            </a:r>
          </a:p>
          <a:p>
            <a:pPr lvl="0">
              <a:defRPr sz="1800"/>
            </a:pPr>
            <a:r>
              <a:rPr sz="3000"/>
              <a:t>6. Ihr Licht: 22,5 </a:t>
            </a:r>
          </a:p>
          <a:p>
            <a:pPr lvl="0">
              <a:defRPr sz="1800"/>
            </a:pPr>
            <a:r>
              <a:rPr sz="3000"/>
              <a:t>7. Ihre Aufgabe: 22,5E</a:t>
            </a:r>
          </a:p>
          <a:p>
            <a:pPr marL="0" lvl="0" indent="0">
              <a:buSzTx/>
              <a:buNone/>
              <a:defRPr sz="1800"/>
            </a:pPr>
            <a:r>
              <a:rPr sz="3000" b="1"/>
              <a:t>Die Reaktion des Sehers 22,6-9</a:t>
            </a: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a:spLocks noGrp="1"/>
          </p:cNvSpPr>
          <p:nvPr>
            <p:ph type="title"/>
          </p:nvPr>
        </p:nvSpPr>
        <p:spPr>
          <a:xfrm>
            <a:off x="457200" y="274638"/>
            <a:ext cx="8229600" cy="1143001"/>
          </a:xfrm>
          <a:prstGeom prst="rect">
            <a:avLst/>
          </a:prstGeom>
        </p:spPr>
        <p:txBody>
          <a:bodyPr/>
          <a:lstStyle>
            <a:lvl1pPr>
              <a:defRPr b="1" i="1"/>
            </a:lvl1pPr>
          </a:lstStyle>
          <a:p>
            <a:pPr lvl="0">
              <a:defRPr sz="1800" b="0" i="0"/>
            </a:pPr>
            <a:r>
              <a:rPr sz="4400" b="1" i="1"/>
              <a:t>Der Schluss des Briefes 22,6-21</a:t>
            </a:r>
          </a:p>
        </p:txBody>
      </p:sp>
      <p:sp>
        <p:nvSpPr>
          <p:cNvPr id="1525" name="Shape 1525"/>
          <p:cNvSpPr>
            <a:spLocks noGrp="1"/>
          </p:cNvSpPr>
          <p:nvPr>
            <p:ph type="body" idx="1"/>
          </p:nvPr>
        </p:nvSpPr>
        <p:spPr>
          <a:xfrm>
            <a:off x="0" y="1484784"/>
            <a:ext cx="9144000" cy="5373216"/>
          </a:xfrm>
          <a:prstGeom prst="rect">
            <a:avLst/>
          </a:prstGeom>
        </p:spPr>
        <p:txBody>
          <a:bodyPr/>
          <a:lstStyle/>
          <a:p>
            <a:pPr marL="342900" lvl="0" indent="-342900">
              <a:lnSpc>
                <a:spcPct val="90000"/>
              </a:lnSpc>
              <a:spcBef>
                <a:spcPts val="600"/>
              </a:spcBef>
              <a:defRPr sz="1800"/>
            </a:pPr>
            <a:r>
              <a:rPr sz="2900" b="1"/>
              <a:t>Sieben Worte über diese Botschaft 22,6-19</a:t>
            </a:r>
            <a:endParaRPr sz="2900"/>
          </a:p>
          <a:p>
            <a:pPr marL="342900" lvl="0" indent="-342900">
              <a:lnSpc>
                <a:spcPct val="90000"/>
              </a:lnSpc>
              <a:spcBef>
                <a:spcPts val="600"/>
              </a:spcBef>
              <a:defRPr sz="1800"/>
            </a:pPr>
            <a:r>
              <a:rPr sz="2900"/>
              <a:t>1. Sie ist wahr. 22,6A </a:t>
            </a:r>
          </a:p>
          <a:p>
            <a:pPr marL="342900" lvl="0" indent="-342900">
              <a:lnSpc>
                <a:spcPct val="90000"/>
              </a:lnSpc>
              <a:spcBef>
                <a:spcPts val="600"/>
              </a:spcBef>
              <a:defRPr sz="1800"/>
            </a:pPr>
            <a:r>
              <a:rPr sz="2900"/>
              <a:t>2. Sie ist aktuell. 22,6M.7A</a:t>
            </a:r>
          </a:p>
          <a:p>
            <a:pPr marL="342900" lvl="0" indent="-342900">
              <a:lnSpc>
                <a:spcPct val="90000"/>
              </a:lnSpc>
              <a:spcBef>
                <a:spcPts val="600"/>
              </a:spcBef>
              <a:defRPr sz="1800"/>
            </a:pPr>
            <a:r>
              <a:rPr sz="2900"/>
              <a:t>3. Sie ist zu bewahren. 22,7</a:t>
            </a:r>
          </a:p>
          <a:p>
            <a:pPr marL="342900" lvl="0" indent="-342900">
              <a:lnSpc>
                <a:spcPct val="90000"/>
              </a:lnSpc>
              <a:spcBef>
                <a:spcPts val="600"/>
              </a:spcBef>
              <a:defRPr sz="1800"/>
            </a:pPr>
            <a:r>
              <a:rPr sz="2900"/>
              <a:t>4. Sie ist wichtig: 22,8-15</a:t>
            </a:r>
          </a:p>
          <a:p>
            <a:pPr marL="342900" lvl="0" indent="-342900">
              <a:lnSpc>
                <a:spcPct val="90000"/>
              </a:lnSpc>
              <a:spcBef>
                <a:spcPts val="600"/>
              </a:spcBef>
              <a:defRPr sz="1800"/>
            </a:pPr>
            <a:r>
              <a:rPr sz="2900"/>
              <a:t>5. Sie ist von Jesus: 22,16</a:t>
            </a:r>
          </a:p>
          <a:p>
            <a:pPr marL="342900" lvl="0" indent="-342900">
              <a:lnSpc>
                <a:spcPct val="90000"/>
              </a:lnSpc>
              <a:spcBef>
                <a:spcPts val="600"/>
              </a:spcBef>
              <a:defRPr sz="1800"/>
            </a:pPr>
            <a:r>
              <a:rPr sz="2900"/>
              <a:t>6. Sie ist evangelistisch: 22,17</a:t>
            </a:r>
          </a:p>
          <a:p>
            <a:pPr marL="342900" lvl="0" indent="-342900">
              <a:lnSpc>
                <a:spcPct val="90000"/>
              </a:lnSpc>
              <a:spcBef>
                <a:spcPts val="600"/>
              </a:spcBef>
              <a:defRPr sz="1800"/>
            </a:pPr>
            <a:r>
              <a:rPr sz="2900"/>
              <a:t>7. Sie darf nicht verändert werden: 22,18.19</a:t>
            </a:r>
          </a:p>
          <a:p>
            <a:pPr marL="342900" lvl="0" indent="-342900">
              <a:lnSpc>
                <a:spcPct val="90000"/>
              </a:lnSpc>
              <a:spcBef>
                <a:spcPts val="600"/>
              </a:spcBef>
              <a:defRPr sz="1800"/>
            </a:pPr>
            <a:r>
              <a:rPr sz="2900" b="1"/>
              <a:t>Letzte Worte Jesu 22,20A </a:t>
            </a:r>
            <a:endParaRPr sz="2900"/>
          </a:p>
          <a:p>
            <a:pPr marL="342900" lvl="0" indent="-342900">
              <a:lnSpc>
                <a:spcPct val="90000"/>
              </a:lnSpc>
              <a:spcBef>
                <a:spcPts val="600"/>
              </a:spcBef>
              <a:defRPr sz="1800"/>
            </a:pPr>
            <a:r>
              <a:rPr sz="2900" b="1"/>
              <a:t>Schlussgrüße 22,20.21 </a:t>
            </a: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a:spLocks noGrp="1"/>
          </p:cNvSpPr>
          <p:nvPr>
            <p:ph type="title"/>
          </p:nvPr>
        </p:nvSpPr>
        <p:spPr>
          <a:prstGeom prst="rect">
            <a:avLst/>
          </a:prstGeom>
        </p:spPr>
        <p:txBody>
          <a:bodyPr/>
          <a:lstStyle/>
          <a:p>
            <a:pPr lvl="0"/>
            <a:endParaRPr/>
          </a:p>
        </p:txBody>
      </p:sp>
      <p:sp>
        <p:nvSpPr>
          <p:cNvPr id="1528" name="Shape 1528"/>
          <p:cNvSpPr>
            <a:spLocks noGrp="1"/>
          </p:cNvSpPr>
          <p:nvPr>
            <p:ph type="body" idx="1"/>
          </p:nvPr>
        </p:nvSpPr>
        <p:spPr>
          <a:prstGeom prst="rect">
            <a:avLst/>
          </a:prstGeom>
        </p:spPr>
        <p:txBody>
          <a:bodyPr/>
          <a:lstStyle/>
          <a:p>
            <a:pPr lvl="0"/>
            <a:endParaRPr/>
          </a:p>
        </p:txBody>
      </p:sp>
      <p:sp>
        <p:nvSpPr>
          <p:cNvPr id="1529" name="Shape 152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203</a:t>
            </a:fld>
            <a:endParaRPr sz="1200">
              <a:solidFill>
                <a:srgbClr val="888888"/>
              </a:solidFill>
            </a:endParaRPr>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Shape 1531"/>
          <p:cNvSpPr>
            <a:spLocks noGrp="1"/>
          </p:cNvSpPr>
          <p:nvPr>
            <p:ph type="title"/>
          </p:nvPr>
        </p:nvSpPr>
        <p:spPr>
          <a:xfrm>
            <a:off x="457200" y="92076"/>
            <a:ext cx="8229600" cy="763229"/>
          </a:xfrm>
          <a:prstGeom prst="rect">
            <a:avLst/>
          </a:prstGeom>
        </p:spPr>
        <p:txBody>
          <a:bodyPr/>
          <a:lstStyle>
            <a:lvl1pPr defTabSz="886968">
              <a:defRPr sz="4268"/>
            </a:lvl1pPr>
          </a:lstStyle>
          <a:p>
            <a:pPr lvl="0">
              <a:defRPr sz="1800"/>
            </a:pPr>
            <a:r>
              <a:rPr sz="4268"/>
              <a:t>Zur praktischen Anwendung</a:t>
            </a:r>
          </a:p>
        </p:txBody>
      </p:sp>
      <p:sp>
        <p:nvSpPr>
          <p:cNvPr id="1532" name="Shape 1532"/>
          <p:cNvSpPr>
            <a:spLocks noGrp="1"/>
          </p:cNvSpPr>
          <p:nvPr>
            <p:ph type="body" idx="1"/>
          </p:nvPr>
        </p:nvSpPr>
        <p:spPr>
          <a:xfrm>
            <a:off x="-27584" y="802914"/>
            <a:ext cx="9144001" cy="6055086"/>
          </a:xfrm>
          <a:prstGeom prst="rect">
            <a:avLst/>
          </a:prstGeom>
        </p:spPr>
        <p:txBody>
          <a:bodyPr/>
          <a:lstStyle/>
          <a:p>
            <a:pPr lvl="0">
              <a:defRPr sz="1800"/>
            </a:pPr>
            <a:r>
              <a:rPr sz="3000"/>
              <a:t>Das Thema „Überwinden“ (7x </a:t>
            </a:r>
            <a:r>
              <a:rPr sz="3000">
                <a:solidFill>
                  <a:srgbClr val="0433FF"/>
                </a:solidFill>
              </a:rPr>
              <a:t>Off 2-3</a:t>
            </a:r>
            <a:r>
              <a:rPr sz="3000"/>
              <a:t>; 1x </a:t>
            </a:r>
            <a:r>
              <a:rPr sz="3000">
                <a:solidFill>
                  <a:srgbClr val="0433FF"/>
                </a:solidFill>
              </a:rPr>
              <a:t>Off 21,7</a:t>
            </a:r>
            <a:r>
              <a:rPr sz="3000"/>
              <a:t>)</a:t>
            </a:r>
          </a:p>
          <a:p>
            <a:pPr marL="778668" lvl="1" indent="-321468">
              <a:buChar char="•"/>
              <a:defRPr sz="1800"/>
            </a:pPr>
            <a:r>
              <a:rPr sz="3000"/>
              <a:t>Die Grundlage: </a:t>
            </a:r>
            <a:r>
              <a:rPr sz="3000">
                <a:solidFill>
                  <a:srgbClr val="0433FF"/>
                </a:solidFill>
              </a:rPr>
              <a:t>5,5 (1,5)</a:t>
            </a:r>
            <a:r>
              <a:rPr sz="3000"/>
              <a:t> </a:t>
            </a:r>
          </a:p>
          <a:p>
            <a:pPr marL="778668" lvl="1" indent="-321468">
              <a:buChar char="•"/>
              <a:defRPr sz="1800"/>
            </a:pPr>
            <a:r>
              <a:rPr sz="3000"/>
              <a:t>Der Weg zum Überwinden: </a:t>
            </a:r>
            <a:r>
              <a:rPr sz="3000" b="1"/>
              <a:t>12,11</a:t>
            </a:r>
            <a:endParaRPr sz="3000"/>
          </a:p>
          <a:p>
            <a:pPr marL="1225153" lvl="2" indent="-310753">
              <a:defRPr sz="1800"/>
            </a:pPr>
            <a:r>
              <a:rPr sz="2900"/>
              <a:t>durch </a:t>
            </a:r>
            <a:r>
              <a:rPr sz="2900" b="1"/>
              <a:t>das Blut des Lammes </a:t>
            </a:r>
            <a:r>
              <a:rPr sz="2900" b="1">
                <a:solidFill>
                  <a:srgbClr val="0433FF"/>
                </a:solidFill>
              </a:rPr>
              <a:t>12,11</a:t>
            </a:r>
            <a:r>
              <a:rPr sz="2900">
                <a:solidFill>
                  <a:srgbClr val="0433FF"/>
                </a:solidFill>
              </a:rPr>
              <a:t>.17; 7,14</a:t>
            </a:r>
          </a:p>
          <a:p>
            <a:pPr marL="1225153" lvl="2" indent="-310753">
              <a:defRPr sz="1800"/>
            </a:pPr>
            <a:r>
              <a:rPr sz="2900"/>
              <a:t>durch </a:t>
            </a:r>
            <a:r>
              <a:rPr sz="2900" b="1"/>
              <a:t>das Wort ihres Zeugnisses </a:t>
            </a:r>
            <a:r>
              <a:rPr sz="2900" b="1">
                <a:solidFill>
                  <a:srgbClr val="0433FF"/>
                </a:solidFill>
              </a:rPr>
              <a:t>12,11</a:t>
            </a:r>
            <a:r>
              <a:rPr sz="2900">
                <a:solidFill>
                  <a:srgbClr val="0433FF"/>
                </a:solidFill>
              </a:rPr>
              <a:t>; 2,10.13; 3,8</a:t>
            </a:r>
            <a:endParaRPr sz="2900"/>
          </a:p>
          <a:p>
            <a:pPr marL="1171575" lvl="2" indent="-257175">
              <a:defRPr sz="1800"/>
            </a:pPr>
            <a:r>
              <a:rPr sz="2400">
                <a:solidFill>
                  <a:srgbClr val="0433FF"/>
                </a:solidFill>
              </a:rPr>
              <a:t>dazu gehört: </a:t>
            </a:r>
            <a:r>
              <a:rPr sz="2900">
                <a:solidFill>
                  <a:srgbClr val="0433FF"/>
                </a:solidFill>
              </a:rPr>
              <a:t>Gottes Gebote halten: 12,17; 14,12; 22,14; Jesu Wort bewahren: 3,10; den Glauben bewahren 14,12)</a:t>
            </a:r>
          </a:p>
          <a:p>
            <a:pPr marL="1225153" lvl="2" indent="-310753">
              <a:defRPr sz="1800"/>
            </a:pPr>
            <a:r>
              <a:rPr sz="2900"/>
              <a:t>Und </a:t>
            </a:r>
            <a:r>
              <a:rPr sz="2900" b="1"/>
              <a:t>sie haben ihr Leben nicht geliebt bis zum Tod.</a:t>
            </a:r>
            <a:r>
              <a:rPr sz="2900"/>
              <a:t> </a:t>
            </a:r>
            <a:r>
              <a:rPr sz="2900">
                <a:solidFill>
                  <a:srgbClr val="0433FF"/>
                </a:solidFill>
              </a:rPr>
              <a:t>12,11; 2,10; 7,14; 14,4; 15,2; 20,4</a:t>
            </a:r>
          </a:p>
        </p:txBody>
      </p:sp>
      <p:sp>
        <p:nvSpPr>
          <p:cNvPr id="1533" name="Shape 153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204</a:t>
            </a:fld>
            <a:endParaRPr sz="1200">
              <a:solidFill>
                <a:srgbClr val="888888"/>
              </a:solidFill>
            </a:endParaRP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457200" y="92076"/>
            <a:ext cx="8229600" cy="1353949"/>
          </a:xfrm>
          <a:prstGeom prst="rect">
            <a:avLst/>
          </a:prstGeom>
        </p:spPr>
        <p:txBody>
          <a:bodyPr/>
          <a:lstStyle>
            <a:lvl1pPr defTabSz="832104">
              <a:defRPr sz="4004"/>
            </a:lvl1pPr>
          </a:lstStyle>
          <a:p>
            <a:pPr lvl="0">
              <a:defRPr sz="1800"/>
            </a:pPr>
            <a:r>
              <a:rPr sz="4004"/>
              <a:t>Zum praktischen Gebrauch des Briefes der Offenbarung heute</a:t>
            </a:r>
          </a:p>
        </p:txBody>
      </p:sp>
      <p:sp>
        <p:nvSpPr>
          <p:cNvPr id="1536" name="Shape 1536"/>
          <p:cNvSpPr>
            <a:spLocks noGrp="1"/>
          </p:cNvSpPr>
          <p:nvPr>
            <p:ph type="body" idx="1"/>
          </p:nvPr>
        </p:nvSpPr>
        <p:spPr>
          <a:xfrm>
            <a:off x="122781" y="1493064"/>
            <a:ext cx="8898437" cy="5364936"/>
          </a:xfrm>
          <a:prstGeom prst="rect">
            <a:avLst/>
          </a:prstGeom>
        </p:spPr>
        <p:txBody>
          <a:bodyPr/>
          <a:lstStyle/>
          <a:p>
            <a:pPr lvl="0">
              <a:defRPr sz="1800"/>
            </a:pPr>
            <a:r>
              <a:rPr sz="3000"/>
              <a:t>Trost und Aufruf zur Treue </a:t>
            </a:r>
          </a:p>
          <a:p>
            <a:pPr lvl="0">
              <a:defRPr sz="1800"/>
            </a:pPr>
            <a:r>
              <a:rPr sz="3000"/>
              <a:t>Parallelen zu heute ziehen (Es hat sich im Wesen bis heute nicht viel geändert.)</a:t>
            </a:r>
          </a:p>
          <a:p>
            <a:pPr lvl="0">
              <a:defRPr sz="1800"/>
            </a:pPr>
            <a:r>
              <a:rPr sz="3000"/>
              <a:t>In Diskussionen mit Andersdenkenden: Endzeitfragen nicht überbetonen!</a:t>
            </a:r>
          </a:p>
          <a:p>
            <a:pPr lvl="0">
              <a:defRPr sz="1800"/>
            </a:pPr>
            <a:r>
              <a:rPr sz="3000"/>
              <a:t>Vor allem: Meinungen über die Endzeit </a:t>
            </a:r>
            <a:r>
              <a:rPr sz="3000" b="1"/>
              <a:t>nicht zum Kriterium für Gemeinschaft machen!  </a:t>
            </a:r>
          </a:p>
        </p:txBody>
      </p:sp>
      <p:sp>
        <p:nvSpPr>
          <p:cNvPr id="1537" name="Shape 153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205</a:t>
            </a:fld>
            <a:endParaRPr sz="1200">
              <a:solidFill>
                <a:srgbClr val="888888"/>
              </a:solidFill>
            </a:endParaRPr>
          </a:p>
        </p:txBody>
      </p:sp>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Shape 1539"/>
          <p:cNvSpPr>
            <a:spLocks noGrp="1"/>
          </p:cNvSpPr>
          <p:nvPr>
            <p:ph type="title"/>
          </p:nvPr>
        </p:nvSpPr>
        <p:spPr>
          <a:xfrm>
            <a:off x="457200" y="28576"/>
            <a:ext cx="8229600" cy="783157"/>
          </a:xfrm>
          <a:prstGeom prst="rect">
            <a:avLst/>
          </a:prstGeom>
        </p:spPr>
        <p:txBody>
          <a:bodyPr/>
          <a:lstStyle/>
          <a:p>
            <a:pPr lvl="0">
              <a:defRPr sz="1800"/>
            </a:pPr>
            <a:r>
              <a:rPr sz="4400"/>
              <a:t>Off 13,11-18: Das Tier vom Land</a:t>
            </a:r>
          </a:p>
        </p:txBody>
      </p:sp>
      <p:sp>
        <p:nvSpPr>
          <p:cNvPr id="1540" name="Shape 1540"/>
          <p:cNvSpPr>
            <a:spLocks noGrp="1"/>
          </p:cNvSpPr>
          <p:nvPr>
            <p:ph type="body" idx="1"/>
          </p:nvPr>
        </p:nvSpPr>
        <p:spPr>
          <a:xfrm>
            <a:off x="26655" y="734309"/>
            <a:ext cx="9090691" cy="6123691"/>
          </a:xfrm>
          <a:prstGeom prst="rect">
            <a:avLst/>
          </a:prstGeom>
        </p:spPr>
        <p:txBody>
          <a:bodyPr/>
          <a:lstStyle/>
          <a:p>
            <a:pPr marL="318254" lvl="0" indent="-318254" defTabSz="905255">
              <a:defRPr sz="1800"/>
            </a:pPr>
            <a:r>
              <a:rPr sz="2970"/>
              <a:t>Name: „Falschprophet“ (16,13)  </a:t>
            </a:r>
          </a:p>
          <a:p>
            <a:pPr marL="318254" lvl="0" indent="-318254" defTabSz="905255">
              <a:defRPr sz="1800"/>
            </a:pPr>
            <a:r>
              <a:rPr sz="2970"/>
              <a:t>Meer = Völker (17,15)  → Land = Israel (?)</a:t>
            </a:r>
          </a:p>
          <a:p>
            <a:pPr marL="318254" lvl="0" indent="-318254" defTabSz="905255">
              <a:defRPr sz="1800"/>
            </a:pPr>
            <a:r>
              <a:rPr sz="2970"/>
              <a:t>Falsche Propheten: Mt 24,5.11.24; 7,15.22.23; 2P 2,1ff; 1Jh 4,1ff; 2Jh 7; </a:t>
            </a:r>
            <a:r>
              <a:rPr sz="2970" b="1">
                <a:solidFill>
                  <a:srgbClr val="0433FF"/>
                </a:solidFill>
              </a:rPr>
              <a:t>Jos, War</a:t>
            </a:r>
            <a:r>
              <a:rPr sz="2970">
                <a:solidFill>
                  <a:srgbClr val="0433FF"/>
                </a:solidFill>
              </a:rPr>
              <a:t> 2,17,8; 2,13,4f; 2,22,2; 4,9,3f; </a:t>
            </a:r>
            <a:r>
              <a:rPr sz="2970" b="1">
                <a:solidFill>
                  <a:srgbClr val="0433FF"/>
                </a:solidFill>
              </a:rPr>
              <a:t>Jos, Ant </a:t>
            </a:r>
            <a:r>
              <a:rPr sz="2970">
                <a:solidFill>
                  <a:srgbClr val="0433FF"/>
                </a:solidFill>
              </a:rPr>
              <a:t>20,5,1f; 20,8.6+10</a:t>
            </a:r>
            <a:r>
              <a:rPr sz="2970"/>
              <a:t>; </a:t>
            </a:r>
            <a:r>
              <a:rPr sz="2970">
                <a:solidFill>
                  <a:srgbClr val="0433FF"/>
                </a:solidFill>
              </a:rPr>
              <a:t>Theudas Apg 5,36f: </a:t>
            </a:r>
            <a:r>
              <a:rPr sz="2970" b="1">
                <a:solidFill>
                  <a:srgbClr val="0433FF"/>
                </a:solidFill>
              </a:rPr>
              <a:t>Jos</a:t>
            </a:r>
            <a:r>
              <a:rPr sz="2970">
                <a:solidFill>
                  <a:srgbClr val="0433FF"/>
                </a:solidFill>
              </a:rPr>
              <a:t>, </a:t>
            </a:r>
            <a:r>
              <a:rPr sz="2970" b="1">
                <a:solidFill>
                  <a:srgbClr val="0433FF"/>
                </a:solidFill>
              </a:rPr>
              <a:t>Ant</a:t>
            </a:r>
            <a:r>
              <a:rPr sz="2970">
                <a:solidFill>
                  <a:srgbClr val="0433FF"/>
                </a:solidFill>
              </a:rPr>
              <a:t> 17,10,5; </a:t>
            </a:r>
            <a:r>
              <a:rPr sz="2970" b="1">
                <a:solidFill>
                  <a:srgbClr val="0433FF"/>
                </a:solidFill>
              </a:rPr>
              <a:t>Jos, War</a:t>
            </a:r>
            <a:r>
              <a:rPr sz="2970">
                <a:solidFill>
                  <a:srgbClr val="0433FF"/>
                </a:solidFill>
              </a:rPr>
              <a:t> 2,8,1; 2,4,1;</a:t>
            </a:r>
            <a:r>
              <a:rPr sz="2970"/>
              <a:t> </a:t>
            </a:r>
          </a:p>
          <a:p>
            <a:pPr marL="318254" lvl="0" indent="-318254" defTabSz="905255">
              <a:defRPr sz="1800"/>
            </a:pPr>
            <a:r>
              <a:rPr sz="2970"/>
              <a:t>Zeichen: Apg 8,9ff; 13,6ff; 19,13ff</a:t>
            </a:r>
          </a:p>
          <a:p>
            <a:pPr marL="318254" lvl="0" indent="-318254" defTabSz="905255">
              <a:defRPr sz="1800"/>
            </a:pPr>
            <a:r>
              <a:rPr sz="2970"/>
              <a:t>Wer waren die Feinde der Christen? </a:t>
            </a:r>
          </a:p>
          <a:p>
            <a:pPr marL="781490" lvl="1" indent="-328862" defTabSz="905255">
              <a:buChar char="•"/>
              <a:defRPr sz="1800"/>
            </a:pPr>
            <a:r>
              <a:rPr sz="3069"/>
              <a:t>Juden gegen Christen: </a:t>
            </a:r>
            <a:r>
              <a:rPr sz="2673"/>
              <a:t>Apg 6,9ff; 13,10; 14,2ff; 17,5ff; 18,6.12.13; 19,9; 21,27ff; 24,1ff; 25,2ff</a:t>
            </a:r>
          </a:p>
          <a:p>
            <a:pPr marL="770882" lvl="1" indent="-318254" defTabSz="905255">
              <a:buChar char="•"/>
              <a:defRPr sz="1800"/>
            </a:pPr>
            <a:r>
              <a:rPr sz="2970"/>
              <a:t>Juden mit Römern gegen Christen: Apg 4,24ff; 12,1ff; 13,8; 14,5; 17,5ff; 18,12f; 21,11; 24,1ff; 25,2.3.9.24</a:t>
            </a:r>
          </a:p>
        </p:txBody>
      </p:sp>
      <p:sp>
        <p:nvSpPr>
          <p:cNvPr id="1541" name="Shape 15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206</a:t>
            </a:fld>
            <a:endParaRPr sz="1200">
              <a:solidFill>
                <a:srgbClr val="888888"/>
              </a:solidFill>
            </a:endParaRPr>
          </a:p>
        </p:txBody>
      </p:sp>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Shape 1543"/>
          <p:cNvSpPr>
            <a:spLocks noGrp="1"/>
          </p:cNvSpPr>
          <p:nvPr>
            <p:ph type="title"/>
          </p:nvPr>
        </p:nvSpPr>
        <p:spPr>
          <a:xfrm>
            <a:off x="457200" y="274638"/>
            <a:ext cx="8435280" cy="1143001"/>
          </a:xfrm>
          <a:prstGeom prst="rect">
            <a:avLst/>
          </a:prstGeom>
        </p:spPr>
        <p:txBody>
          <a:bodyPr/>
          <a:lstStyle>
            <a:lvl1pPr>
              <a:defRPr sz="3900"/>
            </a:lvl1pPr>
          </a:lstStyle>
          <a:p>
            <a:pPr lvl="0">
              <a:defRPr sz="1800"/>
            </a:pPr>
            <a:r>
              <a:rPr sz="3900"/>
              <a:t>Das Tier vom Land, der „Falschprophet“</a:t>
            </a:r>
          </a:p>
        </p:txBody>
      </p:sp>
      <p:sp>
        <p:nvSpPr>
          <p:cNvPr id="1544" name="Shape 1544"/>
          <p:cNvSpPr>
            <a:spLocks noGrp="1"/>
          </p:cNvSpPr>
          <p:nvPr>
            <p:ph type="body" idx="1"/>
          </p:nvPr>
        </p:nvSpPr>
        <p:spPr>
          <a:xfrm>
            <a:off x="323528" y="1340767"/>
            <a:ext cx="8820472" cy="5517234"/>
          </a:xfrm>
          <a:prstGeom prst="rect">
            <a:avLst/>
          </a:prstGeom>
        </p:spPr>
        <p:txBody>
          <a:bodyPr/>
          <a:lstStyle/>
          <a:p>
            <a:pPr marL="0" lvl="0" indent="0">
              <a:buSzTx/>
              <a:buNone/>
              <a:defRPr sz="1800"/>
            </a:pPr>
            <a:r>
              <a:rPr sz="3000"/>
              <a:t>Welche Menschen waren die Hauptfeinde der Christen?  </a:t>
            </a:r>
          </a:p>
          <a:p>
            <a:pPr marL="0" lvl="0" indent="0">
              <a:buSzTx/>
              <a:buNone/>
              <a:defRPr sz="1800"/>
            </a:pPr>
            <a:r>
              <a:rPr sz="3000"/>
              <a:t>Apg 6,9; 13,10;</a:t>
            </a:r>
          </a:p>
          <a:p>
            <a:pPr marL="0" lvl="0" indent="0">
              <a:buSzTx/>
              <a:buNone/>
              <a:defRPr sz="1800"/>
            </a:pPr>
            <a:r>
              <a:rPr sz="3000"/>
              <a:t>Apg 14,2-5; 17,5-8; 18,6.12.13; </a:t>
            </a:r>
          </a:p>
          <a:p>
            <a:pPr marL="0" lvl="0" indent="0">
              <a:buSzTx/>
              <a:buNone/>
              <a:defRPr sz="1800"/>
            </a:pPr>
            <a:r>
              <a:rPr sz="3000"/>
              <a:t>Apg 19,9; 21,27-36; 24,1-9; 25,2.3.7</a:t>
            </a:r>
          </a:p>
        </p:txBody>
      </p:sp>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Shape 1546"/>
          <p:cNvSpPr>
            <a:spLocks noGrp="1"/>
          </p:cNvSpPr>
          <p:nvPr>
            <p:ph type="title"/>
          </p:nvPr>
        </p:nvSpPr>
        <p:spPr>
          <a:xfrm>
            <a:off x="457200" y="274638"/>
            <a:ext cx="8229600" cy="1143001"/>
          </a:xfrm>
          <a:prstGeom prst="rect">
            <a:avLst/>
          </a:prstGeom>
        </p:spPr>
        <p:txBody>
          <a:bodyPr/>
          <a:lstStyle>
            <a:lvl1pPr>
              <a:defRPr b="1"/>
            </a:lvl1pPr>
          </a:lstStyle>
          <a:p>
            <a:pPr lvl="0">
              <a:defRPr sz="1800" b="0"/>
            </a:pPr>
            <a:r>
              <a:rPr sz="4400" b="1"/>
              <a:t>Die Nähe der Ereignisse</a:t>
            </a:r>
          </a:p>
        </p:txBody>
      </p:sp>
      <p:sp>
        <p:nvSpPr>
          <p:cNvPr id="1547" name="Shape 1547"/>
          <p:cNvSpPr>
            <a:spLocks noGrp="1"/>
          </p:cNvSpPr>
          <p:nvPr>
            <p:ph type="body" idx="1"/>
          </p:nvPr>
        </p:nvSpPr>
        <p:spPr>
          <a:xfrm>
            <a:off x="0" y="1268759"/>
            <a:ext cx="9144000" cy="5589242"/>
          </a:xfrm>
          <a:prstGeom prst="rect">
            <a:avLst/>
          </a:prstGeom>
        </p:spPr>
        <p:txBody>
          <a:bodyPr/>
          <a:lstStyle/>
          <a:p>
            <a:pPr lvl="0">
              <a:lnSpc>
                <a:spcPct val="90000"/>
              </a:lnSpc>
              <a:spcBef>
                <a:spcPts val="600"/>
              </a:spcBef>
              <a:defRPr sz="1800"/>
            </a:pPr>
            <a:r>
              <a:rPr sz="2700"/>
              <a:t>1,1: “Offenbarung Jesu Christi, die Gott ihm gab, seinen leibeigenen Knechten zu zeigen, </a:t>
            </a:r>
            <a:r>
              <a:rPr sz="2700" b="1"/>
              <a:t>was in Kürze geschehen muss</a:t>
            </a:r>
            <a:r>
              <a:rPr sz="2700"/>
              <a:t>. .. 3 Ein Seliger ist der, der liest, und [Selige sind] die, die hören die Worte der Weissagung und bewahren, was darin geschrieben ist, denn </a:t>
            </a:r>
            <a:r>
              <a:rPr sz="2700" b="1"/>
              <a:t>die Zeit ist nahe</a:t>
            </a:r>
            <a:r>
              <a:rPr sz="2700"/>
              <a:t>!”</a:t>
            </a:r>
          </a:p>
          <a:p>
            <a:pPr lvl="0">
              <a:lnSpc>
                <a:spcPct val="90000"/>
              </a:lnSpc>
              <a:spcBef>
                <a:spcPts val="600"/>
              </a:spcBef>
              <a:defRPr sz="1800"/>
            </a:pPr>
            <a:r>
              <a:rPr sz="2700"/>
              <a:t>22,6.10: „Diese Worte sind treu und wahrhaftig. Und der Herr, der Gott der heiligen Propheten, sandte seinen Engel, um seinen Knechten zu zeigen, </a:t>
            </a:r>
            <a:r>
              <a:rPr sz="2700" b="1"/>
              <a:t>was in Kürze geschehen muss</a:t>
            </a:r>
            <a:r>
              <a:rPr sz="2700"/>
              <a:t>. … </a:t>
            </a:r>
            <a:r>
              <a:rPr sz="2700" b="1" u="sng">
                <a:solidFill>
                  <a:srgbClr val="800000"/>
                </a:solidFill>
              </a:rPr>
              <a:t>Versiegle nicht</a:t>
            </a:r>
            <a:r>
              <a:rPr sz="2700" b="1">
                <a:solidFill>
                  <a:srgbClr val="800000"/>
                </a:solidFill>
              </a:rPr>
              <a:t> </a:t>
            </a:r>
            <a:r>
              <a:rPr sz="2700"/>
              <a:t>die Worte der Weissagung dieses Buches, </a:t>
            </a:r>
            <a:r>
              <a:rPr sz="2700" b="1" u="sng"/>
              <a:t>denn</a:t>
            </a:r>
            <a:r>
              <a:rPr sz="2700" u="sng"/>
              <a:t> </a:t>
            </a:r>
            <a:r>
              <a:rPr sz="2700" b="1" u="sng"/>
              <a:t>die Zeit ist nahe</a:t>
            </a:r>
            <a:r>
              <a:rPr sz="2700" u="sng"/>
              <a:t>.” </a:t>
            </a:r>
          </a:p>
          <a:p>
            <a:pPr lvl="0">
              <a:lnSpc>
                <a:spcPct val="90000"/>
              </a:lnSpc>
              <a:spcBef>
                <a:spcPts val="600"/>
              </a:spcBef>
              <a:buClr>
                <a:srgbClr val="0000FF"/>
              </a:buClr>
              <a:defRPr sz="1800"/>
            </a:pPr>
            <a:r>
              <a:rPr sz="2700">
                <a:solidFill>
                  <a:srgbClr val="0000FF"/>
                </a:solidFill>
              </a:rPr>
              <a:t>(Vgl. im Gegensatz dazu Dan 8,26: “Du aber </a:t>
            </a:r>
            <a:r>
              <a:rPr sz="2700" b="1" u="sng">
                <a:solidFill>
                  <a:srgbClr val="800000"/>
                </a:solidFill>
              </a:rPr>
              <a:t>verschließe</a:t>
            </a:r>
            <a:r>
              <a:rPr sz="2700">
                <a:solidFill>
                  <a:srgbClr val="800000"/>
                </a:solidFill>
              </a:rPr>
              <a:t> </a:t>
            </a:r>
            <a:r>
              <a:rPr sz="2700">
                <a:solidFill>
                  <a:srgbClr val="0000FF"/>
                </a:solidFill>
              </a:rPr>
              <a:t>das Gesicht, </a:t>
            </a:r>
            <a:r>
              <a:rPr sz="2700" b="1" u="sng">
                <a:solidFill>
                  <a:srgbClr val="0000FF"/>
                </a:solidFill>
              </a:rPr>
              <a:t>denn es geht auf viele Tage</a:t>
            </a:r>
            <a:r>
              <a:rPr sz="2700" u="sng">
                <a:solidFill>
                  <a:srgbClr val="0000FF"/>
                </a:solidFill>
              </a:rPr>
              <a:t>.</a:t>
            </a:r>
            <a:r>
              <a:rPr sz="2700">
                <a:solidFill>
                  <a:srgbClr val="0000FF"/>
                </a:solidFill>
              </a:rPr>
              <a:t>” Dan 12,4: “Aber du, Daniel, verschließe die Worte und </a:t>
            </a:r>
            <a:r>
              <a:rPr sz="2700" b="1" u="sng">
                <a:solidFill>
                  <a:srgbClr val="800000"/>
                </a:solidFill>
              </a:rPr>
              <a:t>versiegle</a:t>
            </a:r>
            <a:r>
              <a:rPr sz="2700">
                <a:solidFill>
                  <a:srgbClr val="800000"/>
                </a:solidFill>
              </a:rPr>
              <a:t> </a:t>
            </a:r>
            <a:r>
              <a:rPr sz="2700">
                <a:solidFill>
                  <a:srgbClr val="0000FF"/>
                </a:solidFill>
              </a:rPr>
              <a:t>das Buch bis zur Zeit des Endes. </a:t>
            </a:r>
            <a:r>
              <a:rPr sz="2100">
                <a:solidFill>
                  <a:srgbClr val="0000FF"/>
                </a:solidFill>
              </a:rPr>
              <a:t>[= bis z. Zt. v. Antiochus]</a:t>
            </a:r>
            <a:r>
              <a:rPr sz="2700">
                <a:solidFill>
                  <a:srgbClr val="0000FF"/>
                </a:solidFill>
              </a:rPr>
              <a:t>”) </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Shape 1549"/>
          <p:cNvSpPr>
            <a:spLocks noGrp="1"/>
          </p:cNvSpPr>
          <p:nvPr>
            <p:ph type="title"/>
          </p:nvPr>
        </p:nvSpPr>
        <p:spPr>
          <a:xfrm>
            <a:off x="457200" y="274638"/>
            <a:ext cx="8229600" cy="1143001"/>
          </a:xfrm>
          <a:prstGeom prst="rect">
            <a:avLst/>
          </a:prstGeom>
        </p:spPr>
        <p:txBody>
          <a:bodyPr/>
          <a:lstStyle>
            <a:lvl1pPr>
              <a:defRPr b="1"/>
            </a:lvl1pPr>
          </a:lstStyle>
          <a:p>
            <a:pPr lvl="0">
              <a:defRPr sz="1800" b="0"/>
            </a:pPr>
            <a:r>
              <a:rPr sz="4400" b="1"/>
              <a:t>Die Nähe der Ereignisse</a:t>
            </a:r>
          </a:p>
        </p:txBody>
      </p:sp>
      <p:sp>
        <p:nvSpPr>
          <p:cNvPr id="1550" name="Shape 1550"/>
          <p:cNvSpPr>
            <a:spLocks noGrp="1"/>
          </p:cNvSpPr>
          <p:nvPr>
            <p:ph type="body" idx="1"/>
          </p:nvPr>
        </p:nvSpPr>
        <p:spPr>
          <a:xfrm>
            <a:off x="107504" y="1268759"/>
            <a:ext cx="9036496" cy="5328594"/>
          </a:xfrm>
          <a:prstGeom prst="rect">
            <a:avLst/>
          </a:prstGeom>
        </p:spPr>
        <p:txBody>
          <a:bodyPr/>
          <a:lstStyle/>
          <a:p>
            <a:pPr lvl="0">
              <a:spcBef>
                <a:spcPts val="600"/>
              </a:spcBef>
              <a:defRPr sz="1800"/>
            </a:pPr>
            <a:r>
              <a:rPr sz="2700"/>
              <a:t>Off 1,19:  “Schreibe, was du gesehen hast und was ist und </a:t>
            </a:r>
            <a:r>
              <a:rPr sz="2700">
                <a:solidFill>
                  <a:srgbClr val="0000FF"/>
                </a:solidFill>
              </a:rPr>
              <a:t>was nach diesem </a:t>
            </a:r>
            <a:r>
              <a:rPr sz="2700">
                <a:solidFill>
                  <a:srgbClr val="FF0000"/>
                </a:solidFill>
              </a:rPr>
              <a:t>im Begriff ist zu geschehen</a:t>
            </a:r>
            <a:r>
              <a:rPr sz="2700"/>
              <a:t>.”</a:t>
            </a:r>
          </a:p>
          <a:p>
            <a:pPr lvl="0">
              <a:spcBef>
                <a:spcPts val="600"/>
              </a:spcBef>
              <a:defRPr sz="1800"/>
            </a:pPr>
            <a:r>
              <a:rPr sz="2700"/>
              <a:t>Smyrna steht vor großem Leiden. (2,9-11). </a:t>
            </a:r>
          </a:p>
          <a:p>
            <a:pPr lvl="0">
              <a:spcBef>
                <a:spcPts val="600"/>
              </a:spcBef>
              <a:defRPr sz="1800"/>
            </a:pPr>
            <a:r>
              <a:rPr sz="2700"/>
              <a:t>Eine große Prüfungszeit im ganzen Römerreich steht bevor 3,10: „Weil du das Wort meiner Ausdauer bewahrtest, werde ich dich auch bewahren vor der Stunde der Prüfung, </a:t>
            </a:r>
            <a:r>
              <a:rPr sz="2700">
                <a:solidFill>
                  <a:srgbClr val="FF0000"/>
                </a:solidFill>
              </a:rPr>
              <a:t>die im Begriff ist zu kommen </a:t>
            </a:r>
            <a:r>
              <a:rPr sz="2700"/>
              <a:t>über das ganze Weltreich, zu prüfen die, die auf dem Erdland wohnen.“ </a:t>
            </a:r>
          </a:p>
          <a:p>
            <a:pPr marL="0" lvl="0" indent="0">
              <a:spcBef>
                <a:spcPts val="600"/>
              </a:spcBef>
              <a:buSzTx/>
              <a:buNone/>
              <a:defRPr sz="1800"/>
            </a:pPr>
            <a:r>
              <a:rPr sz="2700"/>
              <a:t>→ Die in Off beschriebenen Dinge müssen </a:t>
            </a:r>
            <a:r>
              <a:rPr sz="2700" b="1"/>
              <a:t>kurz nach der Zeit der Abfassung</a:t>
            </a:r>
            <a:r>
              <a:rPr sz="2700"/>
              <a:t> (ca. 62 n. Chr.) geschehen oder</a:t>
            </a:r>
            <a:r>
              <a:rPr sz="2700">
                <a:solidFill>
                  <a:srgbClr val="FF0000"/>
                </a:solidFill>
              </a:rPr>
              <a:t> </a:t>
            </a:r>
            <a:r>
              <a:rPr sz="2700"/>
              <a:t>zu geschehen </a:t>
            </a:r>
            <a:r>
              <a:rPr sz="2700" b="1"/>
              <a:t>beginnen</a:t>
            </a:r>
            <a:r>
              <a:rPr sz="2700"/>
              <a:t>. Nur ein kleiner Teil des Briefes bezieht sich auf die ferne Zukunft. </a:t>
            </a:r>
          </a:p>
          <a:p>
            <a:pPr marL="0" lvl="0" indent="0">
              <a:spcBef>
                <a:spcPts val="600"/>
              </a:spcBef>
              <a:buSzTx/>
              <a:buNone/>
              <a:defRPr sz="1800"/>
            </a:pPr>
            <a:r>
              <a:rPr sz="2700"/>
              <a:t>→ Wir müssen die Erfüllung eines Großteils der Ereignisse in der </a:t>
            </a:r>
            <a:r>
              <a:rPr sz="2700" b="1"/>
              <a:t>nahen</a:t>
            </a:r>
            <a:r>
              <a:rPr sz="2700"/>
              <a:t> </a:t>
            </a:r>
            <a:r>
              <a:rPr sz="2700" b="1"/>
              <a:t>Zukunft</a:t>
            </a:r>
            <a:r>
              <a:rPr sz="2700"/>
              <a:t> (z. B. ab 63/64 n. Chr.) suchen.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p:cNvSpPr>
          <p:nvPr>
            <p:ph type="title"/>
          </p:nvPr>
        </p:nvSpPr>
        <p:spPr>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Dan 7</a:t>
            </a:r>
          </a:p>
        </p:txBody>
      </p:sp>
      <p:sp>
        <p:nvSpPr>
          <p:cNvPr id="641" name="Shape 641"/>
          <p:cNvSpPr>
            <a:spLocks noGrp="1"/>
          </p:cNvSpPr>
          <p:nvPr>
            <p:ph type="body" idx="1"/>
          </p:nvPr>
        </p:nvSpPr>
        <p:spPr>
          <a:prstGeom prst="rect">
            <a:avLst/>
          </a:prstGeom>
        </p:spPr>
        <p:txBody>
          <a:bodyPr/>
          <a:lstStyle/>
          <a:p>
            <a:pPr lvl="0"/>
            <a:endParaRPr/>
          </a:p>
        </p:txBody>
      </p:sp>
      <p:sp>
        <p:nvSpPr>
          <p:cNvPr id="642" name="Shape 64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21</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Shape 1552"/>
          <p:cNvSpPr>
            <a:spLocks noGrp="1"/>
          </p:cNvSpPr>
          <p:nvPr>
            <p:ph type="title"/>
          </p:nvPr>
        </p:nvSpPr>
        <p:spPr>
          <a:xfrm>
            <a:off x="457200" y="7938"/>
            <a:ext cx="8229600" cy="464730"/>
          </a:xfrm>
          <a:prstGeom prst="rect">
            <a:avLst/>
          </a:prstGeom>
        </p:spPr>
        <p:txBody>
          <a:bodyPr/>
          <a:lstStyle/>
          <a:p>
            <a:pPr lvl="0" defTabSz="502920">
              <a:defRPr sz="1800"/>
            </a:pPr>
            <a:r>
              <a:rPr sz="2420" b="1"/>
              <a:t>„nahe“</a:t>
            </a:r>
          </a:p>
        </p:txBody>
      </p:sp>
      <p:sp>
        <p:nvSpPr>
          <p:cNvPr id="1553" name="Shape 1553"/>
          <p:cNvSpPr>
            <a:spLocks noGrp="1"/>
          </p:cNvSpPr>
          <p:nvPr>
            <p:ph type="body" idx="1"/>
          </p:nvPr>
        </p:nvSpPr>
        <p:spPr>
          <a:xfrm>
            <a:off x="1" y="493760"/>
            <a:ext cx="9143999" cy="6103593"/>
          </a:xfrm>
          <a:prstGeom prst="rect">
            <a:avLst/>
          </a:prstGeom>
        </p:spPr>
        <p:txBody>
          <a:bodyPr/>
          <a:lstStyle/>
          <a:p>
            <a:pPr marL="284606" lvl="0" indent="-284606" defTabSz="758951">
              <a:spcBef>
                <a:spcPts val="500"/>
              </a:spcBef>
              <a:defRPr sz="1800"/>
            </a:pPr>
            <a:r>
              <a:rPr sz="2241"/>
              <a:t>Hes 7,2-3: „Ein Ende kommt, das Ende über die vier Ecken des </a:t>
            </a:r>
            <a:r>
              <a:rPr sz="2241" u="sng"/>
              <a:t>Landes</a:t>
            </a:r>
            <a:r>
              <a:rPr sz="2241"/>
              <a:t>! </a:t>
            </a:r>
            <a:r>
              <a:rPr sz="2241" baseline="31999"/>
              <a:t>3</a:t>
            </a:r>
            <a:r>
              <a:rPr sz="2241"/>
              <a:t> </a:t>
            </a:r>
            <a:r>
              <a:rPr sz="2241" b="1"/>
              <a:t>Nun</a:t>
            </a:r>
            <a:r>
              <a:rPr sz="2241"/>
              <a:t> [kommt] das Ende über dich, und ich werde meinen Zorn gegen dich senden und dich nach deinen Wegen richten. .. Hes 7,6-8: "  </a:t>
            </a:r>
            <a:r>
              <a:rPr sz="2241" baseline="31999"/>
              <a:t>6</a:t>
            </a:r>
            <a:r>
              <a:rPr sz="2241"/>
              <a:t> Ein Ende kommt! Es kommt das Ende. Es erwacht gegen dich. </a:t>
            </a:r>
            <a:r>
              <a:rPr sz="2241" b="1"/>
              <a:t>Siehe, es kommt!</a:t>
            </a:r>
            <a:r>
              <a:rPr sz="2241"/>
              <a:t> </a:t>
            </a:r>
            <a:r>
              <a:rPr sz="2241" baseline="31999"/>
              <a:t>7</a:t>
            </a:r>
            <a:r>
              <a:rPr sz="2241"/>
              <a:t> Es kommt das Verhängnis über dich, Bewohner des </a:t>
            </a:r>
            <a:r>
              <a:rPr sz="2241" u="sng"/>
              <a:t>Landes</a:t>
            </a:r>
            <a:r>
              <a:rPr sz="2241"/>
              <a:t>. Es kommt die Zeit. </a:t>
            </a:r>
            <a:r>
              <a:rPr sz="2241" b="1">
                <a:solidFill>
                  <a:srgbClr val="FF2600"/>
                </a:solidFill>
              </a:rPr>
              <a:t>Nahe ist der Tag</a:t>
            </a:r>
            <a:r>
              <a:rPr sz="2241"/>
              <a:t>; Getümmel und nicht Jubel auf den Bergen! </a:t>
            </a:r>
            <a:r>
              <a:rPr sz="2241" baseline="31999"/>
              <a:t>8</a:t>
            </a:r>
            <a:r>
              <a:rPr sz="2241"/>
              <a:t> Jetzt, </a:t>
            </a:r>
            <a:r>
              <a:rPr sz="2241" b="1"/>
              <a:t>bald</a:t>
            </a:r>
            <a:r>
              <a:rPr sz="2241"/>
              <a:t> werde ich meine Grimmglut über dich ausgießen und meinen Zorn an dir vollenden und dich nach deinen Wegen richten. Und alle deine Gräuel werde ich über dich bringen.</a:t>
            </a:r>
          </a:p>
          <a:p>
            <a:pPr marL="284606" lvl="0" indent="-284606" defTabSz="758951">
              <a:spcBef>
                <a:spcPts val="500"/>
              </a:spcBef>
              <a:defRPr sz="1800"/>
            </a:pPr>
            <a:r>
              <a:rPr sz="2241"/>
              <a:t>4M 24,17: "  Ich sehe ihn, aber nicht jetzt, ich schaue ihn, aber </a:t>
            </a:r>
            <a:r>
              <a:rPr sz="2241" b="1"/>
              <a:t>nicht nahe</a:t>
            </a:r>
            <a:r>
              <a:rPr sz="2241"/>
              <a:t>; ein Stern tritt hervor aus Jakob, und ein Zepter erhebt sich aus Israel und zerschlägt die Seiten Moabs und zerschmettert alle Söhne des Getümmels.</a:t>
            </a:r>
          </a:p>
          <a:p>
            <a:pPr marL="284606" lvl="0" indent="-284606" defTabSz="758951">
              <a:spcBef>
                <a:spcPts val="500"/>
              </a:spcBef>
              <a:defRPr sz="1800"/>
            </a:pPr>
            <a:r>
              <a:rPr sz="2241"/>
              <a:t>Jes 13,6-9: "  Heult, denn </a:t>
            </a:r>
            <a:r>
              <a:rPr sz="2241" b="1">
                <a:solidFill>
                  <a:srgbClr val="FF2600"/>
                </a:solidFill>
              </a:rPr>
              <a:t>nahe ist der Tag JAHWEHS!</a:t>
            </a:r>
            <a:r>
              <a:rPr sz="2241" b="1"/>
              <a:t> </a:t>
            </a:r>
            <a:r>
              <a:rPr sz="2241"/>
              <a:t>Wie Verwüstung vom Allmächtigen kommt er….</a:t>
            </a:r>
            <a:r>
              <a:rPr sz="2241" baseline="31999"/>
              <a:t>9</a:t>
            </a:r>
            <a:r>
              <a:rPr sz="2241"/>
              <a:t> </a:t>
            </a:r>
            <a:r>
              <a:rPr sz="2241" b="1"/>
              <a:t>Siehe!– der Tag JAHWEHS kommt</a:t>
            </a:r>
            <a:r>
              <a:rPr sz="2241"/>
              <a:t>, grausam .. </a:t>
            </a:r>
            <a:r>
              <a:rPr sz="2241" b="1"/>
              <a:t>Babel</a:t>
            </a:r>
            <a:r>
              <a:rPr sz="2241"/>
              <a:t> (V. 17) ..22: seine Zeit steht </a:t>
            </a:r>
            <a:r>
              <a:rPr sz="2241" b="1"/>
              <a:t>nahe</a:t>
            </a:r>
            <a:r>
              <a:rPr sz="2241"/>
              <a:t> bevor, und seine Tage werden nicht verlängert werden.“ </a:t>
            </a:r>
          </a:p>
          <a:p>
            <a:pPr marL="284606" lvl="0" indent="-284606" defTabSz="758951">
              <a:spcBef>
                <a:spcPts val="500"/>
              </a:spcBef>
              <a:defRPr sz="1800"/>
            </a:pPr>
            <a:r>
              <a:rPr sz="2241"/>
              <a:t>Jer 48,16-17: Moabs Verderben steht </a:t>
            </a:r>
            <a:r>
              <a:rPr sz="2241" b="1"/>
              <a:t>nahe</a:t>
            </a:r>
            <a:r>
              <a:rPr sz="2241"/>
              <a:t> bevor, und sein Unheil eilt sehr. Beklagt es, alle, die ihr rings um es her wohnt ..  </a:t>
            </a:r>
          </a:p>
          <a:p>
            <a:pPr marL="284606" lvl="0" indent="-284606" defTabSz="758951">
              <a:spcBef>
                <a:spcPts val="500"/>
              </a:spcBef>
              <a:defRPr sz="1800"/>
            </a:pPr>
            <a:r>
              <a:rPr sz="2241"/>
              <a:t>Klg 4,18: Unser Ende ist </a:t>
            </a:r>
            <a:r>
              <a:rPr sz="2241" b="1"/>
              <a:t>nahe</a:t>
            </a:r>
            <a:r>
              <a:rPr sz="2241"/>
              <a:t>, erfüllt sind unsere Tage; ja, unser Ende ist gekommen. </a:t>
            </a:r>
          </a:p>
        </p:txBody>
      </p:sp>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a:spLocks noGrp="1"/>
          </p:cNvSpPr>
          <p:nvPr>
            <p:ph type="title"/>
          </p:nvPr>
        </p:nvSpPr>
        <p:spPr>
          <a:xfrm>
            <a:off x="457200" y="7938"/>
            <a:ext cx="8229600" cy="464730"/>
          </a:xfrm>
          <a:prstGeom prst="rect">
            <a:avLst/>
          </a:prstGeom>
        </p:spPr>
        <p:txBody>
          <a:bodyPr/>
          <a:lstStyle/>
          <a:p>
            <a:pPr lvl="0" defTabSz="502920">
              <a:defRPr sz="1800"/>
            </a:pPr>
            <a:r>
              <a:rPr sz="2420" b="1"/>
              <a:t>„nahe“</a:t>
            </a:r>
          </a:p>
        </p:txBody>
      </p:sp>
      <p:sp>
        <p:nvSpPr>
          <p:cNvPr id="1556" name="Shape 1556"/>
          <p:cNvSpPr>
            <a:spLocks noGrp="1"/>
          </p:cNvSpPr>
          <p:nvPr>
            <p:ph type="body" idx="1"/>
          </p:nvPr>
        </p:nvSpPr>
        <p:spPr>
          <a:xfrm>
            <a:off x="1" y="493760"/>
            <a:ext cx="9143999" cy="6103593"/>
          </a:xfrm>
          <a:prstGeom prst="rect">
            <a:avLst/>
          </a:prstGeom>
        </p:spPr>
        <p:txBody>
          <a:bodyPr/>
          <a:lstStyle/>
          <a:p>
            <a:pPr marL="284606" lvl="0" indent="-284606" defTabSz="758951">
              <a:spcBef>
                <a:spcPts val="500"/>
              </a:spcBef>
              <a:defRPr sz="1800"/>
            </a:pPr>
            <a:r>
              <a:rPr sz="2241"/>
              <a:t>Hes 12,23-25: "  rede zu ihnen: </a:t>
            </a:r>
            <a:r>
              <a:rPr sz="2241" b="1"/>
              <a:t>Nahe sind die Tage</a:t>
            </a:r>
            <a:r>
              <a:rPr sz="2241"/>
              <a:t> und das Wort jedes Gesichts, </a:t>
            </a:r>
            <a:r>
              <a:rPr sz="2241" baseline="31999"/>
              <a:t>24</a:t>
            </a:r>
            <a:r>
              <a:rPr sz="2241"/>
              <a:t> denn kein nichtiges Gesicht und keine schmeichlerische Wahrsagung wird mehr sein inmitten des Hauses Israel; </a:t>
            </a:r>
            <a:r>
              <a:rPr sz="2241" baseline="31999"/>
              <a:t>25</a:t>
            </a:r>
            <a:r>
              <a:rPr sz="2241"/>
              <a:t> denn ich bin JAHWEH. Ich rede. Das Wort, das ich rede, wird auch geschehen, </a:t>
            </a:r>
            <a:r>
              <a:rPr sz="2241" b="1"/>
              <a:t>es wird nicht mehr hinausgeschoben werden</a:t>
            </a:r>
            <a:r>
              <a:rPr sz="2241"/>
              <a:t>; denn </a:t>
            </a:r>
            <a:r>
              <a:rPr sz="2241" b="1"/>
              <a:t>in euren Tagen</a:t>
            </a:r>
            <a:r>
              <a:rPr sz="2241"/>
              <a:t>, widerspenstiges Haus, rede ich ein Wort und tue es auch,– [ist der] Ausspruch meines Herrn, JAHWEHS.“ </a:t>
            </a:r>
          </a:p>
          <a:p>
            <a:pPr marL="284606" lvl="0" indent="-284606" defTabSz="758951">
              <a:spcBef>
                <a:spcPts val="500"/>
              </a:spcBef>
              <a:defRPr sz="1800"/>
            </a:pPr>
            <a:r>
              <a:rPr sz="2241"/>
              <a:t>Hes 30,2-4: "Heult! Wehe, der Tag! </a:t>
            </a:r>
            <a:r>
              <a:rPr sz="2241" baseline="31999"/>
              <a:t>3</a:t>
            </a:r>
            <a:r>
              <a:rPr sz="2241"/>
              <a:t> denn </a:t>
            </a:r>
            <a:r>
              <a:rPr sz="2241" b="1"/>
              <a:t>nahe</a:t>
            </a:r>
            <a:r>
              <a:rPr sz="2241"/>
              <a:t> </a:t>
            </a:r>
            <a:r>
              <a:rPr sz="2241" b="1"/>
              <a:t>ist der Tag;</a:t>
            </a:r>
            <a:r>
              <a:rPr sz="2241"/>
              <a:t> ja, </a:t>
            </a:r>
            <a:r>
              <a:rPr sz="2241" b="1"/>
              <a:t>der Tag JAHWEHS ist nahe</a:t>
            </a:r>
            <a:r>
              <a:rPr sz="2241"/>
              <a:t>, ein Tag des Gewölks: Die Zeit der Völker* wird er sein. </a:t>
            </a:r>
            <a:r>
              <a:rPr sz="2241" baseline="31999"/>
              <a:t>4</a:t>
            </a:r>
            <a:r>
              <a:rPr sz="2241"/>
              <a:t> Und das Schwert wird über Ägypten kommen.“  </a:t>
            </a:r>
          </a:p>
          <a:p>
            <a:pPr marL="284606" lvl="0" indent="-284606" defTabSz="758951">
              <a:spcBef>
                <a:spcPts val="500"/>
              </a:spcBef>
              <a:defRPr sz="1800"/>
            </a:pPr>
            <a:r>
              <a:rPr sz="2241"/>
              <a:t>Hes 36,8-10: " Ihr aber, Berge Israels, ihr sollt meinem Volk Israel eure Zweige treiben und eure Frucht tragen, denn sie sind </a:t>
            </a:r>
            <a:r>
              <a:rPr sz="2241" b="1"/>
              <a:t>nahe</a:t>
            </a:r>
            <a:r>
              <a:rPr sz="2241"/>
              <a:t> daran zu kommen. </a:t>
            </a:r>
            <a:r>
              <a:rPr sz="2241" baseline="31999"/>
              <a:t>9</a:t>
            </a:r>
            <a:r>
              <a:rPr sz="2241"/>
              <a:t> – denn siehe, [ich will] zu euch [kommen], und ich will mich zu euch wenden, und ihr sollt bebaut und besät werden. </a:t>
            </a:r>
            <a:r>
              <a:rPr sz="2241" baseline="31999"/>
              <a:t>10</a:t>
            </a:r>
            <a:r>
              <a:rPr sz="2241"/>
              <a:t> Und ich werde die Menschen auf euch vermehren, das ganze Haus Israel insgesamt. Und die Städte sollen bewohnt und die Trümmer aufgebaut werden. </a:t>
            </a:r>
          </a:p>
          <a:p>
            <a:pPr marL="284606" lvl="0" indent="-284606" defTabSz="758951">
              <a:spcBef>
                <a:spcPts val="500"/>
              </a:spcBef>
              <a:defRPr sz="1800"/>
            </a:pPr>
            <a:r>
              <a:rPr sz="2241"/>
              <a:t>Joe 2,1-2: Stoßt ins Horn in Zijon, und blast Lärm auf meinem heiligen Berg! Beben sollen alle Bewohner des Landes; denn es kommt der Tag JAHWEHS, denn er ist nahe: ein Tag der Finsternis und der Dunkelheit, ein Tag des Gewölks und der Wolkennacht.“ (Vgl. 4,14.)</a:t>
            </a:r>
          </a:p>
        </p:txBody>
      </p:sp>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Shape 1558"/>
          <p:cNvSpPr>
            <a:spLocks noGrp="1"/>
          </p:cNvSpPr>
          <p:nvPr>
            <p:ph type="title"/>
          </p:nvPr>
        </p:nvSpPr>
        <p:spPr>
          <a:xfrm>
            <a:off x="457200" y="7938"/>
            <a:ext cx="8229600" cy="464730"/>
          </a:xfrm>
          <a:prstGeom prst="rect">
            <a:avLst/>
          </a:prstGeom>
        </p:spPr>
        <p:txBody>
          <a:bodyPr/>
          <a:lstStyle>
            <a:lvl1pPr defTabSz="502920">
              <a:defRPr sz="2420" b="1"/>
            </a:lvl1pPr>
          </a:lstStyle>
          <a:p>
            <a:pPr lvl="0">
              <a:defRPr sz="1800" b="0"/>
            </a:pPr>
            <a:r>
              <a:rPr sz="2420" b="1"/>
              <a:t>„nahe“</a:t>
            </a:r>
          </a:p>
        </p:txBody>
      </p:sp>
      <p:sp>
        <p:nvSpPr>
          <p:cNvPr id="1559" name="Shape 1559"/>
          <p:cNvSpPr>
            <a:spLocks noGrp="1"/>
          </p:cNvSpPr>
          <p:nvPr>
            <p:ph type="body" idx="1"/>
          </p:nvPr>
        </p:nvSpPr>
        <p:spPr>
          <a:xfrm>
            <a:off x="1" y="493760"/>
            <a:ext cx="9143999" cy="6103593"/>
          </a:xfrm>
          <a:prstGeom prst="rect">
            <a:avLst/>
          </a:prstGeom>
        </p:spPr>
        <p:txBody>
          <a:bodyPr/>
          <a:lstStyle/>
          <a:p>
            <a:pPr marL="312039" lvl="0" indent="-312039" defTabSz="832104">
              <a:spcBef>
                <a:spcPts val="500"/>
              </a:spcBef>
              <a:defRPr sz="1800"/>
            </a:pPr>
            <a:r>
              <a:rPr sz="2457"/>
              <a:t>Ob 1,15: denn der Tag JAHWEHS ist </a:t>
            </a:r>
            <a:r>
              <a:rPr sz="2457" b="1"/>
              <a:t>nahe</a:t>
            </a:r>
            <a:r>
              <a:rPr sz="2457"/>
              <a:t> über alle Völker*: Wie du getan hast, wird dir getan werden; dein Tun wird auf dein Haupt zurückkehren  </a:t>
            </a:r>
          </a:p>
          <a:p>
            <a:pPr marL="312039" lvl="0" indent="-312039" defTabSz="832104">
              <a:spcBef>
                <a:spcPts val="500"/>
              </a:spcBef>
              <a:defRPr sz="1800"/>
            </a:pPr>
            <a:r>
              <a:rPr sz="2457"/>
              <a:t>Zep 1,7: " Still vor meinem Herrn, JAHWEH! denn </a:t>
            </a:r>
            <a:r>
              <a:rPr sz="2457" b="1"/>
              <a:t>nahe</a:t>
            </a:r>
            <a:r>
              <a:rPr sz="2457"/>
              <a:t> ist der Tag JAHWEHS; .. 14 Nahe ist der große Tag JAHWEHS; er ist nahe und eilt sehr. Horch, der Tag JAHWEHS! Bitterlich schreit dort der Held. </a:t>
            </a:r>
            <a:r>
              <a:rPr sz="2457" baseline="31999"/>
              <a:t>15</a:t>
            </a:r>
            <a:r>
              <a:rPr sz="2457"/>
              <a:t> Ein Tag des Grimms ist dieser Tag, ein Tag der Bedrängnis und der Bedrängnis, ein Tag des Verwüstens und der Verwüstung, ein Tag der Finsternis und der Dunkelheit, ein Tag des Gewölks und des Wolkendunkels, </a:t>
            </a:r>
            <a:r>
              <a:rPr sz="2457" baseline="31999"/>
              <a:t>16</a:t>
            </a:r>
            <a:r>
              <a:rPr sz="2457"/>
              <a:t> ein Tag des Horns und des Kriegsgeschreis gegen die festen Städte und gegen die hohen Zinnen. 18: Und durch das Feuer seines Eifers wird das ganze Land verzehrt werden; denn ein Ende, ja, ein plötzliches Ende wird er mit allen Bewohnern des Landes machen.</a:t>
            </a:r>
          </a:p>
          <a:p>
            <a:pPr marL="312039" lvl="0" indent="-312039" defTabSz="832104">
              <a:spcBef>
                <a:spcPts val="500"/>
              </a:spcBef>
              <a:defRPr sz="1800"/>
            </a:pPr>
            <a:r>
              <a:rPr sz="2457"/>
              <a:t>Off 6,11: Und es wurden [allen], jedem [Einzelnen], weiße°Gewänder gegeben. Und es wurde zu ihnen gesagt, dass sie </a:t>
            </a:r>
            <a:r>
              <a:rPr sz="2457" b="1"/>
              <a:t>noch eine kurze Zeit</a:t>
            </a:r>
            <a:r>
              <a:rPr sz="2457"/>
              <a:t> ruhen sollten, bis auch ihre leibeigenen Mitknechte und ihre Brüder, denen bevorstehe, getötet zu werden eben wie sie, vollzählig würden. Vgl. 20,3.</a:t>
            </a:r>
          </a:p>
        </p:txBody>
      </p:sp>
    </p:spTree>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 name="Shape 1561"/>
          <p:cNvSpPr>
            <a:spLocks noGrp="1"/>
          </p:cNvSpPr>
          <p:nvPr>
            <p:ph type="title"/>
          </p:nvPr>
        </p:nvSpPr>
        <p:spPr>
          <a:xfrm>
            <a:off x="457200" y="7938"/>
            <a:ext cx="8229600" cy="464730"/>
          </a:xfrm>
          <a:prstGeom prst="rect">
            <a:avLst/>
          </a:prstGeom>
        </p:spPr>
        <p:txBody>
          <a:bodyPr/>
          <a:lstStyle>
            <a:lvl1pPr defTabSz="502920">
              <a:defRPr sz="2420" b="1"/>
            </a:lvl1pPr>
          </a:lstStyle>
          <a:p>
            <a:pPr lvl="0">
              <a:defRPr sz="1800" b="0"/>
            </a:pPr>
            <a:r>
              <a:rPr sz="2420" b="1"/>
              <a:t>„nahe“</a:t>
            </a:r>
          </a:p>
        </p:txBody>
      </p:sp>
      <p:sp>
        <p:nvSpPr>
          <p:cNvPr id="1562" name="Shape 1562"/>
          <p:cNvSpPr>
            <a:spLocks noGrp="1"/>
          </p:cNvSpPr>
          <p:nvPr>
            <p:ph type="body" idx="1"/>
          </p:nvPr>
        </p:nvSpPr>
        <p:spPr>
          <a:xfrm>
            <a:off x="1" y="493760"/>
            <a:ext cx="9143999" cy="6316237"/>
          </a:xfrm>
          <a:prstGeom prst="rect">
            <a:avLst/>
          </a:prstGeom>
        </p:spPr>
        <p:txBody>
          <a:bodyPr/>
          <a:lstStyle/>
          <a:p>
            <a:pPr marL="308609" lvl="0" indent="-308609" defTabSz="822959">
              <a:spcBef>
                <a:spcPts val="500"/>
              </a:spcBef>
              <a:defRPr sz="1800"/>
            </a:pPr>
            <a:r>
              <a:rPr sz="2430"/>
              <a:t>Jes 10,24-26: " Darum, so sagt mein Herr, JAHWEH der Heere: Fürchte dich nicht, mein Volk, das in Zijon wohnt, vor Assur, wenn er dich mit dem Stock schlagen und seinen Stab gegen dich erheben wird nach der Weise Ägyptens! </a:t>
            </a:r>
            <a:r>
              <a:rPr sz="2430" baseline="31999"/>
              <a:t>25</a:t>
            </a:r>
            <a:r>
              <a:rPr sz="2430"/>
              <a:t> </a:t>
            </a:r>
            <a:r>
              <a:rPr sz="2430" b="1"/>
              <a:t>denn noch eine ganz kurze Zeit</a:t>
            </a:r>
            <a:r>
              <a:rPr sz="2430"/>
              <a:t>, so wird der Grimm zu Ende sein und mein Zorn sich wenden zu ihrer Vernichtung. </a:t>
            </a:r>
            <a:r>
              <a:rPr sz="2430" baseline="31999"/>
              <a:t>26</a:t>
            </a:r>
            <a:r>
              <a:rPr sz="2430"/>
              <a:t> Und JAHWEH der Heere wird über ihn die Geißel schwingen wie in der Niederlage Midians am Felsen Oreb. Und sein Stab wird über das Meer sein, und er wird ihn erheben, wie er ihn über Ägypten erhob. </a:t>
            </a:r>
          </a:p>
          <a:p>
            <a:pPr marL="308609" lvl="0" indent="-308609" defTabSz="822959">
              <a:spcBef>
                <a:spcPts val="500"/>
              </a:spcBef>
              <a:defRPr sz="1800"/>
            </a:pPr>
            <a:r>
              <a:rPr sz="2430"/>
              <a:t>Jer 51,33: denn so sagt JAHWEH der Heere, der Gott Israels: Die Tochter Babel ist wie eine Tenne zur Zeit, da man sie stampft; noch eine kurze [Zeit], so wird die Zeit der Ernte für sie kommen. </a:t>
            </a:r>
          </a:p>
          <a:p>
            <a:pPr marL="308609" lvl="0" indent="-308609" defTabSz="822959">
              <a:spcBef>
                <a:spcPts val="500"/>
              </a:spcBef>
              <a:defRPr sz="1800"/>
            </a:pPr>
            <a:r>
              <a:rPr sz="2430"/>
              <a:t>Hos 1,4: " Und JAHWEH sagte zu ihm:„Gib ihm den Namen Jesreel; denn noch eine kurze [Zeit], ‹so› werde ich die Blutschuld von Jesreel am Hause Jehus heimsuchen und dem Königtum des Hauses Israel ein Ende machen. </a:t>
            </a:r>
          </a:p>
          <a:p>
            <a:pPr marL="308609" lvl="0" indent="-308609" defTabSz="822959">
              <a:spcBef>
                <a:spcPts val="500"/>
              </a:spcBef>
              <a:defRPr sz="1800"/>
            </a:pPr>
            <a:r>
              <a:rPr sz="2430"/>
              <a:t>Hag 2,6: " denn so sagt JAHWEH der Heere: ‘Noch einmal, eine kurze [Zeit] ist es, da werde ich den Himmel erschüttern und die Erde und das Meer und das Trockene.</a:t>
            </a:r>
          </a:p>
          <a:p>
            <a:pPr marL="125729" lvl="0" indent="-125729" defTabSz="411479">
              <a:lnSpc>
                <a:spcPct val="100000"/>
              </a:lnSpc>
              <a:spcBef>
                <a:spcPts val="0"/>
              </a:spcBef>
              <a:defRPr sz="1800"/>
            </a:pPr>
            <a:endParaRPr sz="989" b="1">
              <a:latin typeface="Times New Roman"/>
              <a:ea typeface="Times New Roman"/>
              <a:cs typeface="Times New Roman"/>
              <a:sym typeface="Times New Roman"/>
            </a:endParaRPr>
          </a:p>
        </p:txBody>
      </p:sp>
    </p:spTree>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p:cNvSpPr>
          <p:nvPr>
            <p:ph type="title"/>
          </p:nvPr>
        </p:nvSpPr>
        <p:spPr>
          <a:xfrm>
            <a:off x="457200" y="7938"/>
            <a:ext cx="8229600" cy="464730"/>
          </a:xfrm>
          <a:prstGeom prst="rect">
            <a:avLst/>
          </a:prstGeom>
        </p:spPr>
        <p:txBody>
          <a:bodyPr/>
          <a:lstStyle>
            <a:lvl1pPr defTabSz="502920">
              <a:defRPr sz="2420" b="1"/>
            </a:lvl1pPr>
          </a:lstStyle>
          <a:p>
            <a:pPr lvl="0">
              <a:defRPr sz="1800" b="0"/>
            </a:pPr>
            <a:r>
              <a:rPr sz="2420" b="1"/>
              <a:t>„nahe“</a:t>
            </a:r>
          </a:p>
        </p:txBody>
      </p:sp>
      <p:sp>
        <p:nvSpPr>
          <p:cNvPr id="1565" name="Shape 1565"/>
          <p:cNvSpPr>
            <a:spLocks noGrp="1"/>
          </p:cNvSpPr>
          <p:nvPr>
            <p:ph type="body" idx="1"/>
          </p:nvPr>
        </p:nvSpPr>
        <p:spPr>
          <a:xfrm>
            <a:off x="1" y="493760"/>
            <a:ext cx="9143999" cy="6370935"/>
          </a:xfrm>
          <a:prstGeom prst="rect">
            <a:avLst/>
          </a:prstGeom>
        </p:spPr>
        <p:txBody>
          <a:bodyPr/>
          <a:lstStyle/>
          <a:p>
            <a:pPr marL="298322" lvl="0" indent="-298322" defTabSz="795527">
              <a:spcBef>
                <a:spcPts val="500"/>
              </a:spcBef>
              <a:defRPr sz="1800"/>
            </a:pPr>
            <a:r>
              <a:rPr sz="2349"/>
              <a:t>Mt 26,18: Der Lehrer sagt: Meine Zeit ist </a:t>
            </a:r>
            <a:r>
              <a:rPr sz="2349" b="1"/>
              <a:t>nahe</a:t>
            </a:r>
            <a:r>
              <a:rPr sz="2349"/>
              <a:t>. …45: Siehe! Die Stunde ist </a:t>
            </a:r>
            <a:r>
              <a:rPr sz="2349" b="1"/>
              <a:t>nahe</a:t>
            </a:r>
            <a:r>
              <a:rPr sz="2349"/>
              <a:t> gekommen, und der Sohn des Menschen wird in die Hände von Sündern ausgeliefert.  </a:t>
            </a:r>
          </a:p>
          <a:p>
            <a:pPr marL="298322" lvl="0" indent="-298322" defTabSz="795527">
              <a:spcBef>
                <a:spcPts val="500"/>
              </a:spcBef>
              <a:defRPr sz="1800"/>
            </a:pPr>
            <a:r>
              <a:rPr sz="2349"/>
              <a:t>Lk 21,8: " „Seht ‹stets› zu, dass ihr nicht irregeführt werdet, denn viele werden kommen ‹unter Berufung› auf meinen Namen und sagen: ‘Ich bin es.’ und: ‘Der Zeitpunkt ist </a:t>
            </a:r>
            <a:r>
              <a:rPr sz="2349" b="1"/>
              <a:t>nahe</a:t>
            </a:r>
            <a:r>
              <a:rPr sz="2349"/>
              <a:t> gekommen.’ Jh 2,13: das Passa der Juden war </a:t>
            </a:r>
            <a:r>
              <a:rPr sz="2349" b="1"/>
              <a:t>nahe</a:t>
            </a:r>
            <a:r>
              <a:rPr sz="2349"/>
              <a:t> (6,4; 7,2; 11,55)</a:t>
            </a:r>
          </a:p>
          <a:p>
            <a:pPr marL="298322" lvl="0" indent="-298322" defTabSz="795527">
              <a:spcBef>
                <a:spcPts val="500"/>
              </a:spcBef>
              <a:defRPr sz="1800"/>
            </a:pPr>
            <a:r>
              <a:rPr sz="2349"/>
              <a:t>Heb 6,8: das Land, das „Dornen und Disteln trägt, [ist] verwerflich und einem Fluch </a:t>
            </a:r>
            <a:r>
              <a:rPr sz="2349" b="1"/>
              <a:t>nahe</a:t>
            </a:r>
            <a:r>
              <a:rPr sz="2349"/>
              <a:t>“. </a:t>
            </a:r>
          </a:p>
          <a:p>
            <a:pPr marL="298322" lvl="0" indent="-298322" defTabSz="795527">
              <a:spcBef>
                <a:spcPts val="500"/>
              </a:spcBef>
              <a:defRPr sz="1800"/>
            </a:pPr>
            <a:r>
              <a:rPr sz="2349"/>
              <a:t>Heb 8,13: " In der Aussage:„einen neuen“, hat er den ersten zu einem alten gemacht. Aber was alt und altersschwach wird, ist dem Verschwinden </a:t>
            </a:r>
            <a:r>
              <a:rPr sz="2349" b="1"/>
              <a:t>nahe</a:t>
            </a:r>
            <a:r>
              <a:rPr sz="2349"/>
              <a:t>.“ </a:t>
            </a:r>
          </a:p>
          <a:p>
            <a:pPr marL="298322" lvl="0" indent="-298322" defTabSz="795527">
              <a:spcBef>
                <a:spcPts val="500"/>
              </a:spcBef>
              <a:defRPr sz="1800"/>
            </a:pPr>
            <a:r>
              <a:rPr sz="2349"/>
              <a:t>Jk 5,8-10: "Habt auch ihr Geduld und festigt eure Herzen, weil die Ankunft des Herrn </a:t>
            </a:r>
            <a:r>
              <a:rPr sz="2349" b="1"/>
              <a:t>nahe</a:t>
            </a:r>
            <a:r>
              <a:rPr sz="2349"/>
              <a:t> gekommen ist. </a:t>
            </a:r>
            <a:r>
              <a:rPr sz="2349" baseline="31999"/>
              <a:t>9</a:t>
            </a:r>
            <a:r>
              <a:rPr sz="2349"/>
              <a:t> … Siehe, ein Richter </a:t>
            </a:r>
            <a:r>
              <a:rPr sz="2349" b="1"/>
              <a:t>steht vor der Tür</a:t>
            </a:r>
            <a:r>
              <a:rPr sz="2349"/>
              <a:t>.“</a:t>
            </a:r>
            <a:r>
              <a:rPr sz="2349" b="1"/>
              <a:t>  </a:t>
            </a:r>
          </a:p>
          <a:p>
            <a:pPr marL="298322" lvl="0" indent="-298322" defTabSz="795527">
              <a:spcBef>
                <a:spcPts val="500"/>
              </a:spcBef>
              <a:defRPr sz="1800"/>
            </a:pPr>
            <a:r>
              <a:rPr sz="2349"/>
              <a:t>1P 4,7: Aber das Ende aller Dinge ist </a:t>
            </a:r>
            <a:r>
              <a:rPr sz="2349" b="1"/>
              <a:t>nahe</a:t>
            </a:r>
            <a:r>
              <a:rPr sz="2349"/>
              <a:t> gekommen.“ </a:t>
            </a:r>
          </a:p>
          <a:p>
            <a:pPr marL="298322" lvl="0" indent="-298322" defTabSz="795527">
              <a:spcBef>
                <a:spcPts val="500"/>
              </a:spcBef>
              <a:defRPr sz="1800"/>
            </a:pPr>
            <a:r>
              <a:rPr sz="2349"/>
              <a:t>Off 1,3: die Zeit ist </a:t>
            </a:r>
            <a:r>
              <a:rPr sz="2349" b="1"/>
              <a:t>nahe</a:t>
            </a:r>
            <a:r>
              <a:rPr sz="2349"/>
              <a:t>!   Off 22,10: Versiegle nicht die Worte der Weissagung dieses Buches, weil die Zeit </a:t>
            </a:r>
            <a:r>
              <a:rPr sz="2349" b="1"/>
              <a:t>nahe</a:t>
            </a:r>
            <a:r>
              <a:rPr sz="2349"/>
              <a:t> ist. </a:t>
            </a:r>
          </a:p>
          <a:p>
            <a:pPr marL="298322" lvl="0" indent="-298322" defTabSz="795527">
              <a:spcBef>
                <a:spcPts val="500"/>
              </a:spcBef>
              <a:defRPr sz="1800"/>
            </a:pPr>
            <a:r>
              <a:rPr sz="2349"/>
              <a:t>Vgl. Mt 10,23; 16,28; 24,34; 26,64; Heb 10,25; 10,37. Mal 3,1.2.23.24; Mt 3,7; </a:t>
            </a:r>
          </a:p>
        </p:txBody>
      </p:sp>
    </p:spTree>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a:spLocks noGrp="1"/>
          </p:cNvSpPr>
          <p:nvPr>
            <p:ph type="title"/>
          </p:nvPr>
        </p:nvSpPr>
        <p:spPr>
          <a:xfrm>
            <a:off x="179511" y="44623"/>
            <a:ext cx="8784978" cy="602372"/>
          </a:xfrm>
          <a:prstGeom prst="rect">
            <a:avLst/>
          </a:prstGeom>
        </p:spPr>
        <p:txBody>
          <a:bodyPr>
            <a:normAutofit/>
          </a:bodyPr>
          <a:lstStyle>
            <a:lvl1pPr defTabSz="768095">
              <a:defRPr sz="3443"/>
            </a:lvl1pPr>
          </a:lstStyle>
          <a:p>
            <a:pPr lvl="0">
              <a:defRPr sz="1800" b="0">
                <a:solidFill>
                  <a:srgbClr val="000000"/>
                </a:solidFill>
              </a:defRPr>
            </a:pPr>
            <a:r>
              <a:rPr sz="3443" b="1">
                <a:solidFill>
                  <a:srgbClr val="002060"/>
                </a:solidFill>
              </a:rPr>
              <a:t>Gottes Kommen zum Gericht im AT</a:t>
            </a:r>
          </a:p>
        </p:txBody>
      </p:sp>
      <p:sp>
        <p:nvSpPr>
          <p:cNvPr id="1568" name="Shape 1568"/>
          <p:cNvSpPr>
            <a:spLocks noGrp="1"/>
          </p:cNvSpPr>
          <p:nvPr>
            <p:ph type="body" idx="1"/>
          </p:nvPr>
        </p:nvSpPr>
        <p:spPr>
          <a:xfrm>
            <a:off x="0" y="640219"/>
            <a:ext cx="9144000" cy="6217781"/>
          </a:xfrm>
          <a:prstGeom prst="rect">
            <a:avLst/>
          </a:prstGeom>
        </p:spPr>
        <p:txBody>
          <a:bodyPr>
            <a:normAutofit/>
          </a:bodyPr>
          <a:lstStyle/>
          <a:p>
            <a:pPr marL="339328" lvl="0" indent="-339328" defTabSz="868680">
              <a:lnSpc>
                <a:spcPct val="100000"/>
              </a:lnSpc>
              <a:spcBef>
                <a:spcPts val="400"/>
              </a:spcBef>
              <a:defRPr sz="1800" b="0">
                <a:solidFill>
                  <a:srgbClr val="000000"/>
                </a:solidFill>
              </a:defRPr>
            </a:pPr>
            <a:r>
              <a:rPr sz="2375" b="1">
                <a:solidFill>
                  <a:srgbClr val="002060"/>
                </a:solidFill>
                <a:latin typeface="+mj-lt"/>
                <a:ea typeface="+mj-ea"/>
                <a:cs typeface="+mj-cs"/>
                <a:sym typeface="Helvetica"/>
              </a:rPr>
              <a:t>Mal 3,1: Siehe, ich sende meinen Boten, damit er den Weg vor mir her bereite. </a:t>
            </a:r>
            <a:r>
              <a:rPr sz="2375" b="1">
                <a:solidFill>
                  <a:srgbClr val="0433FF"/>
                </a:solidFill>
                <a:latin typeface="+mj-lt"/>
                <a:ea typeface="+mj-ea"/>
                <a:cs typeface="+mj-cs"/>
                <a:sym typeface="Helvetica"/>
              </a:rPr>
              <a:t>Und plötzlich wird zu seinem Tempel kommen JAHWEH</a:t>
            </a:r>
            <a:r>
              <a:rPr sz="2375" b="1">
                <a:solidFill>
                  <a:srgbClr val="002060"/>
                </a:solidFill>
                <a:latin typeface="+mj-lt"/>
                <a:ea typeface="+mj-ea"/>
                <a:cs typeface="+mj-cs"/>
                <a:sym typeface="Helvetica"/>
              </a:rPr>
              <a:t>, den ihr sucht. Und der Bote des Bundes, den ihr begehrt: </a:t>
            </a:r>
            <a:r>
              <a:rPr sz="2375" b="1">
                <a:solidFill>
                  <a:srgbClr val="0433FF"/>
                </a:solidFill>
                <a:latin typeface="+mj-lt"/>
                <a:ea typeface="+mj-ea"/>
                <a:cs typeface="+mj-cs"/>
                <a:sym typeface="Helvetica"/>
              </a:rPr>
              <a:t>„Siehe, er kommt, .…</a:t>
            </a:r>
            <a:r>
              <a:rPr sz="2375" b="1">
                <a:solidFill>
                  <a:srgbClr val="002060"/>
                </a:solidFill>
                <a:latin typeface="+mj-lt"/>
                <a:ea typeface="+mj-ea"/>
                <a:cs typeface="+mj-cs"/>
                <a:sym typeface="Helvetica"/>
              </a:rPr>
              <a:t> </a:t>
            </a:r>
            <a:r>
              <a:rPr sz="2375" baseline="31999">
                <a:solidFill>
                  <a:srgbClr val="002060"/>
                </a:solidFill>
                <a:latin typeface="+mj-lt"/>
                <a:ea typeface="+mj-ea"/>
                <a:cs typeface="+mj-cs"/>
                <a:sym typeface="Helvetica"/>
              </a:rPr>
              <a:t>2</a:t>
            </a:r>
            <a:r>
              <a:rPr sz="2375" b="1">
                <a:solidFill>
                  <a:srgbClr val="002060"/>
                </a:solidFill>
                <a:latin typeface="+mj-lt"/>
                <a:ea typeface="+mj-ea"/>
                <a:cs typeface="+mj-cs"/>
                <a:sym typeface="Helvetica"/>
              </a:rPr>
              <a:t> </a:t>
            </a:r>
            <a:r>
              <a:rPr sz="2375" b="1">
                <a:solidFill>
                  <a:srgbClr val="0433FF"/>
                </a:solidFill>
                <a:latin typeface="+mj-lt"/>
                <a:ea typeface="+mj-ea"/>
                <a:cs typeface="+mj-cs"/>
                <a:sym typeface="Helvetica"/>
              </a:rPr>
              <a:t>Wer aber kann den </a:t>
            </a:r>
            <a:r>
              <a:rPr sz="2375" b="1">
                <a:solidFill>
                  <a:srgbClr val="FF2600"/>
                </a:solidFill>
                <a:latin typeface="+mj-lt"/>
                <a:ea typeface="+mj-ea"/>
                <a:cs typeface="+mj-cs"/>
                <a:sym typeface="Helvetica"/>
              </a:rPr>
              <a:t>Tag seines Kommens</a:t>
            </a:r>
            <a:r>
              <a:rPr sz="2375" b="1">
                <a:solidFill>
                  <a:srgbClr val="0433FF"/>
                </a:solidFill>
                <a:latin typeface="+mj-lt"/>
                <a:ea typeface="+mj-ea"/>
                <a:cs typeface="+mj-cs"/>
                <a:sym typeface="Helvetica"/>
              </a:rPr>
              <a:t> ertragen, und wer wird bei seinem Erscheinen bestehen?</a:t>
            </a:r>
            <a:r>
              <a:rPr sz="2375" b="1">
                <a:solidFill>
                  <a:srgbClr val="002060"/>
                </a:solidFill>
                <a:latin typeface="+mj-lt"/>
                <a:ea typeface="+mj-ea"/>
                <a:cs typeface="+mj-cs"/>
                <a:sym typeface="Helvetica"/>
              </a:rPr>
              <a:t> denn er wird wie das Feuer des Schmelzers sein ... </a:t>
            </a:r>
            <a:r>
              <a:rPr sz="2375">
                <a:solidFill>
                  <a:srgbClr val="002060"/>
                </a:solidFill>
                <a:latin typeface="+mj-lt"/>
                <a:ea typeface="+mj-ea"/>
                <a:cs typeface="+mj-cs"/>
                <a:sym typeface="Helvetica"/>
              </a:rPr>
              <a:t>5: </a:t>
            </a:r>
            <a:r>
              <a:rPr sz="2375" b="1">
                <a:solidFill>
                  <a:srgbClr val="002060"/>
                </a:solidFill>
                <a:latin typeface="+mj-lt"/>
                <a:ea typeface="+mj-ea"/>
                <a:cs typeface="+mj-cs"/>
                <a:sym typeface="Helvetica"/>
              </a:rPr>
              <a:t>Und i</a:t>
            </a:r>
            <a:r>
              <a:rPr sz="2375" b="1">
                <a:solidFill>
                  <a:srgbClr val="0433FF"/>
                </a:solidFill>
                <a:latin typeface="+mj-lt"/>
                <a:ea typeface="+mj-ea"/>
                <a:cs typeface="+mj-cs"/>
                <a:sym typeface="Helvetica"/>
              </a:rPr>
              <a:t>ch werde euch nahen zum Gericht </a:t>
            </a:r>
            <a:r>
              <a:rPr sz="2375" b="1">
                <a:solidFill>
                  <a:srgbClr val="002060"/>
                </a:solidFill>
                <a:latin typeface="+mj-lt"/>
                <a:ea typeface="+mj-ea"/>
                <a:cs typeface="+mj-cs"/>
                <a:sym typeface="Helvetica"/>
              </a:rPr>
              <a:t>… </a:t>
            </a:r>
            <a:r>
              <a:rPr sz="2375">
                <a:solidFill>
                  <a:srgbClr val="002060"/>
                </a:solidFill>
                <a:latin typeface="+mj-lt"/>
                <a:ea typeface="+mj-ea"/>
                <a:cs typeface="+mj-cs"/>
                <a:sym typeface="Helvetica"/>
              </a:rPr>
              <a:t>19 </a:t>
            </a:r>
            <a:r>
              <a:rPr sz="2375">
                <a:solidFill>
                  <a:srgbClr val="FF2600"/>
                </a:solidFill>
                <a:latin typeface="+mj-lt"/>
                <a:ea typeface="+mj-ea"/>
                <a:cs typeface="+mj-cs"/>
                <a:sym typeface="Helvetica"/>
              </a:rPr>
              <a:t>S</a:t>
            </a:r>
            <a:r>
              <a:rPr sz="2375" b="1">
                <a:solidFill>
                  <a:srgbClr val="FF2600"/>
                </a:solidFill>
                <a:latin typeface="+mj-lt"/>
                <a:ea typeface="+mj-ea"/>
                <a:cs typeface="+mj-cs"/>
                <a:sym typeface="Helvetica"/>
              </a:rPr>
              <a:t>iehe, der Tag kommt,</a:t>
            </a:r>
            <a:r>
              <a:rPr sz="2375" b="1">
                <a:solidFill>
                  <a:srgbClr val="0433FF"/>
                </a:solidFill>
                <a:latin typeface="+mj-lt"/>
                <a:ea typeface="+mj-ea"/>
                <a:cs typeface="+mj-cs"/>
                <a:sym typeface="Helvetica"/>
              </a:rPr>
              <a:t> brennend </a:t>
            </a:r>
            <a:r>
              <a:rPr sz="2375" b="1">
                <a:solidFill>
                  <a:srgbClr val="002060"/>
                </a:solidFill>
                <a:latin typeface="+mj-lt"/>
                <a:ea typeface="+mj-ea"/>
                <a:cs typeface="+mj-cs"/>
                <a:sym typeface="Helvetica"/>
              </a:rPr>
              <a:t>wie ein Ofen. Und alle Übermütigen und alle Täter der Ehrfurchtslosigkeit werden zu Stoppeln werden. Und </a:t>
            </a:r>
            <a:r>
              <a:rPr sz="2375" b="1">
                <a:solidFill>
                  <a:srgbClr val="FF2600"/>
                </a:solidFill>
                <a:latin typeface="+mj-lt"/>
                <a:ea typeface="+mj-ea"/>
                <a:cs typeface="+mj-cs"/>
                <a:sym typeface="Helvetica"/>
              </a:rPr>
              <a:t>der kommende Tag</a:t>
            </a:r>
            <a:r>
              <a:rPr sz="2375" b="1">
                <a:solidFill>
                  <a:srgbClr val="0433FF"/>
                </a:solidFill>
                <a:latin typeface="+mj-lt"/>
                <a:ea typeface="+mj-ea"/>
                <a:cs typeface="+mj-cs"/>
                <a:sym typeface="Helvetica"/>
              </a:rPr>
              <a:t> wird sie verbrennen,</a:t>
            </a:r>
            <a:r>
              <a:rPr sz="2375" b="1">
                <a:solidFill>
                  <a:srgbClr val="002060"/>
                </a:solidFill>
                <a:latin typeface="+mj-lt"/>
                <a:ea typeface="+mj-ea"/>
                <a:cs typeface="+mj-cs"/>
                <a:sym typeface="Helvetica"/>
              </a:rPr>
              <a:t> sagt JAHWEH der Heere, so dass er ihnen weder Wurzel noch Zweig lassen wird. </a:t>
            </a:r>
            <a:r>
              <a:rPr sz="2375" baseline="31999">
                <a:solidFill>
                  <a:srgbClr val="002060"/>
                </a:solidFill>
                <a:latin typeface="+mj-lt"/>
                <a:ea typeface="+mj-ea"/>
                <a:cs typeface="+mj-cs"/>
                <a:sym typeface="Helvetica"/>
              </a:rPr>
              <a:t> </a:t>
            </a:r>
            <a:r>
              <a:rPr sz="2375">
                <a:solidFill>
                  <a:srgbClr val="002060"/>
                </a:solidFill>
                <a:latin typeface="+mj-lt"/>
                <a:ea typeface="+mj-ea"/>
                <a:cs typeface="+mj-cs"/>
                <a:sym typeface="Helvetica"/>
              </a:rPr>
              <a:t>23 </a:t>
            </a:r>
            <a:r>
              <a:rPr sz="2375" b="1">
                <a:solidFill>
                  <a:srgbClr val="002060"/>
                </a:solidFill>
                <a:latin typeface="+mj-lt"/>
                <a:ea typeface="+mj-ea"/>
                <a:cs typeface="+mj-cs"/>
                <a:sym typeface="Helvetica"/>
              </a:rPr>
              <a:t>Siehe, ich sende euch ELIA, den Propheten, </a:t>
            </a:r>
            <a:r>
              <a:rPr sz="2375" b="1">
                <a:solidFill>
                  <a:srgbClr val="0433FF"/>
                </a:solidFill>
                <a:latin typeface="+mj-lt"/>
                <a:ea typeface="+mj-ea"/>
                <a:cs typeface="+mj-cs"/>
                <a:sym typeface="Helvetica"/>
              </a:rPr>
              <a:t>ehe </a:t>
            </a:r>
            <a:r>
              <a:rPr sz="2375" b="1">
                <a:solidFill>
                  <a:srgbClr val="FF2600"/>
                </a:solidFill>
                <a:latin typeface="+mj-lt"/>
                <a:ea typeface="+mj-ea"/>
                <a:cs typeface="+mj-cs"/>
                <a:sym typeface="Helvetica"/>
              </a:rPr>
              <a:t>der Tag JAHWEHS kommt</a:t>
            </a:r>
            <a:r>
              <a:rPr sz="2375" b="1">
                <a:solidFill>
                  <a:srgbClr val="002060"/>
                </a:solidFill>
                <a:latin typeface="+mj-lt"/>
                <a:ea typeface="+mj-ea"/>
                <a:cs typeface="+mj-cs"/>
                <a:sym typeface="Helvetica"/>
              </a:rPr>
              <a:t>, der große und Furcht gebietende. </a:t>
            </a:r>
            <a:r>
              <a:rPr sz="2375" baseline="31999">
                <a:solidFill>
                  <a:srgbClr val="002060"/>
                </a:solidFill>
                <a:latin typeface="+mj-lt"/>
                <a:ea typeface="+mj-ea"/>
                <a:cs typeface="+mj-cs"/>
                <a:sym typeface="Helvetica"/>
              </a:rPr>
              <a:t>24</a:t>
            </a:r>
            <a:r>
              <a:rPr sz="2375" b="1">
                <a:solidFill>
                  <a:srgbClr val="002060"/>
                </a:solidFill>
                <a:latin typeface="+mj-lt"/>
                <a:ea typeface="+mj-ea"/>
                <a:cs typeface="+mj-cs"/>
                <a:sym typeface="Helvetica"/>
              </a:rPr>
              <a:t> Und er wird das Herz der Väter zu den Kindern .. wenden, </a:t>
            </a:r>
            <a:r>
              <a:rPr sz="2375" b="1">
                <a:solidFill>
                  <a:srgbClr val="0433FF"/>
                </a:solidFill>
                <a:latin typeface="+mj-lt"/>
                <a:ea typeface="+mj-ea"/>
                <a:cs typeface="+mj-cs"/>
                <a:sym typeface="Helvetica"/>
              </a:rPr>
              <a:t>damit ich nicht komme und </a:t>
            </a:r>
            <a:r>
              <a:rPr sz="2375" b="1">
                <a:solidFill>
                  <a:srgbClr val="FF2600"/>
                </a:solidFill>
                <a:latin typeface="+mj-lt"/>
                <a:ea typeface="+mj-ea"/>
                <a:cs typeface="+mj-cs"/>
                <a:sym typeface="Helvetica"/>
              </a:rPr>
              <a:t>das Land mit dem Bann schlage</a:t>
            </a:r>
            <a:r>
              <a:rPr sz="2375" b="1">
                <a:solidFill>
                  <a:srgbClr val="0433FF"/>
                </a:solidFill>
                <a:latin typeface="+mj-lt"/>
                <a:ea typeface="+mj-ea"/>
                <a:cs typeface="+mj-cs"/>
                <a:sym typeface="Helvetica"/>
              </a:rPr>
              <a:t>. </a:t>
            </a:r>
          </a:p>
        </p:txBody>
      </p:sp>
    </p:spTree>
  </p:cSld>
  <p:clrMapOvr>
    <a:masterClrMapping/>
  </p:clrMapOvr>
  <p:transition spd="med"/>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Shape 1570"/>
          <p:cNvSpPr>
            <a:spLocks noGrp="1"/>
          </p:cNvSpPr>
          <p:nvPr>
            <p:ph type="title"/>
          </p:nvPr>
        </p:nvSpPr>
        <p:spPr>
          <a:xfrm>
            <a:off x="179511" y="44623"/>
            <a:ext cx="8784978" cy="602372"/>
          </a:xfrm>
          <a:prstGeom prst="rect">
            <a:avLst/>
          </a:prstGeom>
        </p:spPr>
        <p:txBody>
          <a:bodyPr>
            <a:normAutofit/>
          </a:bodyPr>
          <a:lstStyle>
            <a:lvl1pPr defTabSz="768095">
              <a:defRPr sz="3443"/>
            </a:lvl1pPr>
          </a:lstStyle>
          <a:p>
            <a:pPr lvl="0">
              <a:defRPr sz="1800" b="0">
                <a:solidFill>
                  <a:srgbClr val="000000"/>
                </a:solidFill>
              </a:defRPr>
            </a:pPr>
            <a:r>
              <a:rPr sz="3443" b="1">
                <a:solidFill>
                  <a:srgbClr val="002060"/>
                </a:solidFill>
              </a:rPr>
              <a:t>Gottes Kommen zum Gericht </a:t>
            </a:r>
          </a:p>
        </p:txBody>
      </p:sp>
      <p:sp>
        <p:nvSpPr>
          <p:cNvPr id="1571" name="Shape 1571"/>
          <p:cNvSpPr>
            <a:spLocks noGrp="1"/>
          </p:cNvSpPr>
          <p:nvPr>
            <p:ph type="body" idx="1"/>
          </p:nvPr>
        </p:nvSpPr>
        <p:spPr>
          <a:xfrm>
            <a:off x="0" y="640219"/>
            <a:ext cx="9144000" cy="6217781"/>
          </a:xfrm>
          <a:prstGeom prst="rect">
            <a:avLst/>
          </a:prstGeom>
        </p:spPr>
        <p:txBody>
          <a:bodyPr>
            <a:normAutofit/>
          </a:bodyPr>
          <a:lstStyle/>
          <a:p>
            <a:pPr marL="342900" lvl="0" indent="-342900">
              <a:lnSpc>
                <a:spcPct val="100000"/>
              </a:lnSpc>
              <a:spcBef>
                <a:spcPts val="400"/>
              </a:spcBef>
              <a:defRPr sz="1800" b="0">
                <a:solidFill>
                  <a:srgbClr val="000000"/>
                </a:solidFill>
              </a:defRPr>
            </a:pPr>
            <a:r>
              <a:rPr sz="2400" b="1">
                <a:solidFill>
                  <a:srgbClr val="002060"/>
                </a:solidFill>
                <a:latin typeface="+mj-lt"/>
                <a:ea typeface="+mj-ea"/>
                <a:cs typeface="+mj-cs"/>
                <a:sym typeface="Helvetica"/>
              </a:rPr>
              <a:t>Was war die Botschaft des „ELIA“ (Johannes des Täufers)?</a:t>
            </a:r>
          </a:p>
          <a:p>
            <a:pPr marL="342900" lvl="0" indent="-342900">
              <a:lnSpc>
                <a:spcPct val="100000"/>
              </a:lnSpc>
              <a:spcBef>
                <a:spcPts val="400"/>
              </a:spcBef>
              <a:defRPr sz="1800" b="0">
                <a:solidFill>
                  <a:srgbClr val="000000"/>
                </a:solidFill>
              </a:defRPr>
            </a:pPr>
            <a:r>
              <a:rPr sz="2400" b="1">
                <a:solidFill>
                  <a:srgbClr val="002060"/>
                </a:solidFill>
                <a:latin typeface="+mj-lt"/>
                <a:ea typeface="+mj-ea"/>
                <a:cs typeface="+mj-cs"/>
                <a:sym typeface="Helvetica"/>
              </a:rPr>
              <a:t>Mt 3,7.10.12:</a:t>
            </a:r>
            <a:r>
              <a:rPr sz="2400">
                <a:solidFill>
                  <a:srgbClr val="002060"/>
                </a:solidFill>
                <a:latin typeface="+mj-lt"/>
                <a:ea typeface="+mj-ea"/>
                <a:cs typeface="+mj-cs"/>
                <a:sym typeface="Helvetica"/>
              </a:rPr>
              <a:t> „</a:t>
            </a:r>
            <a:r>
              <a:rPr sz="2400" b="1">
                <a:solidFill>
                  <a:srgbClr val="002060"/>
                </a:solidFill>
                <a:latin typeface="+mj-lt"/>
                <a:ea typeface="+mj-ea"/>
                <a:cs typeface="+mj-cs"/>
                <a:sym typeface="Helvetica"/>
              </a:rPr>
              <a:t>Schlangenbrut! Wer unterwies euch, </a:t>
            </a:r>
            <a:r>
              <a:rPr sz="2400" b="1">
                <a:solidFill>
                  <a:srgbClr val="0433FF"/>
                </a:solidFill>
                <a:latin typeface="+mj-lt"/>
                <a:ea typeface="+mj-ea"/>
                <a:cs typeface="+mj-cs"/>
                <a:sym typeface="Helvetica"/>
              </a:rPr>
              <a:t>dem bevorstehenden </a:t>
            </a:r>
            <a:r>
              <a:rPr sz="2400" b="1">
                <a:solidFill>
                  <a:srgbClr val="FF2600"/>
                </a:solidFill>
                <a:latin typeface="+mj-lt"/>
                <a:ea typeface="+mj-ea"/>
                <a:cs typeface="+mj-cs"/>
                <a:sym typeface="Helvetica"/>
              </a:rPr>
              <a:t>Zorn</a:t>
            </a:r>
            <a:r>
              <a:rPr sz="2400" b="1">
                <a:solidFill>
                  <a:srgbClr val="0433FF"/>
                </a:solidFill>
                <a:latin typeface="+mj-lt"/>
                <a:ea typeface="+mj-ea"/>
                <a:cs typeface="+mj-cs"/>
                <a:sym typeface="Helvetica"/>
              </a:rPr>
              <a:t> </a:t>
            </a:r>
            <a:r>
              <a:rPr sz="2400" b="1">
                <a:solidFill>
                  <a:srgbClr val="002060"/>
                </a:solidFill>
                <a:latin typeface="+mj-lt"/>
                <a:ea typeface="+mj-ea"/>
                <a:cs typeface="+mj-cs"/>
                <a:sym typeface="Helvetica"/>
              </a:rPr>
              <a:t>zu entfliehen? </a:t>
            </a:r>
            <a:r>
              <a:rPr sz="2400" baseline="31999">
                <a:solidFill>
                  <a:srgbClr val="002060"/>
                </a:solidFill>
                <a:latin typeface="+mj-lt"/>
                <a:ea typeface="+mj-ea"/>
                <a:cs typeface="+mj-cs"/>
                <a:sym typeface="Helvetica"/>
              </a:rPr>
              <a:t>8</a:t>
            </a:r>
            <a:r>
              <a:rPr sz="2400" b="1">
                <a:solidFill>
                  <a:srgbClr val="002060"/>
                </a:solidFill>
                <a:latin typeface="+mj-lt"/>
                <a:ea typeface="+mj-ea"/>
                <a:cs typeface="+mj-cs"/>
                <a:sym typeface="Helvetica"/>
              </a:rPr>
              <a:t> Bringt also Früchte, die der Buße würdig sind. …</a:t>
            </a:r>
          </a:p>
          <a:p>
            <a:pPr marL="342900" lvl="0" indent="-342900">
              <a:lnSpc>
                <a:spcPct val="100000"/>
              </a:lnSpc>
              <a:spcBef>
                <a:spcPts val="400"/>
              </a:spcBef>
              <a:defRPr sz="1800" b="0">
                <a:solidFill>
                  <a:srgbClr val="000000"/>
                </a:solidFill>
              </a:defRPr>
            </a:pPr>
            <a:r>
              <a:rPr sz="2400" baseline="31999">
                <a:solidFill>
                  <a:srgbClr val="002060"/>
                </a:solidFill>
                <a:latin typeface="+mj-lt"/>
                <a:ea typeface="+mj-ea"/>
                <a:cs typeface="+mj-cs"/>
                <a:sym typeface="Helvetica"/>
              </a:rPr>
              <a:t>10</a:t>
            </a:r>
            <a:r>
              <a:rPr sz="2400" b="1">
                <a:solidFill>
                  <a:srgbClr val="002060"/>
                </a:solidFill>
                <a:latin typeface="+mj-lt"/>
                <a:ea typeface="+mj-ea"/>
                <a:cs typeface="+mj-cs"/>
                <a:sym typeface="Helvetica"/>
              </a:rPr>
              <a:t> </a:t>
            </a:r>
            <a:r>
              <a:rPr sz="2400" b="1" u="sng">
                <a:solidFill>
                  <a:srgbClr val="FF2600"/>
                </a:solidFill>
                <a:latin typeface="+mj-lt"/>
                <a:ea typeface="+mj-ea"/>
                <a:cs typeface="+mj-cs"/>
                <a:sym typeface="Helvetica"/>
              </a:rPr>
              <a:t>Auch ist schon die Axt an die Wurzel der Bäume gelegt</a:t>
            </a:r>
            <a:r>
              <a:rPr sz="2400" b="1">
                <a:solidFill>
                  <a:srgbClr val="FF2600"/>
                </a:solidFill>
                <a:latin typeface="+mj-lt"/>
                <a:ea typeface="+mj-ea"/>
                <a:cs typeface="+mj-cs"/>
                <a:sym typeface="Helvetica"/>
              </a:rPr>
              <a:t>.</a:t>
            </a:r>
            <a:r>
              <a:rPr sz="2400" b="1">
                <a:solidFill>
                  <a:srgbClr val="002060"/>
                </a:solidFill>
                <a:latin typeface="+mj-lt"/>
                <a:ea typeface="+mj-ea"/>
                <a:cs typeface="+mj-cs"/>
                <a:sym typeface="Helvetica"/>
              </a:rPr>
              <a:t> Jeder Baum also, der nicht edle Frucht bringt, wird abgehauen und ins </a:t>
            </a:r>
            <a:r>
              <a:rPr sz="2400" b="1">
                <a:solidFill>
                  <a:srgbClr val="0433FF"/>
                </a:solidFill>
                <a:latin typeface="+mj-lt"/>
                <a:ea typeface="+mj-ea"/>
                <a:cs typeface="+mj-cs"/>
                <a:sym typeface="Helvetica"/>
              </a:rPr>
              <a:t>Feuer</a:t>
            </a:r>
            <a:r>
              <a:rPr sz="2400" b="1">
                <a:solidFill>
                  <a:srgbClr val="002060"/>
                </a:solidFill>
                <a:latin typeface="+mj-lt"/>
                <a:ea typeface="+mj-ea"/>
                <a:cs typeface="+mj-cs"/>
                <a:sym typeface="Helvetica"/>
              </a:rPr>
              <a:t> geworfen. ..</a:t>
            </a:r>
          </a:p>
          <a:p>
            <a:pPr marL="342900" lvl="0" indent="-342900">
              <a:lnSpc>
                <a:spcPct val="100000"/>
              </a:lnSpc>
              <a:spcBef>
                <a:spcPts val="400"/>
              </a:spcBef>
              <a:defRPr sz="1800" b="0">
                <a:solidFill>
                  <a:srgbClr val="000000"/>
                </a:solidFill>
              </a:defRPr>
            </a:pPr>
            <a:r>
              <a:rPr sz="2400">
                <a:solidFill>
                  <a:srgbClr val="002060"/>
                </a:solidFill>
                <a:latin typeface="+mj-lt"/>
                <a:ea typeface="+mj-ea"/>
                <a:cs typeface="+mj-cs"/>
                <a:sym typeface="Helvetica"/>
              </a:rPr>
              <a:t>12 </a:t>
            </a:r>
            <a:r>
              <a:rPr sz="2400" b="1" u="sng">
                <a:solidFill>
                  <a:srgbClr val="FF2600"/>
                </a:solidFill>
                <a:latin typeface="+mj-lt"/>
                <a:ea typeface="+mj-ea"/>
                <a:cs typeface="+mj-cs"/>
                <a:sym typeface="Helvetica"/>
              </a:rPr>
              <a:t>Seine Worfschaufel ist in seiner Hand</a:t>
            </a:r>
            <a:r>
              <a:rPr sz="2400" b="1">
                <a:solidFill>
                  <a:srgbClr val="FF2600"/>
                </a:solidFill>
                <a:latin typeface="+mj-lt"/>
                <a:ea typeface="+mj-ea"/>
                <a:cs typeface="+mj-cs"/>
                <a:sym typeface="Helvetica"/>
              </a:rPr>
              <a:t>,</a:t>
            </a:r>
            <a:r>
              <a:rPr sz="2400" b="1">
                <a:solidFill>
                  <a:srgbClr val="002060"/>
                </a:solidFill>
                <a:latin typeface="+mj-lt"/>
                <a:ea typeface="+mj-ea"/>
                <a:cs typeface="+mj-cs"/>
                <a:sym typeface="Helvetica"/>
              </a:rPr>
              <a:t> und er wird seine Tenne durchsäubern und seinen Weizen in die Scheune sammeln, aber die Spreu wird er verbrennen mit unlöschbarem </a:t>
            </a:r>
            <a:r>
              <a:rPr sz="2400" b="1">
                <a:solidFill>
                  <a:srgbClr val="0433FF"/>
                </a:solidFill>
                <a:latin typeface="+mj-lt"/>
                <a:ea typeface="+mj-ea"/>
                <a:cs typeface="+mj-cs"/>
                <a:sym typeface="Helvetica"/>
              </a:rPr>
              <a:t>Feuer</a:t>
            </a:r>
            <a:r>
              <a:rPr sz="2400" b="1">
                <a:solidFill>
                  <a:srgbClr val="002060"/>
                </a:solidFill>
                <a:latin typeface="+mj-lt"/>
                <a:ea typeface="+mj-ea"/>
                <a:cs typeface="+mj-cs"/>
                <a:sym typeface="Helvetica"/>
              </a:rPr>
              <a:t>.“ </a:t>
            </a:r>
          </a:p>
        </p:txBody>
      </p:sp>
    </p:spTree>
  </p:cSld>
  <p:clrMapOvr>
    <a:masterClrMapping/>
  </p:clrMapOvr>
  <p:transition spd="med">
    <p:wipe dir="d"/>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Shape 1573"/>
          <p:cNvSpPr>
            <a:spLocks noGrp="1"/>
          </p:cNvSpPr>
          <p:nvPr>
            <p:ph type="title"/>
          </p:nvPr>
        </p:nvSpPr>
        <p:spPr>
          <a:prstGeom prst="rect">
            <a:avLst/>
          </a:prstGeom>
        </p:spPr>
        <p:txBody>
          <a:bodyPr/>
          <a:lstStyle/>
          <a:p>
            <a:pPr lvl="0"/>
            <a:endParaRPr/>
          </a:p>
        </p:txBody>
      </p:sp>
      <p:sp>
        <p:nvSpPr>
          <p:cNvPr id="1574" name="Shape 1574"/>
          <p:cNvSpPr>
            <a:spLocks noGrp="1"/>
          </p:cNvSpPr>
          <p:nvPr>
            <p:ph type="body" idx="1"/>
          </p:nvPr>
        </p:nvSpPr>
        <p:spPr>
          <a:prstGeom prst="rect">
            <a:avLst/>
          </a:prstGeom>
        </p:spPr>
        <p:txBody>
          <a:bodyPr/>
          <a:lstStyle/>
          <a:p>
            <a:pPr lvl="0"/>
            <a:endParaRPr/>
          </a:p>
        </p:txBody>
      </p:sp>
      <p:sp>
        <p:nvSpPr>
          <p:cNvPr id="1575" name="Shape 157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217</a:t>
            </a:fld>
            <a:endParaRPr sz="1200"/>
          </a:p>
        </p:txBody>
      </p:sp>
    </p:spTree>
  </p:cSld>
  <p:clrMapOvr>
    <a:masterClrMapping/>
  </p:clrMapOvr>
  <p:transition spd="med">
    <p:wipe dir="d"/>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 name="Shape 1577"/>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578" name="Table 1578"/>
          <p:cNvGraphicFramePr/>
          <p:nvPr/>
        </p:nvGraphicFramePr>
        <p:xfrm>
          <a:off x="0" y="0"/>
          <a:ext cx="9143999" cy="7724140"/>
        </p:xfrm>
        <a:graphic>
          <a:graphicData uri="http://schemas.openxmlformats.org/drawingml/2006/table">
            <a:tbl>
              <a:tblPr firstRow="1" bandRow="1">
                <a:tableStyleId>{4C3C2611-4C71-4FC5-86AE-919BDF0F9419}</a:tableStyleId>
              </a:tblPr>
              <a:tblGrid>
                <a:gridCol w="3048000"/>
                <a:gridCol w="2818853"/>
                <a:gridCol w="3277146"/>
              </a:tblGrid>
              <a:tr h="1650576">
                <a:tc>
                  <a:txBody>
                    <a:bodyPr/>
                    <a:lstStyle/>
                    <a:p>
                      <a:pPr lvl="0" algn="l">
                        <a:defRPr sz="1800" b="0" i="0">
                          <a:solidFill>
                            <a:srgbClr val="000000"/>
                          </a:solidFill>
                        </a:defRPr>
                      </a:pPr>
                      <a:r>
                        <a:rPr b="1" baseline="30222">
                          <a:latin typeface="Arial Narrow"/>
                          <a:ea typeface="Arial Narrow"/>
                          <a:cs typeface="Arial Narrow"/>
                          <a:sym typeface="Arial Narrow"/>
                        </a:rPr>
                        <a:t>21</a:t>
                      </a:r>
                      <a:r>
                        <a:rPr b="1">
                          <a:latin typeface="Arial Narrow"/>
                          <a:ea typeface="Arial Narrow"/>
                          <a:cs typeface="Arial Narrow"/>
                          <a:sym typeface="Arial Narrow"/>
                        </a:rPr>
                        <a:t> denn es wird dann </a:t>
                      </a:r>
                      <a:r>
                        <a:rPr b="1">
                          <a:solidFill>
                            <a:srgbClr val="0433FF"/>
                          </a:solidFill>
                          <a:latin typeface="Arial Narrow"/>
                          <a:ea typeface="Arial Narrow"/>
                          <a:cs typeface="Arial Narrow"/>
                          <a:sym typeface="Arial Narrow"/>
                        </a:rPr>
                        <a:t>große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Bedrängnis</a:t>
                      </a:r>
                      <a:r>
                        <a:rPr b="1">
                          <a:latin typeface="Arial Narrow"/>
                          <a:ea typeface="Arial Narrow"/>
                          <a:cs typeface="Arial Narrow"/>
                          <a:sym typeface="Arial Narrow"/>
                        </a:rPr>
                        <a:t> sein, eine solche, die seit Anfang der Welt bis jetzt nicht geschehen ist, auch keinesfalls geschehen wird.</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baseline="30222">
                          <a:latin typeface="Arial Narrow"/>
                          <a:ea typeface="Arial Narrow"/>
                          <a:cs typeface="Arial Narrow"/>
                          <a:sym typeface="Arial Narrow"/>
                        </a:rPr>
                        <a:t>19</a:t>
                      </a:r>
                      <a:r>
                        <a:rPr b="1">
                          <a:latin typeface="Arial Narrow"/>
                          <a:ea typeface="Arial Narrow"/>
                          <a:cs typeface="Arial Narrow"/>
                          <a:sym typeface="Arial Narrow"/>
                        </a:rPr>
                        <a:t> denn jene Tage werden </a:t>
                      </a:r>
                      <a:r>
                        <a:rPr b="1">
                          <a:solidFill>
                            <a:srgbClr val="0433FF"/>
                          </a:solidFill>
                          <a:latin typeface="Arial Narrow"/>
                          <a:ea typeface="Arial Narrow"/>
                          <a:cs typeface="Arial Narrow"/>
                          <a:sym typeface="Arial Narrow"/>
                        </a:rPr>
                        <a:t>eine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Bedrängnis</a:t>
                      </a:r>
                      <a:r>
                        <a:rPr b="1">
                          <a:latin typeface="Arial Narrow"/>
                          <a:ea typeface="Arial Narrow"/>
                          <a:cs typeface="Arial Narrow"/>
                          <a:sym typeface="Arial Narrow"/>
                        </a:rPr>
                        <a:t> sein, eine solche, die seit Anfang der Schöpfung, die Gott schuf, bis jetzt nicht geschehen ist und keinesfalls geschehen wird.</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denn es wird </a:t>
                      </a:r>
                      <a:r>
                        <a:rPr b="1">
                          <a:solidFill>
                            <a:srgbClr val="0433FF"/>
                          </a:solidFill>
                          <a:latin typeface="Arial Narrow"/>
                          <a:ea typeface="Arial Narrow"/>
                          <a:cs typeface="Arial Narrow"/>
                          <a:sym typeface="Arial Narrow"/>
                        </a:rPr>
                        <a:t>große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Not</a:t>
                      </a:r>
                      <a:r>
                        <a:rPr b="1">
                          <a:latin typeface="Arial Narrow"/>
                          <a:ea typeface="Arial Narrow"/>
                          <a:cs typeface="Arial Narrow"/>
                          <a:sym typeface="Arial Narrow"/>
                        </a:rPr>
                        <a:t> sein </a:t>
                      </a:r>
                    </a:p>
                    <a:p>
                      <a:pPr lvl="0" algn="l">
                        <a:defRPr sz="1800" b="0" i="0">
                          <a:solidFill>
                            <a:srgbClr val="000000"/>
                          </a:solidFill>
                        </a:defRPr>
                      </a:pPr>
                      <a:r>
                        <a:rPr b="1">
                          <a:solidFill>
                            <a:srgbClr val="FF0000"/>
                          </a:solidFill>
                          <a:latin typeface="Arial Narrow"/>
                          <a:ea typeface="Arial Narrow"/>
                          <a:cs typeface="Arial Narrow"/>
                          <a:sym typeface="Arial Narrow"/>
                        </a:rPr>
                        <a:t>im Lande und Zorn in diesem Volk.</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b="0" i="0">
                          <a:solidFill>
                            <a:srgbClr val="000000"/>
                          </a:solidFill>
                        </a:defRPr>
                      </a:pPr>
                      <a:r>
                        <a:rPr b="1" i="1" baseline="30222">
                          <a:latin typeface="Arial Narrow"/>
                          <a:ea typeface="Arial Narrow"/>
                          <a:cs typeface="Arial Narrow"/>
                          <a:sym typeface="Arial Narrow"/>
                        </a:rPr>
                        <a:t>22</a:t>
                      </a:r>
                      <a:r>
                        <a:rPr b="1" i="1">
                          <a:latin typeface="Arial Narrow"/>
                          <a:ea typeface="Arial Narrow"/>
                          <a:cs typeface="Arial Narrow"/>
                          <a:sym typeface="Arial Narrow"/>
                        </a:rPr>
                        <a:t> Und wenn jene Tage nicht kurz gemacht würden, würde kein Fleisch gerettet. Aber der Erwählten wegen werden </a:t>
                      </a:r>
                      <a:r>
                        <a:rPr b="1" i="1">
                          <a:solidFill>
                            <a:srgbClr val="0433FF"/>
                          </a:solidFill>
                          <a:latin typeface="Arial Narrow"/>
                          <a:ea typeface="Arial Narrow"/>
                          <a:cs typeface="Arial Narrow"/>
                          <a:sym typeface="Arial Narrow"/>
                        </a:rPr>
                        <a:t>jene</a:t>
                      </a:r>
                      <a:r>
                        <a:rPr b="1" i="1">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Tage</a:t>
                      </a:r>
                      <a:r>
                        <a:rPr b="1" i="1">
                          <a:latin typeface="Arial Narrow"/>
                          <a:ea typeface="Arial Narrow"/>
                          <a:cs typeface="Arial Narrow"/>
                          <a:sym typeface="Arial Narrow"/>
                        </a:rPr>
                        <a:t> kurz gemacht werden.</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baseline="30222">
                          <a:latin typeface="Arial Narrow"/>
                          <a:ea typeface="Arial Narrow"/>
                          <a:cs typeface="Arial Narrow"/>
                          <a:sym typeface="Arial Narrow"/>
                        </a:rPr>
                        <a:t>20</a:t>
                      </a:r>
                      <a:r>
                        <a:rPr b="1" i="1">
                          <a:latin typeface="Arial Narrow"/>
                          <a:ea typeface="Arial Narrow"/>
                          <a:cs typeface="Arial Narrow"/>
                          <a:sym typeface="Arial Narrow"/>
                        </a:rPr>
                        <a:t> Und wenn der Herr die Tage nicht kurz machen würde, würde kein Fleisch gerettet. Jedoch der Erwählten wegen, die er erwählte, machte er </a:t>
                      </a:r>
                      <a:r>
                        <a:rPr b="1" i="1">
                          <a:solidFill>
                            <a:srgbClr val="0433FF"/>
                          </a:solidFill>
                          <a:latin typeface="Arial Narrow"/>
                          <a:ea typeface="Arial Narrow"/>
                          <a:cs typeface="Arial Narrow"/>
                          <a:sym typeface="Arial Narrow"/>
                        </a:rPr>
                        <a:t>die</a:t>
                      </a:r>
                      <a:r>
                        <a:rPr b="1" i="1">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Tage</a:t>
                      </a:r>
                      <a:r>
                        <a:rPr b="1" i="1">
                          <a:latin typeface="Arial Narrow"/>
                          <a:ea typeface="Arial Narrow"/>
                          <a:cs typeface="Arial Narrow"/>
                          <a:sym typeface="Arial Narrow"/>
                        </a:rPr>
                        <a:t> kurz.</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b="1" baseline="30222">
                          <a:solidFill>
                            <a:srgbClr val="942192"/>
                          </a:solidFill>
                          <a:latin typeface="Arial Narrow"/>
                          <a:ea typeface="Arial Narrow"/>
                          <a:cs typeface="Arial Narrow"/>
                          <a:sym typeface="Arial Narrow"/>
                        </a:rPr>
                        <a:t>24</a:t>
                      </a:r>
                      <a:r>
                        <a:rPr b="1">
                          <a:solidFill>
                            <a:srgbClr val="942192"/>
                          </a:solidFill>
                          <a:latin typeface="Arial Narrow"/>
                          <a:ea typeface="Arial Narrow"/>
                          <a:cs typeface="Arial Narrow"/>
                          <a:sym typeface="Arial Narrow"/>
                        </a:rPr>
                        <a:t> Und sie werden fallen durch die Schärfe des Schwertes und gefangen geführt werden zu den Völkern allen. </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1117600">
                <a:tc>
                  <a:txBody>
                    <a:bodyPr/>
                    <a:lstStyle/>
                    <a:p>
                      <a:pPr lvl="0" algn="l">
                        <a:defRPr sz="1800" b="0" i="0">
                          <a:solidFill>
                            <a:srgbClr val="000000"/>
                          </a:solidFill>
                        </a:defRPr>
                      </a:pPr>
                      <a:r>
                        <a:rPr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rowSpan="2">
                  <a:txBody>
                    <a:bodyPr/>
                    <a:lstStyle/>
                    <a:p>
                      <a:pPr lvl="0" algn="l">
                        <a:defRPr sz="1800" b="0" i="0">
                          <a:solidFill>
                            <a:srgbClr val="000000"/>
                          </a:solidFill>
                        </a:defRPr>
                      </a:pPr>
                      <a:r>
                        <a:rPr b="1">
                          <a:solidFill>
                            <a:srgbClr val="942192"/>
                          </a:solidFill>
                          <a:latin typeface="Arial Narrow"/>
                          <a:ea typeface="Arial Narrow"/>
                          <a:cs typeface="Arial Narrow"/>
                          <a:sym typeface="Arial Narrow"/>
                        </a:rPr>
                        <a:t>Und Jerusalem wird zertreten werden von den Heiden </a:t>
                      </a:r>
                      <a:r>
                        <a:rPr b="1">
                          <a:latin typeface="Arial Narrow"/>
                          <a:ea typeface="Arial Narrow"/>
                          <a:cs typeface="Arial Narrow"/>
                          <a:sym typeface="Arial Narrow"/>
                        </a:rPr>
                        <a:t>(=Idumäer)</a:t>
                      </a:r>
                      <a:r>
                        <a:rPr b="1">
                          <a:solidFill>
                            <a:srgbClr val="942192"/>
                          </a:solidFill>
                          <a:latin typeface="Arial Narrow"/>
                          <a:ea typeface="Arial Narrow"/>
                          <a:cs typeface="Arial Narrow"/>
                          <a:sym typeface="Arial Narrow"/>
                        </a:rPr>
                        <a:t>, bis die Zeiten der Heiden erfüllt sein werden. 25 Und es werden Zeichen an </a:t>
                      </a:r>
                      <a:r>
                        <a:rPr b="1" u="sng">
                          <a:solidFill>
                            <a:srgbClr val="942192"/>
                          </a:solidFill>
                          <a:latin typeface="Arial Narrow"/>
                          <a:ea typeface="Arial Narrow"/>
                          <a:cs typeface="Arial Narrow"/>
                          <a:sym typeface="Arial Narrow"/>
                        </a:rPr>
                        <a:t>Sonne</a:t>
                      </a:r>
                      <a:r>
                        <a:rPr b="1">
                          <a:solidFill>
                            <a:srgbClr val="942192"/>
                          </a:solidFill>
                          <a:latin typeface="Arial Narrow"/>
                          <a:ea typeface="Arial Narrow"/>
                          <a:cs typeface="Arial Narrow"/>
                          <a:sym typeface="Arial Narrow"/>
                        </a:rPr>
                        <a:t> und </a:t>
                      </a:r>
                      <a:r>
                        <a:rPr b="1" u="sng">
                          <a:solidFill>
                            <a:srgbClr val="942192"/>
                          </a:solidFill>
                          <a:latin typeface="Arial Narrow"/>
                          <a:ea typeface="Arial Narrow"/>
                          <a:cs typeface="Arial Narrow"/>
                          <a:sym typeface="Arial Narrow"/>
                        </a:rPr>
                        <a:t>Mond</a:t>
                      </a:r>
                      <a:r>
                        <a:rPr b="1">
                          <a:solidFill>
                            <a:srgbClr val="942192"/>
                          </a:solidFill>
                          <a:latin typeface="Arial Narrow"/>
                          <a:ea typeface="Arial Narrow"/>
                          <a:cs typeface="Arial Narrow"/>
                          <a:sym typeface="Arial Narrow"/>
                        </a:rPr>
                        <a:t> und an Sternen sein, und im Lande ‹wird› Angst der Heiden ‹sein› in Ratlosigkeit bei Brausen des Meeres und Gewoge, </a:t>
                      </a:r>
                      <a:r>
                        <a:rPr b="1" baseline="30222">
                          <a:solidFill>
                            <a:srgbClr val="942192"/>
                          </a:solidFill>
                          <a:latin typeface="Arial Narrow"/>
                          <a:ea typeface="Arial Narrow"/>
                          <a:cs typeface="Arial Narrow"/>
                          <a:sym typeface="Arial Narrow"/>
                        </a:rPr>
                        <a:t>26</a:t>
                      </a:r>
                      <a:r>
                        <a:rPr b="1">
                          <a:solidFill>
                            <a:srgbClr val="942192"/>
                          </a:solidFill>
                          <a:latin typeface="Arial Narrow"/>
                          <a:ea typeface="Arial Narrow"/>
                          <a:cs typeface="Arial Narrow"/>
                          <a:sym typeface="Arial Narrow"/>
                        </a:rPr>
                        <a:t> wobei den Menschen die Seele ausgeht vor Furcht und Erwartung dessen, das über das Weltreich kommt; denn die Kräfte der Himmel werden ins Wanken versetzt werden. …</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2966812">
                <a:tc>
                  <a:txBody>
                    <a:bodyPr/>
                    <a:lstStyle/>
                    <a:p>
                      <a:pPr lvl="0" algn="l">
                        <a:defRPr sz="1800" b="0" i="0">
                          <a:solidFill>
                            <a:srgbClr val="000000"/>
                          </a:solidFill>
                        </a:defRPr>
                      </a:pPr>
                      <a:r>
                        <a:rPr b="1" i="1" baseline="30222">
                          <a:latin typeface="Arial Narrow"/>
                          <a:ea typeface="Arial Narrow"/>
                          <a:cs typeface="Arial Narrow"/>
                          <a:sym typeface="Arial Narrow"/>
                        </a:rPr>
                        <a:t>29</a:t>
                      </a:r>
                      <a:r>
                        <a:rPr b="1" i="1">
                          <a:latin typeface="Arial Narrow"/>
                          <a:ea typeface="Arial Narrow"/>
                          <a:cs typeface="Arial Narrow"/>
                          <a:sym typeface="Arial Narrow"/>
                        </a:rPr>
                        <a:t> </a:t>
                      </a:r>
                      <a:r>
                        <a:rPr b="1" i="1">
                          <a:solidFill>
                            <a:srgbClr val="4A66AC"/>
                          </a:solidFill>
                          <a:latin typeface="Arial Narrow"/>
                          <a:ea typeface="Arial Narrow"/>
                          <a:cs typeface="Arial Narrow"/>
                          <a:sym typeface="Arial Narrow"/>
                        </a:rPr>
                        <a:t>Sogleich nach der </a:t>
                      </a:r>
                      <a:r>
                        <a:rPr b="1" i="1">
                          <a:solidFill>
                            <a:srgbClr val="0433FF"/>
                          </a:solidFill>
                          <a:latin typeface="Arial Narrow"/>
                          <a:ea typeface="Arial Narrow"/>
                          <a:cs typeface="Arial Narrow"/>
                          <a:sym typeface="Arial Narrow"/>
                        </a:rPr>
                        <a:t>Bedrängnis</a:t>
                      </a:r>
                      <a:r>
                        <a:rPr b="1" i="1">
                          <a:solidFill>
                            <a:srgbClr val="4A66AC"/>
                          </a:solidFill>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jener</a:t>
                      </a:r>
                      <a:r>
                        <a:rPr b="1" i="1">
                          <a:solidFill>
                            <a:srgbClr val="4A66AC"/>
                          </a:solidFill>
                          <a:latin typeface="Arial Narrow"/>
                          <a:ea typeface="Arial Narrow"/>
                          <a:cs typeface="Arial Narrow"/>
                          <a:sym typeface="Arial Narrow"/>
                        </a:rPr>
                        <a:t> Tage</a:t>
                      </a:r>
                      <a:r>
                        <a:rPr b="1" i="1">
                          <a:latin typeface="Arial Narrow"/>
                          <a:ea typeface="Arial Narrow"/>
                          <a:cs typeface="Arial Narrow"/>
                          <a:sym typeface="Arial Narrow"/>
                        </a:rPr>
                        <a:t> wird die </a:t>
                      </a:r>
                      <a:r>
                        <a:rPr b="1" i="1" u="sng">
                          <a:latin typeface="Arial Narrow"/>
                          <a:ea typeface="Arial Narrow"/>
                          <a:cs typeface="Arial Narrow"/>
                          <a:sym typeface="Arial Narrow"/>
                        </a:rPr>
                        <a:t>Sonne</a:t>
                      </a:r>
                      <a:r>
                        <a:rPr b="1" i="1">
                          <a:latin typeface="Arial Narrow"/>
                          <a:ea typeface="Arial Narrow"/>
                          <a:cs typeface="Arial Narrow"/>
                          <a:sym typeface="Arial Narrow"/>
                        </a:rPr>
                        <a:t> verfinstert werden, und der </a:t>
                      </a:r>
                      <a:r>
                        <a:rPr b="1" i="1" u="sng">
                          <a:latin typeface="Arial Narrow"/>
                          <a:ea typeface="Arial Narrow"/>
                          <a:cs typeface="Arial Narrow"/>
                          <a:sym typeface="Arial Narrow"/>
                        </a:rPr>
                        <a:t>Mond</a:t>
                      </a:r>
                      <a:r>
                        <a:rPr b="1" i="1">
                          <a:latin typeface="Arial Narrow"/>
                          <a:ea typeface="Arial Narrow"/>
                          <a:cs typeface="Arial Narrow"/>
                          <a:sym typeface="Arial Narrow"/>
                        </a:rPr>
                        <a:t> wird seinen Lichtschein nicht geben, </a:t>
                      </a:r>
                      <a:r>
                        <a:rPr b="1" i="1" u="sng">
                          <a:latin typeface="Arial Narrow"/>
                          <a:ea typeface="Arial Narrow"/>
                          <a:cs typeface="Arial Narrow"/>
                          <a:sym typeface="Arial Narrow"/>
                        </a:rPr>
                        <a:t>und die Sterne werden vom Himmel falle</a:t>
                      </a:r>
                      <a:r>
                        <a:rPr b="1" i="1">
                          <a:latin typeface="Arial Narrow"/>
                          <a:ea typeface="Arial Narrow"/>
                          <a:cs typeface="Arial Narrow"/>
                          <a:sym typeface="Arial Narrow"/>
                        </a:rPr>
                        <a:t>n, </a:t>
                      </a:r>
                    </a:p>
                    <a:p>
                      <a:pPr lvl="0" algn="l">
                        <a:defRPr sz="1800" b="0" i="0">
                          <a:solidFill>
                            <a:srgbClr val="000000"/>
                          </a:solidFill>
                        </a:defRPr>
                      </a:pPr>
                      <a:r>
                        <a:rPr b="1" i="1">
                          <a:latin typeface="Arial Narrow"/>
                          <a:ea typeface="Arial Narrow"/>
                          <a:cs typeface="Arial Narrow"/>
                          <a:sym typeface="Arial Narrow"/>
                        </a:rPr>
                        <a:t>und die Kräfte der Himmel werden ins Wanken versetzt werden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24 Jedoch i</a:t>
                      </a:r>
                      <a:r>
                        <a:rPr b="1" i="1">
                          <a:solidFill>
                            <a:srgbClr val="3B528A"/>
                          </a:solidFill>
                          <a:latin typeface="Arial Narrow"/>
                          <a:ea typeface="Arial Narrow"/>
                          <a:cs typeface="Arial Narrow"/>
                          <a:sym typeface="Arial Narrow"/>
                        </a:rPr>
                        <a:t>n jenen Tagen, nach </a:t>
                      </a:r>
                      <a:r>
                        <a:rPr b="1" i="1">
                          <a:solidFill>
                            <a:srgbClr val="0433FF"/>
                          </a:solidFill>
                          <a:latin typeface="Arial Narrow"/>
                          <a:ea typeface="Arial Narrow"/>
                          <a:cs typeface="Arial Narrow"/>
                          <a:sym typeface="Arial Narrow"/>
                        </a:rPr>
                        <a:t>jener Bedrängnis</a:t>
                      </a:r>
                      <a:r>
                        <a:rPr b="1" i="1">
                          <a:latin typeface="Arial Narrow"/>
                          <a:ea typeface="Arial Narrow"/>
                          <a:cs typeface="Arial Narrow"/>
                          <a:sym typeface="Arial Narrow"/>
                        </a:rPr>
                        <a:t>, wird die </a:t>
                      </a:r>
                      <a:r>
                        <a:rPr b="1" i="1" u="sng">
                          <a:latin typeface="Arial Narrow"/>
                          <a:ea typeface="Arial Narrow"/>
                          <a:cs typeface="Arial Narrow"/>
                          <a:sym typeface="Arial Narrow"/>
                        </a:rPr>
                        <a:t>Sonne</a:t>
                      </a:r>
                      <a:r>
                        <a:rPr b="1" i="1">
                          <a:latin typeface="Arial Narrow"/>
                          <a:ea typeface="Arial Narrow"/>
                          <a:cs typeface="Arial Narrow"/>
                          <a:sym typeface="Arial Narrow"/>
                        </a:rPr>
                        <a:t> verfinstert werden, und der </a:t>
                      </a:r>
                      <a:r>
                        <a:rPr b="1" i="1" u="sng">
                          <a:latin typeface="Arial Narrow"/>
                          <a:ea typeface="Arial Narrow"/>
                          <a:cs typeface="Arial Narrow"/>
                          <a:sym typeface="Arial Narrow"/>
                        </a:rPr>
                        <a:t>Mond</a:t>
                      </a:r>
                      <a:r>
                        <a:rPr b="1" i="1">
                          <a:latin typeface="Arial Narrow"/>
                          <a:ea typeface="Arial Narrow"/>
                          <a:cs typeface="Arial Narrow"/>
                          <a:sym typeface="Arial Narrow"/>
                        </a:rPr>
                        <a:t> wird seinen Lichtschein nicht geben, 25 </a:t>
                      </a:r>
                      <a:r>
                        <a:rPr b="1" i="1" u="sng">
                          <a:latin typeface="Arial Narrow"/>
                          <a:ea typeface="Arial Narrow"/>
                          <a:cs typeface="Arial Narrow"/>
                          <a:sym typeface="Arial Narrow"/>
                        </a:rPr>
                        <a:t>und die Sterne des Himmels werden herabfallen</a:t>
                      </a:r>
                      <a:r>
                        <a:rPr b="1" i="1">
                          <a:latin typeface="Arial Narrow"/>
                          <a:ea typeface="Arial Narrow"/>
                          <a:cs typeface="Arial Narrow"/>
                          <a:sym typeface="Arial Narrow"/>
                        </a:rPr>
                        <a:t>, und die Kräfte in den Himmeln werden ins Wanken versetzt werden. …</a:t>
                      </a:r>
                    </a:p>
                    <a:p>
                      <a:pPr lvl="0" algn="l">
                        <a:defRPr sz="1800" b="0" i="0">
                          <a:solidFill>
                            <a:srgbClr val="000000"/>
                          </a:solidFill>
                        </a:defRPr>
                      </a:pPr>
                      <a:r>
                        <a:rPr b="1" i="1">
                          <a:latin typeface="Arial Narrow"/>
                          <a:ea typeface="Arial Narrow"/>
                          <a:cs typeface="Arial Narrow"/>
                          <a:sym typeface="Arial Narrow"/>
                        </a:rPr>
                        <a:t> </a:t>
                      </a:r>
                    </a:p>
                    <a:p>
                      <a:pPr lvl="0" algn="l">
                        <a:defRPr sz="1800" b="0" i="0">
                          <a:solidFill>
                            <a:srgbClr val="000000"/>
                          </a:solidFill>
                        </a:defRPr>
                      </a:pPr>
                      <a:r>
                        <a:rPr b="1" i="1"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vMerge="1">
                  <a:txBody>
                    <a:bodyPr/>
                    <a:lstStyle/>
                    <a:p>
                      <a:endParaRPr lang="de-DE"/>
                    </a:p>
                  </a:txBody>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8" grpId="1" animBg="1" advAuto="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 name="Shape 1580"/>
          <p:cNvSpPr>
            <a:spLocks noGrp="1"/>
          </p:cNvSpPr>
          <p:nvPr>
            <p:ph type="title"/>
          </p:nvPr>
        </p:nvSpPr>
        <p:spPr>
          <a:xfrm>
            <a:off x="179511" y="188639"/>
            <a:ext cx="8784978" cy="1080122"/>
          </a:xfrm>
          <a:prstGeom prst="rect">
            <a:avLst/>
          </a:prstGeom>
        </p:spPr>
        <p:txBody>
          <a:bodyPr>
            <a:normAutofit/>
          </a:bodyPr>
          <a:lstStyle/>
          <a:p>
            <a:pPr lvl="0">
              <a:defRPr sz="1800" b="0">
                <a:solidFill>
                  <a:srgbClr val="000000"/>
                </a:solidFill>
              </a:defRPr>
            </a:pPr>
            <a:r>
              <a:rPr sz="4000" b="1">
                <a:solidFill>
                  <a:srgbClr val="002060"/>
                </a:solidFill>
              </a:rPr>
              <a:t>Ungebrauchte Folien</a:t>
            </a:r>
          </a:p>
        </p:txBody>
      </p:sp>
      <p:sp>
        <p:nvSpPr>
          <p:cNvPr id="1581" name="Shape 1581"/>
          <p:cNvSpPr>
            <a:spLocks noGrp="1"/>
          </p:cNvSpPr>
          <p:nvPr>
            <p:ph type="body" idx="1"/>
          </p:nvPr>
        </p:nvSpPr>
        <p:spPr>
          <a:xfrm>
            <a:off x="179512" y="1412775"/>
            <a:ext cx="8964488" cy="5445226"/>
          </a:xfrm>
          <a:prstGeom prst="rect">
            <a:avLst/>
          </a:prstGeom>
        </p:spPr>
        <p:txBody>
          <a:bodyPr>
            <a:normAutofit/>
          </a:bodyPr>
          <a:lstStyle/>
          <a:p>
            <a:pPr lvl="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p:cNvSpPr>
          <p:nvPr>
            <p:ph type="title" idx="4294967295"/>
          </p:nvPr>
        </p:nvSpPr>
        <p:spPr>
          <a:xfrm>
            <a:off x="6732588" y="260350"/>
            <a:ext cx="2411412" cy="936625"/>
          </a:xfrm>
          <a:prstGeom prst="rect">
            <a:avLst/>
          </a:prstGeom>
        </p:spPr>
        <p:txBody>
          <a:bodyPr>
            <a:normAutofit/>
          </a:bodyPr>
          <a:lstStyle>
            <a:lvl1pPr>
              <a:defRPr i="1">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i="0">
                <a:solidFill>
                  <a:srgbClr val="000000"/>
                </a:solidFill>
                <a:effectLst/>
              </a:defRPr>
            </a:pPr>
            <a:r>
              <a:rPr sz="4000" b="1" i="1">
                <a:solidFill>
                  <a:srgbClr val="FFFFFF"/>
                </a:solidFill>
                <a:effectLst>
                  <a:outerShdw blurRad="38100" dist="38100" dir="2700000" rotWithShape="0">
                    <a:srgbClr val="000000"/>
                  </a:outerShdw>
                </a:effectLst>
              </a:rPr>
              <a:t>Dan 7</a:t>
            </a:r>
          </a:p>
        </p:txBody>
      </p:sp>
      <p:pic>
        <p:nvPicPr>
          <p:cNvPr id="645" name="image8.png" descr="danielstatue"/>
          <p:cNvPicPr/>
          <p:nvPr/>
        </p:nvPicPr>
        <p:blipFill>
          <a:blip r:embed="rId3" cstate="print">
            <a:extLst/>
          </a:blip>
          <a:srcRect l="48567" t="12086" r="27136" b="10338"/>
          <a:stretch>
            <a:fillRect/>
          </a:stretch>
        </p:blipFill>
        <p:spPr>
          <a:xfrm>
            <a:off x="-36514" y="-171451"/>
            <a:ext cx="2879727" cy="781526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4"/>
                                        </p:tgtEl>
                                        <p:attrNameLst>
                                          <p:attrName>style.visibility</p:attrName>
                                        </p:attrNameLst>
                                      </p:cBhvr>
                                      <p:to>
                                        <p:strVal val="visible"/>
                                      </p:to>
                                    </p:set>
                                    <p:anim calcmode="lin" valueType="num">
                                      <p:cBhvr>
                                        <p:cTn id="7" dur="1000" fill="hold"/>
                                        <p:tgtEl>
                                          <p:spTgt spid="644"/>
                                        </p:tgtEl>
                                        <p:attrNameLst>
                                          <p:attrName>ppt_x</p:attrName>
                                        </p:attrNameLst>
                                      </p:cBhvr>
                                      <p:tavLst>
                                        <p:tav tm="0">
                                          <p:val>
                                            <p:strVal val="0-#ppt_w/2"/>
                                          </p:val>
                                        </p:tav>
                                        <p:tav tm="100000">
                                          <p:val>
                                            <p:strVal val="#ppt_x"/>
                                          </p:val>
                                        </p:tav>
                                      </p:tavLst>
                                    </p:anim>
                                    <p:anim calcmode="lin" valueType="num">
                                      <p:cBhvr>
                                        <p:cTn id="8" dur="1000" fill="hold"/>
                                        <p:tgtEl>
                                          <p:spTgt spid="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1" animBg="1" advAuto="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Shape 1583"/>
          <p:cNvSpPr>
            <a:spLocks noGrp="1"/>
          </p:cNvSpPr>
          <p:nvPr>
            <p:ph type="title"/>
          </p:nvPr>
        </p:nvSpPr>
        <p:spPr>
          <a:xfrm>
            <a:off x="457200" y="274638"/>
            <a:ext cx="8229600" cy="1143001"/>
          </a:xfrm>
          <a:prstGeom prst="rect">
            <a:avLst/>
          </a:prstGeom>
        </p:spPr>
        <p:txBody>
          <a:bodyPr/>
          <a:lstStyle/>
          <a:p>
            <a:pPr lvl="0"/>
            <a:endParaRPr/>
          </a:p>
        </p:txBody>
      </p:sp>
      <p:pic>
        <p:nvPicPr>
          <p:cNvPr id="1584" name="image4.jpeg"/>
          <p:cNvPicPr/>
          <p:nvPr/>
        </p:nvPicPr>
        <p:blipFill>
          <a:blip r:embed="rId2" cstate="print">
            <a:extLst/>
          </a:blip>
          <a:stretch>
            <a:fillRect/>
          </a:stretch>
        </p:blipFill>
        <p:spPr>
          <a:xfrm>
            <a:off x="-320685" y="-171401"/>
            <a:ext cx="9464686" cy="7098514"/>
          </a:xfrm>
          <a:prstGeom prst="rect">
            <a:avLst/>
          </a:prstGeom>
          <a:ln w="12700">
            <a:miter lim="400000"/>
          </a:ln>
        </p:spPr>
      </p:pic>
      <p:sp>
        <p:nvSpPr>
          <p:cNvPr id="1585" name="Shape 1585"/>
          <p:cNvSpPr/>
          <p:nvPr/>
        </p:nvSpPr>
        <p:spPr>
          <a:xfrm>
            <a:off x="572478" y="387808"/>
            <a:ext cx="7678351" cy="612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a:defRPr sz="3400" b="1">
                <a:solidFill>
                  <a:srgbClr val="FFFFFF"/>
                </a:solidFill>
                <a:latin typeface="Calibri"/>
                <a:ea typeface="Calibri"/>
                <a:cs typeface="Calibri"/>
                <a:sym typeface="Calibri"/>
              </a:defRPr>
            </a:lvl1pPr>
          </a:lstStyle>
          <a:p>
            <a:pPr lvl="0">
              <a:defRPr sz="1800" b="0">
                <a:solidFill>
                  <a:srgbClr val="000000"/>
                </a:solidFill>
              </a:defRPr>
            </a:pPr>
            <a:r>
              <a:rPr sz="3400" b="1">
                <a:solidFill>
                  <a:srgbClr val="FFFFFF"/>
                </a:solidFill>
              </a:rPr>
              <a:t>Zusammenschau in verkürzter Perspektive</a:t>
            </a:r>
          </a:p>
        </p:txBody>
      </p:sp>
    </p:spTree>
  </p:cSld>
  <p:clrMapOvr>
    <a:masterClrMapping/>
  </p:clrMapOvr>
  <p:transition spd="med">
    <p:wipe dir="d"/>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Shape 1587"/>
          <p:cNvSpPr>
            <a:spLocks noGrp="1"/>
          </p:cNvSpPr>
          <p:nvPr>
            <p:ph type="body" idx="1"/>
          </p:nvPr>
        </p:nvSpPr>
        <p:spPr>
          <a:xfrm>
            <a:off x="0" y="0"/>
            <a:ext cx="9144000" cy="6858000"/>
          </a:xfrm>
          <a:prstGeom prst="rect">
            <a:avLst/>
          </a:prstGeom>
        </p:spPr>
        <p:txBody>
          <a:bodyPr/>
          <a:lstStyle/>
          <a:p>
            <a:pPr marL="0" lvl="0" indent="0">
              <a:lnSpc>
                <a:spcPct val="80000"/>
              </a:lnSpc>
              <a:spcBef>
                <a:spcPts val="600"/>
              </a:spcBef>
              <a:buSzTx/>
              <a:buNone/>
              <a:defRPr sz="1800"/>
            </a:pPr>
            <a:r>
              <a:rPr sz="2900"/>
              <a:t>Off 11: </a:t>
            </a:r>
            <a:r>
              <a:rPr sz="2900" b="1"/>
              <a:t>Parallelen zur Zeit des Elia, der Zeit der 3,5 jährigen großen Bedrängnis der Propheten Gottes unter Isebel: </a:t>
            </a:r>
            <a:endParaRPr sz="2900"/>
          </a:p>
          <a:p>
            <a:pPr marL="342900" lvl="0" indent="-342900">
              <a:lnSpc>
                <a:spcPct val="80000"/>
              </a:lnSpc>
              <a:spcBef>
                <a:spcPts val="600"/>
              </a:spcBef>
              <a:defRPr sz="1800"/>
            </a:pPr>
            <a:r>
              <a:rPr sz="2900"/>
              <a:t>V. 3: 3,5 Jahre Hunger und Verfolgung des Gottesvolkes (vor allem der Propheten Gottes), Lk 4; Jk 5</a:t>
            </a:r>
          </a:p>
          <a:p>
            <a:pPr marL="342900" lvl="0" indent="-342900">
              <a:lnSpc>
                <a:spcPct val="80000"/>
              </a:lnSpc>
              <a:spcBef>
                <a:spcPts val="600"/>
              </a:spcBef>
              <a:defRPr sz="1800"/>
            </a:pPr>
            <a:r>
              <a:rPr sz="2900"/>
              <a:t>V. 4: Der Gott, vor dem ich stehe 1Kg 17,1ff</a:t>
            </a:r>
          </a:p>
          <a:p>
            <a:pPr marL="342900" lvl="0" indent="-342900">
              <a:lnSpc>
                <a:spcPct val="80000"/>
              </a:lnSpc>
              <a:spcBef>
                <a:spcPts val="600"/>
              </a:spcBef>
              <a:defRPr sz="1800"/>
            </a:pPr>
            <a:r>
              <a:rPr sz="2900"/>
              <a:t>V. 5: Feuer verzehrt ihre Feinde Lk 9,54; 2Kg 1,10-12</a:t>
            </a:r>
          </a:p>
          <a:p>
            <a:pPr marL="342900" lvl="0" indent="-342900">
              <a:lnSpc>
                <a:spcPct val="80000"/>
              </a:lnSpc>
              <a:spcBef>
                <a:spcPts val="600"/>
              </a:spcBef>
              <a:defRPr sz="1800"/>
            </a:pPr>
            <a:r>
              <a:rPr sz="2900"/>
              <a:t>V. 6: kein Regen; Jk 5; 1Kg 17,1; 18,1</a:t>
            </a:r>
          </a:p>
          <a:p>
            <a:pPr marL="342900" lvl="0" indent="-342900">
              <a:lnSpc>
                <a:spcPct val="80000"/>
              </a:lnSpc>
              <a:spcBef>
                <a:spcPts val="600"/>
              </a:spcBef>
              <a:defRPr sz="1800"/>
            </a:pPr>
            <a:r>
              <a:rPr sz="2900"/>
              <a:t>V. 7: Isebel kämpfte gegen die Propheten Gottes; einige wurden getötet.</a:t>
            </a:r>
          </a:p>
          <a:p>
            <a:pPr marL="342900" lvl="0" indent="-342900">
              <a:lnSpc>
                <a:spcPct val="80000"/>
              </a:lnSpc>
              <a:spcBef>
                <a:spcPts val="600"/>
              </a:spcBef>
              <a:defRPr sz="1800"/>
            </a:pPr>
            <a:r>
              <a:rPr sz="2900"/>
              <a:t>(V. 8, Sodom, Ägypten: </a:t>
            </a:r>
            <a:r>
              <a:rPr sz="2700"/>
              <a:t>Jes 1,10.21; 3,9; Jer 23,14; Hes 16,46</a:t>
            </a:r>
            <a:r>
              <a:rPr sz="2900"/>
              <a:t>)</a:t>
            </a:r>
          </a:p>
          <a:p>
            <a:pPr marL="342900" lvl="0" indent="-342900">
              <a:lnSpc>
                <a:spcPct val="80000"/>
              </a:lnSpc>
              <a:spcBef>
                <a:spcPts val="600"/>
              </a:spcBef>
              <a:defRPr sz="1800"/>
            </a:pPr>
            <a:r>
              <a:rPr sz="2900"/>
              <a:t>V. 9.10: quälten – 1Kg 18,17.18</a:t>
            </a:r>
          </a:p>
          <a:p>
            <a:pPr marL="342900" lvl="0" indent="-342900">
              <a:lnSpc>
                <a:spcPct val="80000"/>
              </a:lnSpc>
              <a:spcBef>
                <a:spcPts val="600"/>
              </a:spcBef>
              <a:defRPr sz="1800"/>
            </a:pPr>
            <a:r>
              <a:rPr sz="2900"/>
              <a:t>V. 11: Geist des Lebens 1Kg 17,21.22</a:t>
            </a:r>
          </a:p>
          <a:p>
            <a:pPr marL="342900" lvl="0" indent="-342900">
              <a:lnSpc>
                <a:spcPct val="80000"/>
              </a:lnSpc>
              <a:spcBef>
                <a:spcPts val="600"/>
              </a:spcBef>
              <a:defRPr sz="1800"/>
            </a:pPr>
            <a:r>
              <a:rPr sz="2900"/>
              <a:t>V. 11: große Furcht 1Kg 18,39</a:t>
            </a:r>
          </a:p>
          <a:p>
            <a:pPr marL="342900" lvl="0" indent="-342900">
              <a:lnSpc>
                <a:spcPct val="80000"/>
              </a:lnSpc>
              <a:spcBef>
                <a:spcPts val="600"/>
              </a:spcBef>
              <a:defRPr sz="1800"/>
            </a:pPr>
            <a:r>
              <a:rPr sz="2900"/>
              <a:t>V. 12: Himmelfahrt 2Kg 2,11</a:t>
            </a:r>
          </a:p>
          <a:p>
            <a:pPr marL="342900" lvl="0" indent="-342900">
              <a:lnSpc>
                <a:spcPct val="80000"/>
              </a:lnSpc>
              <a:spcBef>
                <a:spcPts val="600"/>
              </a:spcBef>
              <a:defRPr sz="1800"/>
            </a:pPr>
            <a:r>
              <a:rPr sz="2900"/>
              <a:t>V. 13: 7000 vgl. 1Kg 19,18</a:t>
            </a:r>
          </a:p>
        </p:txBody>
      </p:sp>
    </p:spTree>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9" name="Table 1589"/>
          <p:cNvGraphicFramePr/>
          <p:nvPr/>
        </p:nvGraphicFramePr>
        <p:xfrm>
          <a:off x="0" y="648071"/>
          <a:ext cx="9144000" cy="6141374"/>
        </p:xfrm>
        <a:graphic>
          <a:graphicData uri="http://schemas.openxmlformats.org/drawingml/2006/table">
            <a:tbl>
              <a:tblPr firstRow="1" bandRow="1">
                <a:tableStyleId>{4C3C2611-4C71-4FC5-86AE-919BDF0F9419}</a:tableStyleId>
              </a:tblPr>
              <a:tblGrid>
                <a:gridCol w="4572000"/>
                <a:gridCol w="4572000"/>
              </a:tblGrid>
              <a:tr h="520834">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Posaunen: K. 8-11</a:t>
                      </a: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2800" b="1">
                          <a:solidFill>
                            <a:srgbClr val="FFFFFF"/>
                          </a:solidFill>
                          <a:latin typeface="Arial Narrow"/>
                          <a:ea typeface="Arial Narrow"/>
                          <a:cs typeface="Arial Narrow"/>
                          <a:sym typeface="Arial Narrow"/>
                        </a:rPr>
                        <a:t>7 Schalen: K. 16</a:t>
                      </a:r>
                    </a:p>
                  </a:txBody>
                  <a:tcPr marL="0" marR="0" marT="0" marB="0" horzOverflow="overflow">
                    <a:lnL w="12700">
                      <a:miter lim="400000"/>
                    </a:lnL>
                    <a:lnR w="12700">
                      <a:miter lim="400000"/>
                    </a:lnR>
                    <a:lnT w="12700">
                      <a:miter lim="400000"/>
                    </a:lnT>
                    <a:solidFill>
                      <a:srgbClr val="4F81BD"/>
                    </a:solidFill>
                  </a:tcPr>
                </a:tc>
              </a:tr>
              <a:tr h="1598585">
                <a:tc>
                  <a:txBody>
                    <a:bodyPr/>
                    <a:lstStyle/>
                    <a:p>
                      <a:pPr lvl="0" algn="l">
                        <a:defRPr sz="1800" b="0" i="0">
                          <a:solidFill>
                            <a:srgbClr val="000000"/>
                          </a:solidFill>
                        </a:defRPr>
                      </a:pPr>
                      <a:r>
                        <a:rPr sz="2400" b="1" i="1">
                          <a:latin typeface="Arial Narrow"/>
                          <a:ea typeface="Arial Narrow"/>
                          <a:cs typeface="Arial Narrow"/>
                          <a:sym typeface="Arial Narrow"/>
                        </a:rPr>
                        <a:t>(1) Erde  (1/3)</a:t>
                      </a:r>
                    </a:p>
                    <a:p>
                      <a:pPr lvl="0" algn="l">
                        <a:defRPr sz="1800" b="0" i="0">
                          <a:solidFill>
                            <a:srgbClr val="000000"/>
                          </a:solidFill>
                        </a:defRPr>
                      </a:pPr>
                      <a:r>
                        <a:rPr sz="2400" b="1" i="1">
                          <a:latin typeface="Arial Narrow"/>
                          <a:ea typeface="Arial Narrow"/>
                          <a:cs typeface="Arial Narrow"/>
                          <a:sym typeface="Arial Narrow"/>
                        </a:rPr>
                        <a:t>(2) Meer (1/3)</a:t>
                      </a:r>
                    </a:p>
                    <a:p>
                      <a:pPr lvl="0" algn="l">
                        <a:defRPr sz="1800" b="0" i="0">
                          <a:solidFill>
                            <a:srgbClr val="000000"/>
                          </a:solidFill>
                        </a:defRPr>
                      </a:pPr>
                      <a:r>
                        <a:rPr sz="2400" b="1" i="1">
                          <a:latin typeface="Arial Narrow"/>
                          <a:ea typeface="Arial Narrow"/>
                          <a:cs typeface="Arial Narrow"/>
                          <a:sym typeface="Arial Narrow"/>
                        </a:rPr>
                        <a:t>(3) Wasserquellen (1/3)</a:t>
                      </a:r>
                    </a:p>
                    <a:p>
                      <a:pPr lvl="0" algn="l">
                        <a:defRPr sz="1800" b="0" i="0">
                          <a:solidFill>
                            <a:srgbClr val="000000"/>
                          </a:solidFill>
                        </a:defRPr>
                      </a:pPr>
                      <a:r>
                        <a:rPr sz="2400" b="1" i="1">
                          <a:latin typeface="Arial Narrow"/>
                          <a:ea typeface="Arial Narrow"/>
                          <a:cs typeface="Arial Narrow"/>
                          <a:sym typeface="Arial Narrow"/>
                        </a:rPr>
                        <a:t>(4) Sonne, Gestirne (1/3)</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(1) Erde</a:t>
                      </a:r>
                    </a:p>
                    <a:p>
                      <a:pPr lvl="0" algn="l">
                        <a:defRPr sz="1800" b="0" i="0">
                          <a:solidFill>
                            <a:srgbClr val="000000"/>
                          </a:solidFill>
                        </a:defRPr>
                      </a:pPr>
                      <a:r>
                        <a:rPr sz="2400" b="1" i="1">
                          <a:latin typeface="Arial Narrow"/>
                          <a:ea typeface="Arial Narrow"/>
                          <a:cs typeface="Arial Narrow"/>
                          <a:sym typeface="Arial Narrow"/>
                        </a:rPr>
                        <a:t>(2) Meer</a:t>
                      </a:r>
                    </a:p>
                    <a:p>
                      <a:pPr lvl="0" algn="l">
                        <a:defRPr sz="1800" b="0" i="0">
                          <a:solidFill>
                            <a:srgbClr val="000000"/>
                          </a:solidFill>
                        </a:defRPr>
                      </a:pPr>
                      <a:r>
                        <a:rPr sz="2400" b="1" i="1">
                          <a:latin typeface="Arial Narrow"/>
                          <a:ea typeface="Arial Narrow"/>
                          <a:cs typeface="Arial Narrow"/>
                          <a:sym typeface="Arial Narrow"/>
                        </a:rPr>
                        <a:t>(3) Wasserquellen</a:t>
                      </a:r>
                    </a:p>
                    <a:p>
                      <a:pPr lvl="0" algn="l">
                        <a:defRPr sz="1800" b="0" i="0">
                          <a:solidFill>
                            <a:srgbClr val="000000"/>
                          </a:solidFill>
                        </a:defRPr>
                      </a:pPr>
                      <a:r>
                        <a:rPr sz="2400" b="1" i="1">
                          <a:latin typeface="Arial Narrow"/>
                          <a:ea typeface="Arial Narrow"/>
                          <a:cs typeface="Arial Narrow"/>
                          <a:sym typeface="Arial Narrow"/>
                        </a:rPr>
                        <a:t>(4) Sonne</a:t>
                      </a:r>
                    </a:p>
                  </a:txBody>
                  <a:tcPr marL="0" marR="0" marT="0" marB="0" horzOverflow="overflow">
                    <a:lnL w="12700">
                      <a:miter lim="400000"/>
                    </a:lnL>
                    <a:lnR w="12700">
                      <a:miter lim="400000"/>
                    </a:lnR>
                    <a:lnB w="12700">
                      <a:miter lim="400000"/>
                    </a:lnB>
                    <a:solidFill>
                      <a:srgbClr val="CFD7E7"/>
                    </a:solidFill>
                  </a:tcPr>
                </a:tc>
              </a:tr>
              <a:tr h="1998230">
                <a:tc>
                  <a:txBody>
                    <a:bodyPr/>
                    <a:lstStyle/>
                    <a:p>
                      <a:pPr lvl="0" algn="l">
                        <a:defRPr sz="1800" b="0" i="0">
                          <a:solidFill>
                            <a:srgbClr val="000000"/>
                          </a:solidFill>
                        </a:defRPr>
                      </a:pPr>
                      <a:r>
                        <a:rPr sz="2400" b="1" i="1">
                          <a:latin typeface="Arial Narrow"/>
                          <a:ea typeface="Arial Narrow"/>
                          <a:cs typeface="Arial Narrow"/>
                          <a:sym typeface="Arial Narrow"/>
                        </a:rPr>
                        <a:t>(5) Heuschrecken, Finsternis (König aus dem Abgrund)</a:t>
                      </a:r>
                    </a:p>
                    <a:p>
                      <a:pPr lvl="0" algn="l">
                        <a:defRPr sz="1800" b="0" i="0">
                          <a:solidFill>
                            <a:srgbClr val="000000"/>
                          </a:solidFill>
                        </a:defRPr>
                      </a:pPr>
                      <a:r>
                        <a:rPr sz="2400" b="1" i="1">
                          <a:latin typeface="Arial Narrow"/>
                          <a:ea typeface="Arial Narrow"/>
                          <a:cs typeface="Arial Narrow"/>
                          <a:sym typeface="Arial Narrow"/>
                        </a:rPr>
                        <a:t>(6) Heere, Euphrat (1/3 sterben)</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(5) Finsternis </a:t>
                      </a:r>
                    </a:p>
                    <a:p>
                      <a:pPr lvl="0" algn="l">
                        <a:defRPr sz="1800" b="0" i="0">
                          <a:solidFill>
                            <a:srgbClr val="000000"/>
                          </a:solidFill>
                        </a:defRPr>
                      </a:pPr>
                      <a:r>
                        <a:rPr sz="2400" b="1" i="1">
                          <a:latin typeface="Arial Narrow"/>
                          <a:ea typeface="Arial Narrow"/>
                          <a:cs typeface="Arial Narrow"/>
                          <a:sym typeface="Arial Narrow"/>
                        </a:rPr>
                        <a:t>(Thron des Tieres)</a:t>
                      </a:r>
                    </a:p>
                    <a:p>
                      <a:pPr lvl="0" algn="l">
                        <a:defRPr sz="1800" b="0" i="0">
                          <a:solidFill>
                            <a:srgbClr val="000000"/>
                          </a:solidFill>
                        </a:defRPr>
                      </a:pPr>
                      <a:r>
                        <a:rPr sz="2400" b="1" i="1">
                          <a:latin typeface="Arial Narrow"/>
                          <a:ea typeface="Arial Narrow"/>
                          <a:cs typeface="Arial Narrow"/>
                          <a:sym typeface="Arial Narrow"/>
                        </a:rPr>
                        <a:t>(6) Heere, Euphrat </a:t>
                      </a:r>
                    </a:p>
                    <a:p>
                      <a:pPr lvl="0" algn="l">
                        <a:defRPr sz="1800" b="0" i="0">
                          <a:solidFill>
                            <a:srgbClr val="000000"/>
                          </a:solidFill>
                        </a:defRPr>
                      </a:pPr>
                      <a:r>
                        <a:rPr sz="2400" b="1" i="1">
                          <a:latin typeface="Arial Narrow"/>
                          <a:ea typeface="Arial Narrow"/>
                          <a:cs typeface="Arial Narrow"/>
                          <a:sym typeface="Arial Narrow"/>
                        </a:rPr>
                        <a:t>Krieg des „Tages Gottes“</a:t>
                      </a:r>
                    </a:p>
                  </a:txBody>
                  <a:tcPr marL="0" marR="0" marT="0" marB="0" horzOverflow="overflow">
                    <a:lnL w="12700">
                      <a:miter lim="400000"/>
                    </a:lnL>
                    <a:lnR w="12700">
                      <a:miter lim="400000"/>
                    </a:lnR>
                    <a:lnT w="12700">
                      <a:miter lim="400000"/>
                    </a:lnT>
                    <a:lnB w="12700">
                      <a:miter lim="400000"/>
                    </a:lnB>
                    <a:solidFill>
                      <a:srgbClr val="E8ECF4"/>
                    </a:solidFill>
                  </a:tcPr>
                </a:tc>
              </a:tr>
              <a:tr h="560685">
                <a:tc>
                  <a:txBody>
                    <a:bodyPr/>
                    <a:lstStyle/>
                    <a:p>
                      <a:pPr lvl="0" algn="l">
                        <a:defRPr sz="1800" b="0" i="0">
                          <a:solidFill>
                            <a:srgbClr val="000000"/>
                          </a:solidFill>
                        </a:defRPr>
                      </a:pPr>
                      <a:r>
                        <a:rPr sz="2400" b="1" i="1">
                          <a:latin typeface="Arial Narrow"/>
                          <a:ea typeface="Arial Narrow"/>
                          <a:cs typeface="Arial Narrow"/>
                          <a:sym typeface="Arial Narrow"/>
                        </a:rPr>
                        <a:t>Einschub  K. 10.11A</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400" b="1" i="1">
                          <a:latin typeface="Arial Narrow"/>
                          <a:ea typeface="Arial Narrow"/>
                          <a:cs typeface="Arial Narrow"/>
                          <a:sym typeface="Arial Narrow"/>
                        </a:rPr>
                        <a:t> </a:t>
                      </a:r>
                    </a:p>
                  </a:txBody>
                  <a:tcPr marL="0" marR="0" marT="0" marB="0" horzOverflow="overflow">
                    <a:lnL w="12700">
                      <a:miter lim="400000"/>
                    </a:lnL>
                    <a:lnR w="12700">
                      <a:miter lim="400000"/>
                    </a:lnR>
                    <a:lnT w="12700">
                      <a:miter lim="400000"/>
                    </a:lnT>
                    <a:lnB w="12700">
                      <a:miter lim="400000"/>
                    </a:lnB>
                    <a:solidFill>
                      <a:srgbClr val="CFD7E7"/>
                    </a:solidFill>
                  </a:tcPr>
                </a:tc>
              </a:tr>
              <a:tr h="1384300">
                <a:tc>
                  <a:txBody>
                    <a:bodyPr/>
                    <a:lstStyle/>
                    <a:p>
                      <a:pPr lvl="0" algn="l">
                        <a:defRPr sz="1800" b="0" i="0">
                          <a:solidFill>
                            <a:srgbClr val="000000"/>
                          </a:solidFill>
                        </a:defRPr>
                      </a:pPr>
                      <a:r>
                        <a:rPr sz="2400" b="1" i="1">
                          <a:latin typeface="Arial Narrow"/>
                          <a:ea typeface="Arial Narrow"/>
                          <a:cs typeface="Arial Narrow"/>
                          <a:sym typeface="Arial Narrow"/>
                        </a:rPr>
                        <a:t>(7) Proklamation der Herrschaft Gottes</a:t>
                      </a:r>
                    </a:p>
                    <a:p>
                      <a:pPr lvl="0" algn="l">
                        <a:defRPr sz="1800" b="0" i="0">
                          <a:solidFill>
                            <a:srgbClr val="000000"/>
                          </a:solidFill>
                        </a:defRPr>
                      </a:pPr>
                      <a:r>
                        <a:rPr sz="2400" b="1" i="1">
                          <a:latin typeface="Arial Narrow"/>
                          <a:ea typeface="Arial Narrow"/>
                          <a:cs typeface="Arial Narrow"/>
                          <a:sym typeface="Arial Narrow"/>
                        </a:rPr>
                        <a:t>Blitze, Stimmen, Donner, Beben, großer Hagel</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400" b="1" i="1">
                          <a:latin typeface="Arial Narrow"/>
                          <a:ea typeface="Arial Narrow"/>
                          <a:cs typeface="Arial Narrow"/>
                          <a:sym typeface="Arial Narrow"/>
                        </a:rPr>
                        <a:t>(7) Proklamation des Endes</a:t>
                      </a:r>
                    </a:p>
                    <a:p>
                      <a:pPr lvl="0" algn="l">
                        <a:defRPr sz="1800" b="0" i="0">
                          <a:solidFill>
                            <a:srgbClr val="000000"/>
                          </a:solidFill>
                        </a:defRPr>
                      </a:pPr>
                      <a:r>
                        <a:rPr sz="2400" b="1" i="1">
                          <a:latin typeface="Arial Narrow"/>
                          <a:ea typeface="Arial Narrow"/>
                          <a:cs typeface="Arial Narrow"/>
                          <a:sym typeface="Arial Narrow"/>
                        </a:rPr>
                        <a:t>Stimmen, Donner, Blitze, großes Beben, sehr großer Hagel </a:t>
                      </a:r>
                    </a:p>
                  </a:txBody>
                  <a:tcPr marL="0" marR="0" marT="0" marB="0" horzOverflow="overflow">
                    <a:lnL w="12700">
                      <a:miter lim="400000"/>
                    </a:lnL>
                    <a:lnR w="12700">
                      <a:miter lim="400000"/>
                    </a:lnR>
                    <a:lnT w="12700">
                      <a:miter lim="400000"/>
                    </a:lnT>
                    <a:lnB w="12700">
                      <a:miter lim="400000"/>
                    </a:lnB>
                    <a:solidFill>
                      <a:srgbClr val="E8ECF4"/>
                    </a:solidFill>
                  </a:tcPr>
                </a:tc>
              </a:tr>
            </a:tbl>
          </a:graphicData>
        </a:graphic>
      </p:graphicFrame>
    </p:spTree>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p:cNvSpPr>
          <p:nvPr>
            <p:ph type="title"/>
          </p:nvPr>
        </p:nvSpPr>
        <p:spPr>
          <a:xfrm>
            <a:off x="457200" y="274638"/>
            <a:ext cx="8229600" cy="1143001"/>
          </a:xfrm>
          <a:prstGeom prst="rect">
            <a:avLst/>
          </a:prstGeom>
        </p:spPr>
        <p:txBody>
          <a:bodyPr/>
          <a:lstStyle/>
          <a:p>
            <a:pPr lvl="0" defTabSz="758951">
              <a:defRPr sz="1800"/>
            </a:pPr>
            <a:r>
              <a:rPr sz="3652" b="1"/>
              <a:t>Zeit, Zeiten, halbe Zeit</a:t>
            </a:r>
            <a:r>
              <a:rPr sz="3652"/>
              <a:t> </a:t>
            </a:r>
          </a:p>
          <a:p>
            <a:pPr lvl="0" defTabSz="758951">
              <a:defRPr sz="1800"/>
            </a:pPr>
            <a:r>
              <a:rPr sz="3071"/>
              <a:t>(chiastisches Vorkommen)</a:t>
            </a:r>
          </a:p>
        </p:txBody>
      </p:sp>
      <p:sp>
        <p:nvSpPr>
          <p:cNvPr id="1592" name="Shape 1592"/>
          <p:cNvSpPr>
            <a:spLocks noGrp="1"/>
          </p:cNvSpPr>
          <p:nvPr>
            <p:ph type="body" idx="1"/>
          </p:nvPr>
        </p:nvSpPr>
        <p:spPr>
          <a:xfrm>
            <a:off x="0" y="1628799"/>
            <a:ext cx="9144000" cy="4525964"/>
          </a:xfrm>
          <a:prstGeom prst="rect">
            <a:avLst/>
          </a:prstGeom>
        </p:spPr>
        <p:txBody>
          <a:bodyPr/>
          <a:lstStyle/>
          <a:p>
            <a:pPr lvl="0">
              <a:defRPr sz="1800"/>
            </a:pPr>
            <a:r>
              <a:rPr sz="3000"/>
              <a:t>11,2 auf die hl. Stadt werden sie treten </a:t>
            </a:r>
            <a:r>
              <a:rPr sz="3000">
                <a:solidFill>
                  <a:srgbClr val="3366FF"/>
                </a:solidFill>
              </a:rPr>
              <a:t>42 Monate</a:t>
            </a:r>
          </a:p>
          <a:p>
            <a:pPr lvl="0">
              <a:defRPr sz="1800"/>
            </a:pPr>
            <a:r>
              <a:rPr sz="3000"/>
              <a:t>11,3 ich gebe meinen 2 Zeugen, dass sie </a:t>
            </a:r>
            <a:r>
              <a:rPr sz="3000">
                <a:solidFill>
                  <a:srgbClr val="FF6600"/>
                </a:solidFill>
              </a:rPr>
              <a:t>1260 Tage </a:t>
            </a:r>
            <a:r>
              <a:rPr sz="3000"/>
              <a:t>weissagen</a:t>
            </a:r>
          </a:p>
          <a:p>
            <a:pPr lvl="0">
              <a:defRPr sz="1800"/>
            </a:pPr>
            <a:r>
              <a:rPr sz="3000"/>
              <a:t>12,6 Frau: </a:t>
            </a:r>
            <a:r>
              <a:rPr sz="3000">
                <a:solidFill>
                  <a:srgbClr val="FF6600"/>
                </a:solidFill>
              </a:rPr>
              <a:t>1260 Tage </a:t>
            </a:r>
            <a:r>
              <a:rPr sz="3000"/>
              <a:t>ernährt in der Wüste </a:t>
            </a:r>
            <a:r>
              <a:rPr sz="2400"/>
              <a:t>(= V. 14 Frau: Zeit, Zeiten, halbe Zeit ernährt)</a:t>
            </a:r>
          </a:p>
          <a:p>
            <a:pPr lvl="0">
              <a:defRPr sz="1800"/>
            </a:pPr>
            <a:r>
              <a:rPr sz="3000"/>
              <a:t>13,5 dem Tier wurde Vollmacht gegeben zu wirken </a:t>
            </a:r>
            <a:r>
              <a:rPr sz="3000">
                <a:solidFill>
                  <a:srgbClr val="3366FF"/>
                </a:solidFill>
              </a:rPr>
              <a:t>42 Monate </a:t>
            </a:r>
            <a:r>
              <a:rPr sz="3000"/>
              <a:t>lang (13,7)</a:t>
            </a:r>
          </a:p>
        </p:txBody>
      </p:sp>
    </p:spTree>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 name="Shape 1594"/>
          <p:cNvSpPr>
            <a:spLocks noGrp="1"/>
          </p:cNvSpPr>
          <p:nvPr>
            <p:ph type="title"/>
          </p:nvPr>
        </p:nvSpPr>
        <p:spPr>
          <a:xfrm>
            <a:off x="457200" y="274638"/>
            <a:ext cx="8229600" cy="1143001"/>
          </a:xfrm>
          <a:prstGeom prst="rect">
            <a:avLst/>
          </a:prstGeom>
        </p:spPr>
        <p:txBody>
          <a:bodyPr/>
          <a:lstStyle/>
          <a:p>
            <a:pPr lvl="0">
              <a:defRPr sz="1800"/>
            </a:pPr>
            <a:r>
              <a:rPr sz="4400"/>
              <a:t>Zeit, Zeiten, halbe Zeit</a:t>
            </a:r>
          </a:p>
        </p:txBody>
      </p:sp>
      <p:sp>
        <p:nvSpPr>
          <p:cNvPr id="1595" name="Shape 1595"/>
          <p:cNvSpPr>
            <a:spLocks noGrp="1"/>
          </p:cNvSpPr>
          <p:nvPr>
            <p:ph type="body" idx="1"/>
          </p:nvPr>
        </p:nvSpPr>
        <p:spPr>
          <a:xfrm>
            <a:off x="0" y="1600200"/>
            <a:ext cx="9144000" cy="4525963"/>
          </a:xfrm>
          <a:prstGeom prst="rect">
            <a:avLst/>
          </a:prstGeom>
        </p:spPr>
        <p:txBody>
          <a:bodyPr/>
          <a:lstStyle/>
          <a:p>
            <a:pPr marL="0" lvl="0" indent="0">
              <a:buSzTx/>
              <a:buNone/>
              <a:defRPr sz="1800"/>
            </a:pPr>
            <a:r>
              <a:rPr sz="3000"/>
              <a:t>A. 11,2: </a:t>
            </a:r>
            <a:r>
              <a:rPr sz="3000">
                <a:solidFill>
                  <a:srgbClr val="0000FF"/>
                </a:solidFill>
              </a:rPr>
              <a:t>42 Monate </a:t>
            </a:r>
            <a:r>
              <a:rPr sz="2400">
                <a:solidFill>
                  <a:srgbClr val="0000FF"/>
                </a:solidFill>
              </a:rPr>
              <a:t>(negativ; die Heiden zertreten die hl. Stadt)</a:t>
            </a:r>
            <a:endParaRPr sz="3000">
              <a:solidFill>
                <a:srgbClr val="0000FF"/>
              </a:solidFill>
            </a:endParaRPr>
          </a:p>
          <a:p>
            <a:pPr marL="0" lvl="0" indent="0">
              <a:buSzTx/>
              <a:buNone/>
              <a:defRPr sz="1800"/>
            </a:pPr>
            <a:r>
              <a:rPr sz="3000"/>
              <a:t>  B. 11,3: </a:t>
            </a:r>
            <a:r>
              <a:rPr sz="3000">
                <a:solidFill>
                  <a:srgbClr val="FF6600"/>
                </a:solidFill>
              </a:rPr>
              <a:t>1260 Tage </a:t>
            </a:r>
            <a:r>
              <a:rPr sz="2400">
                <a:solidFill>
                  <a:srgbClr val="FF6600"/>
                </a:solidFill>
              </a:rPr>
              <a:t>(positiv; Gott gibt d. Zeugen – sie weissagen)</a:t>
            </a:r>
          </a:p>
          <a:p>
            <a:pPr marL="0" lvl="0" indent="0">
              <a:buSzTx/>
              <a:buNone/>
              <a:defRPr sz="1800"/>
            </a:pPr>
            <a:r>
              <a:rPr sz="3000"/>
              <a:t>   </a:t>
            </a:r>
            <a:r>
              <a:rPr sz="3000">
                <a:solidFill>
                  <a:srgbClr val="942192"/>
                </a:solidFill>
              </a:rPr>
              <a:t>C. 11,9: 3 ½ Tage </a:t>
            </a:r>
            <a:r>
              <a:rPr sz="2400">
                <a:solidFill>
                  <a:srgbClr val="942192"/>
                </a:solidFill>
              </a:rPr>
              <a:t>(man sieht ihre Leichen)</a:t>
            </a:r>
          </a:p>
          <a:p>
            <a:pPr marL="0" lvl="0" indent="0">
              <a:buSzTx/>
              <a:buNone/>
              <a:defRPr sz="1800"/>
            </a:pPr>
            <a:r>
              <a:rPr sz="3000">
                <a:solidFill>
                  <a:srgbClr val="942192"/>
                </a:solidFill>
              </a:rPr>
              <a:t>   C. 11,11: 3 ½ Tage </a:t>
            </a:r>
            <a:r>
              <a:rPr sz="2400">
                <a:solidFill>
                  <a:srgbClr val="942192"/>
                </a:solidFill>
              </a:rPr>
              <a:t>(→ sie w. auferweckt, steigen in d. Himmel)</a:t>
            </a:r>
          </a:p>
          <a:p>
            <a:pPr marL="0" lvl="0" indent="0">
              <a:buSzTx/>
              <a:buNone/>
              <a:defRPr sz="1800"/>
            </a:pPr>
            <a:r>
              <a:rPr sz="3000"/>
              <a:t>  B. 12,6: </a:t>
            </a:r>
            <a:r>
              <a:rPr sz="3000">
                <a:solidFill>
                  <a:srgbClr val="FF6600"/>
                </a:solidFill>
              </a:rPr>
              <a:t>1260 Tage </a:t>
            </a:r>
            <a:r>
              <a:rPr sz="2400"/>
              <a:t>(=V. 14) </a:t>
            </a:r>
            <a:r>
              <a:rPr sz="2400">
                <a:solidFill>
                  <a:srgbClr val="FF6600"/>
                </a:solidFill>
              </a:rPr>
              <a:t>(positiv; die Frau von Gott bewahrt)</a:t>
            </a:r>
          </a:p>
          <a:p>
            <a:pPr marL="0" lvl="0" indent="0">
              <a:buSzTx/>
              <a:buNone/>
              <a:defRPr sz="1800"/>
            </a:pPr>
            <a:r>
              <a:rPr sz="3000"/>
              <a:t>A. 13,5:  </a:t>
            </a:r>
            <a:r>
              <a:rPr sz="3000">
                <a:solidFill>
                  <a:srgbClr val="0000FF"/>
                </a:solidFill>
              </a:rPr>
              <a:t>42 Monate</a:t>
            </a:r>
            <a:r>
              <a:rPr sz="2800">
                <a:solidFill>
                  <a:srgbClr val="0000FF"/>
                </a:solidFill>
              </a:rPr>
              <a:t> </a:t>
            </a:r>
            <a:r>
              <a:rPr sz="2400">
                <a:solidFill>
                  <a:srgbClr val="0000FF"/>
                </a:solidFill>
              </a:rPr>
              <a:t>(negativ; das Tier überwindet die Heiligen)</a:t>
            </a: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Shape 1597"/>
          <p:cNvSpPr>
            <a:spLocks noGrp="1"/>
          </p:cNvSpPr>
          <p:nvPr>
            <p:ph type="title"/>
          </p:nvPr>
        </p:nvSpPr>
        <p:spPr>
          <a:xfrm>
            <a:off x="457200" y="274638"/>
            <a:ext cx="8229600" cy="1143001"/>
          </a:xfrm>
          <a:prstGeom prst="rect">
            <a:avLst/>
          </a:prstGeom>
        </p:spPr>
        <p:txBody>
          <a:bodyPr/>
          <a:lstStyle/>
          <a:p>
            <a:pPr lvl="0">
              <a:defRPr sz="1800"/>
            </a:pPr>
            <a:r>
              <a:rPr sz="4400"/>
              <a:t>Zeit, Zeiten, halbe Zeit</a:t>
            </a:r>
          </a:p>
        </p:txBody>
      </p:sp>
      <p:sp>
        <p:nvSpPr>
          <p:cNvPr id="1598" name="Shape 1598"/>
          <p:cNvSpPr>
            <a:spLocks noGrp="1"/>
          </p:cNvSpPr>
          <p:nvPr>
            <p:ph type="body" idx="1"/>
          </p:nvPr>
        </p:nvSpPr>
        <p:spPr>
          <a:xfrm>
            <a:off x="0" y="1600200"/>
            <a:ext cx="9144000" cy="4525963"/>
          </a:xfrm>
          <a:prstGeom prst="rect">
            <a:avLst/>
          </a:prstGeom>
        </p:spPr>
        <p:txBody>
          <a:bodyPr/>
          <a:lstStyle/>
          <a:p>
            <a:pPr marL="0" lvl="0" indent="0" defTabSz="868680">
              <a:buSzTx/>
              <a:buNone/>
              <a:defRPr sz="1800"/>
            </a:pPr>
            <a:r>
              <a:rPr sz="2850"/>
              <a:t>A. 11,2: </a:t>
            </a:r>
            <a:r>
              <a:rPr sz="2850">
                <a:solidFill>
                  <a:srgbClr val="0000FF"/>
                </a:solidFill>
              </a:rPr>
              <a:t>42 Monate </a:t>
            </a:r>
            <a:r>
              <a:rPr sz="2280">
                <a:solidFill>
                  <a:srgbClr val="0000FF"/>
                </a:solidFill>
              </a:rPr>
              <a:t>(die heidn. Idumäer zertreten die hl. Stadt, 67-70)</a:t>
            </a:r>
            <a:endParaRPr sz="2850">
              <a:solidFill>
                <a:srgbClr val="0000FF"/>
              </a:solidFill>
            </a:endParaRPr>
          </a:p>
          <a:p>
            <a:pPr marL="0" lvl="0" indent="0" defTabSz="868680">
              <a:buSzTx/>
              <a:buNone/>
              <a:defRPr sz="1800"/>
            </a:pPr>
            <a:r>
              <a:rPr sz="2850"/>
              <a:t>B. 11,3: </a:t>
            </a:r>
            <a:r>
              <a:rPr sz="2850">
                <a:solidFill>
                  <a:srgbClr val="FF6600"/>
                </a:solidFill>
              </a:rPr>
              <a:t>1260 Tage </a:t>
            </a:r>
            <a:r>
              <a:rPr sz="2280">
                <a:solidFill>
                  <a:srgbClr val="FF6600"/>
                </a:solidFill>
              </a:rPr>
              <a:t>(2 Zeugen bleiben in Jerusalem u. weissagen 66-69 Hegesippus: Jakobus starb 69, nicht 62 n. Chr.)</a:t>
            </a:r>
          </a:p>
          <a:p>
            <a:pPr marL="0" lvl="0" indent="0" defTabSz="868680">
              <a:buSzTx/>
              <a:buNone/>
              <a:defRPr sz="1800"/>
            </a:pPr>
            <a:r>
              <a:rPr sz="2850">
                <a:solidFill>
                  <a:srgbClr val="942192"/>
                </a:solidFill>
              </a:rPr>
              <a:t>C. 11,9: 3 ½ Tage </a:t>
            </a:r>
            <a:r>
              <a:rPr sz="2280">
                <a:solidFill>
                  <a:srgbClr val="942192"/>
                </a:solidFill>
              </a:rPr>
              <a:t>(man sieht ihre Leichen)</a:t>
            </a:r>
          </a:p>
          <a:p>
            <a:pPr marL="0" lvl="0" indent="0" defTabSz="868680">
              <a:buSzTx/>
              <a:buNone/>
              <a:defRPr sz="1800"/>
            </a:pPr>
            <a:r>
              <a:rPr sz="2850">
                <a:solidFill>
                  <a:srgbClr val="942192"/>
                </a:solidFill>
              </a:rPr>
              <a:t>C. 11,11: 3 ½ Tage </a:t>
            </a:r>
            <a:r>
              <a:rPr sz="2280">
                <a:solidFill>
                  <a:srgbClr val="942192"/>
                </a:solidFill>
              </a:rPr>
              <a:t>(→ sie w. auferweckt, steigen in d. Himmel - wohl buchstäblich zu verstehen; Jerusalem = knapp vor 70 n. Chr.)</a:t>
            </a:r>
          </a:p>
          <a:p>
            <a:pPr marL="0" lvl="0" indent="0" defTabSz="868680">
              <a:buSzTx/>
              <a:buNone/>
              <a:defRPr sz="1800"/>
            </a:pPr>
            <a:r>
              <a:rPr sz="2850"/>
              <a:t>B. 12,6: </a:t>
            </a:r>
            <a:r>
              <a:rPr sz="2850">
                <a:solidFill>
                  <a:srgbClr val="FF6600"/>
                </a:solidFill>
              </a:rPr>
              <a:t>1260 Tage </a:t>
            </a:r>
            <a:r>
              <a:rPr sz="2280"/>
              <a:t>(V. 14) </a:t>
            </a:r>
            <a:r>
              <a:rPr sz="2280">
                <a:solidFill>
                  <a:srgbClr val="FF6600"/>
                </a:solidFill>
              </a:rPr>
              <a:t>(</a:t>
            </a:r>
            <a:r>
              <a:rPr sz="2280" b="1">
                <a:solidFill>
                  <a:srgbClr val="FF6600"/>
                </a:solidFill>
              </a:rPr>
              <a:t>Damals! </a:t>
            </a:r>
            <a:r>
              <a:rPr sz="2280">
                <a:solidFill>
                  <a:srgbClr val="FF6600"/>
                </a:solidFill>
              </a:rPr>
              <a:t>Bewahrt, ab ca Ende 64 n. Chr.)</a:t>
            </a:r>
          </a:p>
          <a:p>
            <a:pPr marL="0" lvl="0" indent="0" defTabSz="868680">
              <a:buSzTx/>
              <a:buNone/>
              <a:defRPr sz="1800"/>
            </a:pPr>
            <a:r>
              <a:rPr sz="2850"/>
              <a:t>A. 13,5: </a:t>
            </a:r>
            <a:r>
              <a:rPr sz="2850">
                <a:solidFill>
                  <a:srgbClr val="0000FF"/>
                </a:solidFill>
              </a:rPr>
              <a:t>42 Monate</a:t>
            </a:r>
            <a:r>
              <a:rPr sz="2660">
                <a:solidFill>
                  <a:srgbClr val="0000FF"/>
                </a:solidFill>
              </a:rPr>
              <a:t> </a:t>
            </a:r>
            <a:r>
              <a:rPr sz="2280">
                <a:solidFill>
                  <a:srgbClr val="0000FF"/>
                </a:solidFill>
              </a:rPr>
              <a:t>(Nero ab Ende 64 ein Tier! Es steht nicht, dass er die Heiligen 3,5 Jahre verfolgte; Verfolgung: Ende 64 bis zu seinem Tod Juni 68)</a:t>
            </a:r>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Shape 1600"/>
          <p:cNvSpPr>
            <a:spLocks noGrp="1"/>
          </p:cNvSpPr>
          <p:nvPr>
            <p:ph type="title"/>
          </p:nvPr>
        </p:nvSpPr>
        <p:spPr>
          <a:xfrm>
            <a:off x="457200" y="277812"/>
            <a:ext cx="8229600" cy="630909"/>
          </a:xfrm>
          <a:prstGeom prst="rect">
            <a:avLst/>
          </a:prstGeom>
        </p:spPr>
        <p:txBody>
          <a:bodyPr lIns="0" tIns="0" rIns="0" bIns="0">
            <a:normAutofit/>
          </a:bodyPr>
          <a:lstStyle>
            <a:lvl1pPr defTabSz="896111">
              <a:defRPr sz="3920">
                <a:effectLst>
                  <a:outerShdw blurRad="37338" dist="37338" dir="2700000" rotWithShape="0">
                    <a:srgbClr val="000000"/>
                  </a:outerShdw>
                </a:effectLst>
              </a:defRPr>
            </a:lvl1pPr>
          </a:lstStyle>
          <a:p>
            <a:pPr lvl="0">
              <a:defRPr sz="1800">
                <a:solidFill>
                  <a:srgbClr val="000000"/>
                </a:solidFill>
                <a:effectLst/>
              </a:defRPr>
            </a:pPr>
            <a:r>
              <a:rPr sz="3920">
                <a:solidFill>
                  <a:srgbClr val="FFFFFF"/>
                </a:solidFill>
                <a:effectLst>
                  <a:outerShdw blurRad="37338" dist="37338" dir="2700000" rotWithShape="0">
                    <a:srgbClr val="000000"/>
                  </a:outerShdw>
                </a:effectLst>
              </a:rPr>
              <a:t>Dan 8,14: 2300 Abend-Morgen</a:t>
            </a:r>
          </a:p>
        </p:txBody>
      </p:sp>
      <p:sp>
        <p:nvSpPr>
          <p:cNvPr id="1601" name="Shape 1601"/>
          <p:cNvSpPr>
            <a:spLocks noGrp="1"/>
          </p:cNvSpPr>
          <p:nvPr>
            <p:ph type="body" idx="1"/>
          </p:nvPr>
        </p:nvSpPr>
        <p:spPr>
          <a:xfrm>
            <a:off x="0" y="1052735"/>
            <a:ext cx="9144000" cy="5805266"/>
          </a:xfrm>
          <a:prstGeom prst="rect">
            <a:avLst/>
          </a:prstGeom>
        </p:spPr>
        <p:txBody>
          <a:bodyPr lIns="0" tIns="0" rIns="0" bIns="0">
            <a:normAutofit/>
          </a:bodyPr>
          <a:lstStyle/>
          <a:p>
            <a:pPr marL="257175" lvl="0" indent="-257175">
              <a:spcBef>
                <a:spcPts val="500"/>
              </a:spcBef>
              <a:buNone/>
              <a:defRPr sz="1800">
                <a:solidFill>
                  <a:srgbClr val="000000"/>
                </a:solidFill>
              </a:defRPr>
            </a:pPr>
            <a:r>
              <a:rPr sz="2400">
                <a:solidFill>
                  <a:srgbClr val="0433FF"/>
                </a:solidFill>
              </a:rPr>
              <a:t>Die Verwüstung des Heiligtums dauerte (nach 1Makk 1,54.59; 4,52) </a:t>
            </a:r>
            <a:r>
              <a:rPr sz="2400">
                <a:solidFill>
                  <a:srgbClr val="FFFF00"/>
                </a:solidFill>
              </a:rPr>
              <a:t>drei Jahre und zehn Tage </a:t>
            </a:r>
            <a:r>
              <a:rPr sz="2400">
                <a:solidFill>
                  <a:srgbClr val="0433FF"/>
                </a:solidFill>
              </a:rPr>
              <a:t>= </a:t>
            </a:r>
            <a:r>
              <a:rPr sz="2400">
                <a:solidFill>
                  <a:srgbClr val="FFFF00"/>
                </a:solidFill>
              </a:rPr>
              <a:t>1090 Tage</a:t>
            </a:r>
            <a:endParaRPr sz="2400">
              <a:solidFill>
                <a:srgbClr val="0433FF"/>
              </a:solidFill>
            </a:endParaRPr>
          </a:p>
          <a:p>
            <a:pPr marL="257175" lvl="0" indent="-257175">
              <a:spcBef>
                <a:spcPts val="500"/>
              </a:spcBef>
              <a:buNone/>
              <a:defRPr sz="1800">
                <a:solidFill>
                  <a:srgbClr val="000000"/>
                </a:solidFill>
              </a:defRPr>
            </a:pPr>
            <a:r>
              <a:rPr sz="2400">
                <a:solidFill>
                  <a:srgbClr val="0433FF"/>
                </a:solidFill>
              </a:rPr>
              <a:t>= vom 15. Dez. 168 bis zum 25. Dez 165</a:t>
            </a:r>
          </a:p>
          <a:p>
            <a:pPr marL="257175" lvl="0" indent="-257175">
              <a:spcBef>
                <a:spcPts val="500"/>
              </a:spcBef>
              <a:buNone/>
              <a:defRPr sz="1800">
                <a:solidFill>
                  <a:srgbClr val="000000"/>
                </a:solidFill>
              </a:defRPr>
            </a:pPr>
            <a:r>
              <a:rPr sz="2400">
                <a:solidFill>
                  <a:srgbClr val="0433FF"/>
                </a:solidFill>
              </a:rPr>
              <a:t>1Makk 1:54: „Am 15. Tage des Monats Kislev (Dezember) im Jahre 145 (d.h. 168 v. Chr.) stellten sie einen „Gräuel der Verwüstung“ auf den Brandopferaltar und erbauten Altäre in den Ortschaften Judas ringsumher.“</a:t>
            </a:r>
            <a:r>
              <a:rPr sz="2400" b="1">
                <a:solidFill>
                  <a:srgbClr val="0433FF"/>
                </a:solidFill>
                <a:latin typeface="Arial"/>
                <a:ea typeface="Arial"/>
                <a:cs typeface="Arial"/>
                <a:sym typeface="Arial"/>
              </a:rPr>
              <a:t> </a:t>
            </a:r>
            <a:endParaRPr sz="2400">
              <a:solidFill>
                <a:srgbClr val="0433FF"/>
              </a:solidFill>
            </a:endParaRPr>
          </a:p>
          <a:p>
            <a:pPr marL="257175" lvl="0" indent="-257175">
              <a:spcBef>
                <a:spcPts val="500"/>
              </a:spcBef>
              <a:buNone/>
              <a:defRPr sz="1800">
                <a:solidFill>
                  <a:srgbClr val="000000"/>
                </a:solidFill>
              </a:defRPr>
            </a:pPr>
            <a:r>
              <a:rPr sz="2400">
                <a:solidFill>
                  <a:srgbClr val="0433FF"/>
                </a:solidFill>
              </a:rPr>
              <a:t>8,14: die Dauer </a:t>
            </a:r>
          </a:p>
          <a:p>
            <a:pPr marL="661307" lvl="1" indent="-204107">
              <a:spcBef>
                <a:spcPts val="400"/>
              </a:spcBef>
              <a:buFontTx/>
              <a:defRPr sz="1800">
                <a:solidFill>
                  <a:srgbClr val="000000"/>
                </a:solidFill>
              </a:defRPr>
            </a:pPr>
            <a:r>
              <a:rPr sz="2000">
                <a:solidFill>
                  <a:srgbClr val="0433FF"/>
                </a:solidFill>
              </a:rPr>
              <a:t>a) der Aufhebung des beständigen Opferdienstes </a:t>
            </a:r>
            <a:r>
              <a:rPr sz="2000">
                <a:solidFill>
                  <a:srgbClr val="FFFF00"/>
                </a:solidFill>
              </a:rPr>
              <a:t>UND</a:t>
            </a:r>
            <a:endParaRPr sz="2800">
              <a:solidFill>
                <a:srgbClr val="0433FF"/>
              </a:solidFill>
            </a:endParaRPr>
          </a:p>
          <a:p>
            <a:pPr marL="661307" lvl="1" indent="-204107">
              <a:spcBef>
                <a:spcPts val="400"/>
              </a:spcBef>
              <a:buFontTx/>
              <a:defRPr sz="1800">
                <a:solidFill>
                  <a:srgbClr val="000000"/>
                </a:solidFill>
              </a:defRPr>
            </a:pPr>
            <a:r>
              <a:rPr sz="2000">
                <a:solidFill>
                  <a:srgbClr val="0433FF"/>
                </a:solidFill>
              </a:rPr>
              <a:t>b) der Preisgabe des „Heiligen“ und des Volkes zur Zertretung (= </a:t>
            </a:r>
            <a:r>
              <a:rPr sz="2000" u="sng">
                <a:solidFill>
                  <a:srgbClr val="0433FF"/>
                </a:solidFill>
              </a:rPr>
              <a:t>ca. 5 Jahre</a:t>
            </a:r>
            <a:r>
              <a:rPr sz="2000">
                <a:solidFill>
                  <a:srgbClr val="0433FF"/>
                </a:solidFill>
              </a:rPr>
              <a:t>)</a:t>
            </a:r>
          </a:p>
          <a:p>
            <a:pPr marL="257175" lvl="0" indent="-257175">
              <a:spcBef>
                <a:spcPts val="500"/>
              </a:spcBef>
              <a:buNone/>
              <a:defRPr sz="1800">
                <a:solidFill>
                  <a:srgbClr val="000000"/>
                </a:solidFill>
              </a:defRPr>
            </a:pPr>
            <a:r>
              <a:rPr sz="2400">
                <a:solidFill>
                  <a:srgbClr val="0433FF"/>
                </a:solidFill>
              </a:rPr>
              <a:t>2300 Abend-Morgen = Tage (2Kr 11,25) = 6 Jahre, 4 Monate</a:t>
            </a:r>
          </a:p>
          <a:p>
            <a:pPr marL="257175" lvl="0" indent="-257175">
              <a:spcBef>
                <a:spcPts val="500"/>
              </a:spcBef>
              <a:buNone/>
              <a:defRPr sz="1800">
                <a:solidFill>
                  <a:srgbClr val="000000"/>
                </a:solidFill>
              </a:defRPr>
            </a:pPr>
            <a:r>
              <a:rPr sz="2400" u="sng">
                <a:solidFill>
                  <a:srgbClr val="0433FF"/>
                </a:solidFill>
              </a:rPr>
              <a:t>→ dann wird das „Heilige</a:t>
            </a:r>
            <a:r>
              <a:rPr sz="2400">
                <a:solidFill>
                  <a:srgbClr val="0433FF"/>
                </a:solidFill>
              </a:rPr>
              <a:t>“</a:t>
            </a:r>
            <a:r>
              <a:rPr sz="2400" b="1">
                <a:solidFill>
                  <a:srgbClr val="0433FF"/>
                </a:solidFill>
                <a:latin typeface="Arial"/>
                <a:ea typeface="Arial"/>
                <a:cs typeface="Arial"/>
                <a:sym typeface="Arial"/>
              </a:rPr>
              <a:t> </a:t>
            </a:r>
            <a:r>
              <a:rPr sz="2400">
                <a:solidFill>
                  <a:srgbClr val="0433FF"/>
                </a:solidFill>
              </a:rPr>
              <a:t>gerechtfertigt, d.h., </a:t>
            </a:r>
            <a:r>
              <a:rPr sz="2400" u="sng">
                <a:solidFill>
                  <a:srgbClr val="0433FF"/>
                </a:solidFill>
              </a:rPr>
              <a:t>wieder in seinen rechten Stand gesetzt werden</a:t>
            </a:r>
            <a:r>
              <a:rPr sz="2400">
                <a:solidFill>
                  <a:srgbClr val="0433FF"/>
                </a:solidFill>
              </a:rPr>
              <a:t>: </a:t>
            </a:r>
          </a:p>
        </p:txBody>
      </p:sp>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 name="Shape 1603"/>
          <p:cNvSpPr>
            <a:spLocks noGrp="1"/>
          </p:cNvSpPr>
          <p:nvPr>
            <p:ph type="title"/>
          </p:nvPr>
        </p:nvSpPr>
        <p:spPr>
          <a:xfrm>
            <a:off x="457200" y="277813"/>
            <a:ext cx="8229600" cy="846930"/>
          </a:xfrm>
          <a:prstGeom prst="rect">
            <a:avLst/>
          </a:prstGeom>
        </p:spPr>
        <p:txBody>
          <a:bodyPr lIns="0" tIns="0" rIns="0" bIns="0">
            <a:normAutofit/>
          </a:bodyPr>
          <a:lstStyle>
            <a:lvl1pPr>
              <a:defRPr sz="4000"/>
            </a:lvl1pPr>
          </a:lstStyle>
          <a:p>
            <a:pPr lvl="0">
              <a:defRPr sz="1800">
                <a:solidFill>
                  <a:srgbClr val="000000"/>
                </a:solidFill>
                <a:effectLst/>
              </a:defRPr>
            </a:pPr>
            <a:r>
              <a:rPr sz="4000">
                <a:solidFill>
                  <a:srgbClr val="FFFFFF"/>
                </a:solidFill>
                <a:effectLst>
                  <a:outerShdw blurRad="38100" dist="38100" dir="2700000" rotWithShape="0">
                    <a:srgbClr val="000000"/>
                  </a:outerShdw>
                </a:effectLst>
              </a:rPr>
              <a:t>Dan 8,14</a:t>
            </a:r>
          </a:p>
        </p:txBody>
      </p:sp>
      <p:sp>
        <p:nvSpPr>
          <p:cNvPr id="1604" name="Shape 1604"/>
          <p:cNvSpPr>
            <a:spLocks noGrp="1"/>
          </p:cNvSpPr>
          <p:nvPr>
            <p:ph type="body" idx="1"/>
          </p:nvPr>
        </p:nvSpPr>
        <p:spPr>
          <a:xfrm>
            <a:off x="251520" y="1340767"/>
            <a:ext cx="8892480" cy="5517234"/>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FFFF00"/>
                </a:solidFill>
              </a:rPr>
              <a:t>Möglicher Endtermin der 2300 Tage</a:t>
            </a:r>
            <a:r>
              <a:rPr sz="2800">
                <a:solidFill>
                  <a:srgbClr val="0433FF"/>
                </a:solidFill>
              </a:rPr>
              <a:t>: Sieg über Nikanor (1Makk 7,48-50). </a:t>
            </a:r>
          </a:p>
          <a:p>
            <a:pPr marL="300037" lvl="0" indent="-300037">
              <a:spcBef>
                <a:spcPts val="600"/>
              </a:spcBef>
              <a:buNone/>
              <a:defRPr sz="1800">
                <a:solidFill>
                  <a:srgbClr val="000000"/>
                </a:solidFill>
              </a:defRPr>
            </a:pPr>
            <a:r>
              <a:rPr sz="2800">
                <a:solidFill>
                  <a:srgbClr val="FFFF00"/>
                </a:solidFill>
              </a:rPr>
              <a:t>Möglicher Anfang der 2300 Tage</a:t>
            </a:r>
            <a:r>
              <a:rPr sz="2800">
                <a:solidFill>
                  <a:srgbClr val="0433FF"/>
                </a:solidFill>
              </a:rPr>
              <a:t>: Kurz vor Aufrichtung des Götzengräuels im Tempel. </a:t>
            </a:r>
          </a:p>
          <a:p>
            <a:pPr marL="300037" lvl="0" indent="-300037">
              <a:spcBef>
                <a:spcPts val="600"/>
              </a:spcBef>
              <a:buNone/>
              <a:defRPr sz="1800">
                <a:solidFill>
                  <a:srgbClr val="000000"/>
                </a:solidFill>
              </a:defRPr>
            </a:pPr>
            <a:r>
              <a:rPr sz="2800">
                <a:solidFill>
                  <a:srgbClr val="FFFF00"/>
                </a:solidFill>
              </a:rPr>
              <a:t>Keil</a:t>
            </a:r>
            <a:r>
              <a:rPr sz="2800">
                <a:solidFill>
                  <a:srgbClr val="0433FF"/>
                </a:solidFill>
              </a:rPr>
              <a:t>: </a:t>
            </a:r>
            <a:r>
              <a:rPr sz="2800">
                <a:solidFill>
                  <a:srgbClr val="FFFF00"/>
                </a:solidFill>
              </a:rPr>
              <a:t>Endtermin der 2300 Tage</a:t>
            </a:r>
            <a:r>
              <a:rPr sz="2800">
                <a:solidFill>
                  <a:srgbClr val="0433FF"/>
                </a:solidFill>
              </a:rPr>
              <a:t>: Untergang des Antiochus Epiphanes (164 v. Chr.; 8,25E). </a:t>
            </a:r>
          </a:p>
          <a:p>
            <a:pPr marL="300037" lvl="0" indent="-300037">
              <a:spcBef>
                <a:spcPts val="600"/>
              </a:spcBef>
              <a:buNone/>
              <a:defRPr sz="1800">
                <a:solidFill>
                  <a:srgbClr val="000000"/>
                </a:solidFill>
              </a:defRPr>
            </a:pPr>
            <a:r>
              <a:rPr sz="2800">
                <a:solidFill>
                  <a:srgbClr val="FFFF00"/>
                </a:solidFill>
              </a:rPr>
              <a:t>Anfang der 2300 Tage: </a:t>
            </a:r>
            <a:r>
              <a:rPr sz="2800">
                <a:solidFill>
                  <a:srgbClr val="0433FF"/>
                </a:solidFill>
              </a:rPr>
              <a:t>1 Jahr vor Beginn der Gewalttätigkeiten des Antiochus (Jahr 170 v. Chr.). </a:t>
            </a:r>
          </a:p>
        </p:txBody>
      </p:sp>
    </p:spTree>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Shape 1606"/>
          <p:cNvSpPr>
            <a:spLocks noGrp="1"/>
          </p:cNvSpPr>
          <p:nvPr>
            <p:ph type="title"/>
          </p:nvPr>
        </p:nvSpPr>
        <p:spPr>
          <a:xfrm>
            <a:off x="457200" y="277813"/>
            <a:ext cx="8229600" cy="1143001"/>
          </a:xfrm>
          <a:prstGeom prst="rect">
            <a:avLst/>
          </a:prstGeom>
        </p:spPr>
        <p:txBody>
          <a:bodyPr lIns="0" tIns="0" rIns="0" bIns="0">
            <a:normAutofit/>
          </a:bodyPr>
          <a:lstStyle/>
          <a:p>
            <a:pPr lvl="0"/>
            <a:endParaRPr/>
          </a:p>
        </p:txBody>
      </p:sp>
      <p:sp>
        <p:nvSpPr>
          <p:cNvPr id="1607" name="Shape 1607"/>
          <p:cNvSpPr>
            <a:spLocks noGrp="1"/>
          </p:cNvSpPr>
          <p:nvPr>
            <p:ph type="body" idx="1"/>
          </p:nvPr>
        </p:nvSpPr>
        <p:spPr>
          <a:xfrm>
            <a:off x="457200" y="1600200"/>
            <a:ext cx="8229600" cy="4530725"/>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0433FF"/>
                </a:solidFill>
              </a:rPr>
              <a:t>Die 2300 Tage = 6 Jahre 4 Monate: = </a:t>
            </a:r>
            <a:r>
              <a:rPr sz="2800" b="1">
                <a:solidFill>
                  <a:srgbClr val="0433FF"/>
                </a:solidFill>
                <a:latin typeface="Arial"/>
                <a:ea typeface="Arial"/>
                <a:cs typeface="Arial"/>
                <a:sym typeface="Arial"/>
              </a:rPr>
              <a:t>nicht</a:t>
            </a:r>
            <a:r>
              <a:rPr sz="2800">
                <a:solidFill>
                  <a:srgbClr val="0433FF"/>
                </a:solidFill>
              </a:rPr>
              <a:t> die volle Dauer einer 7-jährigen göttlichen Heimsuchungszeit (Ri 6,1; 2S 24,13; 2Kg 8,1; 1M 41,27; 10mal 7: Jer 25,11) </a:t>
            </a:r>
          </a:p>
          <a:p>
            <a:pPr marL="300037" lvl="0" indent="-300037">
              <a:spcBef>
                <a:spcPts val="600"/>
              </a:spcBef>
              <a:buNone/>
              <a:defRPr sz="1800">
                <a:solidFill>
                  <a:srgbClr val="000000"/>
                </a:solidFill>
              </a:defRPr>
            </a:pPr>
            <a:r>
              <a:rPr sz="2800">
                <a:solidFill>
                  <a:srgbClr val="0433FF"/>
                </a:solidFill>
              </a:rPr>
              <a:t>Zeit der Bedrängnis</a:t>
            </a:r>
          </a:p>
          <a:p>
            <a:pPr marL="280736" lvl="0" indent="-280736">
              <a:spcBef>
                <a:spcPts val="600"/>
              </a:spcBef>
              <a:buFontTx/>
              <a:defRPr sz="1800">
                <a:solidFill>
                  <a:srgbClr val="000000"/>
                </a:solidFill>
              </a:defRPr>
            </a:pPr>
            <a:r>
              <a:rPr sz="2800">
                <a:solidFill>
                  <a:srgbClr val="0433FF"/>
                </a:solidFill>
              </a:rPr>
              <a:t>9,27 halbe Woche</a:t>
            </a:r>
          </a:p>
          <a:p>
            <a:pPr marL="280736" lvl="0" indent="-280736">
              <a:spcBef>
                <a:spcPts val="600"/>
              </a:spcBef>
              <a:buFontTx/>
              <a:defRPr sz="1800">
                <a:solidFill>
                  <a:srgbClr val="000000"/>
                </a:solidFill>
              </a:defRPr>
            </a:pPr>
            <a:r>
              <a:rPr sz="2800">
                <a:solidFill>
                  <a:srgbClr val="0433FF"/>
                </a:solidFill>
              </a:rPr>
              <a:t>12,7 Zeit, Zeiten, halbe Zeit</a:t>
            </a:r>
          </a:p>
          <a:p>
            <a:pPr marL="280736" lvl="0" indent="-280736">
              <a:spcBef>
                <a:spcPts val="600"/>
              </a:spcBef>
              <a:buFontTx/>
              <a:defRPr sz="1800">
                <a:solidFill>
                  <a:srgbClr val="000000"/>
                </a:solidFill>
              </a:defRPr>
            </a:pPr>
            <a:r>
              <a:rPr sz="2800">
                <a:solidFill>
                  <a:srgbClr val="0433FF"/>
                </a:solidFill>
              </a:rPr>
              <a:t>7,25 Zeit, Zeiten, halbe Zeit</a:t>
            </a:r>
          </a:p>
        </p:txBody>
      </p:sp>
    </p:spTree>
  </p:cSld>
  <p:clrMapOvr>
    <a:masterClrMapping/>
  </p:clrMapOvr>
  <p:transition spd="med"/>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Shape 1609"/>
          <p:cNvSpPr>
            <a:spLocks noGrp="1"/>
          </p:cNvSpPr>
          <p:nvPr>
            <p:ph type="title"/>
          </p:nvPr>
        </p:nvSpPr>
        <p:spPr>
          <a:xfrm>
            <a:off x="395537" y="273049"/>
            <a:ext cx="1683162" cy="2075832"/>
          </a:xfrm>
          <a:prstGeom prst="rect">
            <a:avLst/>
          </a:prstGeom>
        </p:spPr>
        <p:txBody>
          <a:bodyPr lIns="0" tIns="0" rIns="0" bIns="0">
            <a:normAutofit/>
          </a:bodyPr>
          <a:lstStyle/>
          <a:p>
            <a:pPr lvl="0">
              <a:defRPr sz="1800" b="0">
                <a:solidFill>
                  <a:srgbClr val="000000"/>
                </a:solidFill>
                <a:effectLst/>
              </a:defRPr>
            </a:pPr>
            <a:r>
              <a:rPr sz="2000" b="1">
                <a:solidFill>
                  <a:srgbClr val="FFFFFF"/>
                </a:solidFill>
                <a:effectLst>
                  <a:outerShdw blurRad="38100" dist="38100" dir="2700000" rotWithShape="0">
                    <a:srgbClr val="000000"/>
                  </a:outerShdw>
                </a:effectLst>
              </a:rPr>
              <a:t>Das Assyrische </a:t>
            </a:r>
            <a:br>
              <a:rPr sz="2000" b="1">
                <a:solidFill>
                  <a:srgbClr val="FFFFFF"/>
                </a:solidFill>
                <a:effectLst>
                  <a:outerShdw blurRad="38100" dist="38100" dir="2700000" rotWithShape="0">
                    <a:srgbClr val="000000"/>
                  </a:outerShdw>
                </a:effectLst>
              </a:rPr>
            </a:br>
            <a:r>
              <a:rPr sz="2000" b="1">
                <a:solidFill>
                  <a:srgbClr val="FFFFFF"/>
                </a:solidFill>
                <a:effectLst>
                  <a:outerShdw blurRad="38100" dist="38100" dir="2700000" rotWithShape="0">
                    <a:srgbClr val="000000"/>
                  </a:outerShdw>
                </a:effectLst>
              </a:rPr>
              <a:t>Reich</a:t>
            </a:r>
          </a:p>
        </p:txBody>
      </p:sp>
      <p:sp>
        <p:nvSpPr>
          <p:cNvPr id="1610" name="Shape 1610"/>
          <p:cNvSpPr>
            <a:spLocks noGrp="1"/>
          </p:cNvSpPr>
          <p:nvPr>
            <p:ph type="body" idx="1"/>
          </p:nvPr>
        </p:nvSpPr>
        <p:spPr>
          <a:xfrm>
            <a:off x="3575050" y="273049"/>
            <a:ext cx="5111750" cy="5853115"/>
          </a:xfrm>
          <a:prstGeom prst="rect">
            <a:avLst/>
          </a:prstGeom>
        </p:spPr>
        <p:txBody>
          <a:bodyPr lIns="0" tIns="0" rIns="0" bIns="0">
            <a:normAutofit/>
          </a:bodyPr>
          <a:lstStyle/>
          <a:p>
            <a:pPr lvl="0">
              <a:buNone/>
            </a:pPr>
            <a:endParaRPr/>
          </a:p>
        </p:txBody>
      </p:sp>
      <p:pic>
        <p:nvPicPr>
          <p:cNvPr id="1611" name="image19.png"/>
          <p:cNvPicPr/>
          <p:nvPr/>
        </p:nvPicPr>
        <p:blipFill>
          <a:blip r:embed="rId2" cstate="print">
            <a:extLst/>
          </a:blip>
          <a:stretch>
            <a:fillRect/>
          </a:stretch>
        </p:blipFill>
        <p:spPr>
          <a:xfrm>
            <a:off x="2078697" y="0"/>
            <a:ext cx="7893903" cy="686632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title" idx="4294967295"/>
          </p:nvPr>
        </p:nvSpPr>
        <p:spPr>
          <a:xfrm>
            <a:off x="6732588" y="260350"/>
            <a:ext cx="2411412" cy="936625"/>
          </a:xfrm>
          <a:prstGeom prst="rect">
            <a:avLst/>
          </a:prstGeom>
        </p:spPr>
        <p:txBody>
          <a:bodyPr>
            <a:normAutofit/>
          </a:bodyPr>
          <a:lstStyle>
            <a:lvl1pPr>
              <a:defRPr i="1">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i="0">
                <a:solidFill>
                  <a:srgbClr val="000000"/>
                </a:solidFill>
                <a:effectLst/>
              </a:defRPr>
            </a:pPr>
            <a:r>
              <a:rPr sz="4000" b="1" i="1">
                <a:solidFill>
                  <a:srgbClr val="FFFFFF"/>
                </a:solidFill>
                <a:effectLst>
                  <a:outerShdw blurRad="38100" dist="38100" dir="2700000" rotWithShape="0">
                    <a:srgbClr val="000000"/>
                  </a:outerShdw>
                </a:effectLst>
              </a:rPr>
              <a:t>Dan 7</a:t>
            </a:r>
          </a:p>
        </p:txBody>
      </p:sp>
      <p:sp>
        <p:nvSpPr>
          <p:cNvPr id="650" name="Shape 650"/>
          <p:cNvSpPr/>
          <p:nvPr/>
        </p:nvSpPr>
        <p:spPr>
          <a:xfrm>
            <a:off x="2868613" y="404812"/>
            <a:ext cx="3041651"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1. Babylonisches Reich 605-539</a:t>
            </a:r>
          </a:p>
        </p:txBody>
      </p:sp>
      <p:sp>
        <p:nvSpPr>
          <p:cNvPr id="651" name="Shape 651"/>
          <p:cNvSpPr/>
          <p:nvPr/>
        </p:nvSpPr>
        <p:spPr>
          <a:xfrm>
            <a:off x="2879725" y="1989138"/>
            <a:ext cx="3671888"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2. Medo-Persisches Reich 539-333</a:t>
            </a:r>
          </a:p>
        </p:txBody>
      </p:sp>
      <p:sp>
        <p:nvSpPr>
          <p:cNvPr id="652" name="Shape 652"/>
          <p:cNvSpPr/>
          <p:nvPr/>
        </p:nvSpPr>
        <p:spPr>
          <a:xfrm>
            <a:off x="2881313" y="3460750"/>
            <a:ext cx="3290888" cy="7642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Makedonisches Reich 333-323 </a:t>
            </a:r>
          </a:p>
        </p:txBody>
      </p:sp>
      <p:sp>
        <p:nvSpPr>
          <p:cNvPr id="653" name="Shape 653"/>
          <p:cNvSpPr/>
          <p:nvPr/>
        </p:nvSpPr>
        <p:spPr>
          <a:xfrm>
            <a:off x="2987673" y="4832350"/>
            <a:ext cx="5904808"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4.</a:t>
            </a:r>
          </a:p>
        </p:txBody>
      </p:sp>
      <p:pic>
        <p:nvPicPr>
          <p:cNvPr id="654" name="image8.png" descr="danielstatue"/>
          <p:cNvPicPr/>
          <p:nvPr/>
        </p:nvPicPr>
        <p:blipFill>
          <a:blip r:embed="rId3" cstate="print">
            <a:extLst/>
          </a:blip>
          <a:srcRect l="48567" t="12086" r="27136" b="10338"/>
          <a:stretch>
            <a:fillRect/>
          </a:stretch>
        </p:blipFill>
        <p:spPr>
          <a:xfrm>
            <a:off x="-36514" y="-171451"/>
            <a:ext cx="2879727" cy="7815265"/>
          </a:xfrm>
          <a:prstGeom prst="rect">
            <a:avLst/>
          </a:prstGeom>
          <a:ln w="12700">
            <a:miter lim="400000"/>
          </a:ln>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9"/>
                                        </p:tgtEl>
                                        <p:attrNameLst>
                                          <p:attrName>style.visibility</p:attrName>
                                        </p:attrNameLst>
                                      </p:cBhvr>
                                      <p:to>
                                        <p:strVal val="visible"/>
                                      </p:to>
                                    </p:set>
                                    <p:anim calcmode="lin" valueType="num">
                                      <p:cBhvr>
                                        <p:cTn id="7" dur="1000" fill="hold"/>
                                        <p:tgtEl>
                                          <p:spTgt spid="649"/>
                                        </p:tgtEl>
                                        <p:attrNameLst>
                                          <p:attrName>ppt_x</p:attrName>
                                        </p:attrNameLst>
                                      </p:cBhvr>
                                      <p:tavLst>
                                        <p:tav tm="0">
                                          <p:val>
                                            <p:strVal val="0-#ppt_w/2"/>
                                          </p:val>
                                        </p:tav>
                                        <p:tav tm="100000">
                                          <p:val>
                                            <p:strVal val="#ppt_x"/>
                                          </p:val>
                                        </p:tav>
                                      </p:tavLst>
                                    </p:anim>
                                    <p:anim calcmode="lin" valueType="num">
                                      <p:cBhvr>
                                        <p:cTn id="8" dur="1000" fill="hold"/>
                                        <p:tgtEl>
                                          <p:spTgt spid="6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1" animBg="1" advAuto="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 name="Shape 1613"/>
          <p:cNvSpPr>
            <a:spLocks noGrp="1"/>
          </p:cNvSpPr>
          <p:nvPr>
            <p:ph type="title"/>
          </p:nvPr>
        </p:nvSpPr>
        <p:spPr>
          <a:xfrm>
            <a:off x="179511" y="980728"/>
            <a:ext cx="1872209" cy="1440161"/>
          </a:xfrm>
          <a:prstGeom prst="rect">
            <a:avLst/>
          </a:prstGeom>
        </p:spPr>
        <p:txBody>
          <a:bodyPr lIns="0" tIns="0" rIns="0" bIns="0">
            <a:normAutofit/>
          </a:bodyPr>
          <a:lstStyle/>
          <a:p>
            <a:pPr lvl="0">
              <a:defRPr sz="1800" b="0">
                <a:solidFill>
                  <a:srgbClr val="000000"/>
                </a:solidFill>
                <a:effectLst/>
              </a:defRPr>
            </a:pPr>
            <a:r>
              <a:rPr sz="2000" b="1">
                <a:solidFill>
                  <a:srgbClr val="FFFFFF"/>
                </a:solidFill>
                <a:effectLst>
                  <a:outerShdw blurRad="38100" dist="38100" dir="2700000" rotWithShape="0">
                    <a:srgbClr val="000000"/>
                  </a:outerShdw>
                </a:effectLst>
              </a:rPr>
              <a:t>Das Babylonische Weltreich </a:t>
            </a:r>
          </a:p>
        </p:txBody>
      </p:sp>
      <p:sp>
        <p:nvSpPr>
          <p:cNvPr id="1614" name="Shape 1614"/>
          <p:cNvSpPr>
            <a:spLocks noGrp="1"/>
          </p:cNvSpPr>
          <p:nvPr>
            <p:ph type="body" idx="1"/>
          </p:nvPr>
        </p:nvSpPr>
        <p:spPr>
          <a:xfrm>
            <a:off x="3575050" y="273049"/>
            <a:ext cx="5111750" cy="5853115"/>
          </a:xfrm>
          <a:prstGeom prst="rect">
            <a:avLst/>
          </a:prstGeom>
        </p:spPr>
        <p:txBody>
          <a:bodyPr lIns="0" tIns="0" rIns="0" bIns="0">
            <a:normAutofit/>
          </a:bodyPr>
          <a:lstStyle/>
          <a:p>
            <a:pPr lvl="0">
              <a:buNone/>
            </a:pPr>
            <a:endParaRPr/>
          </a:p>
        </p:txBody>
      </p:sp>
      <p:pic>
        <p:nvPicPr>
          <p:cNvPr id="1615" name="image5.png"/>
          <p:cNvPicPr/>
          <p:nvPr/>
        </p:nvPicPr>
        <p:blipFill>
          <a:blip r:embed="rId2" cstate="print">
            <a:extLst/>
          </a:blip>
          <a:stretch>
            <a:fillRect/>
          </a:stretch>
        </p:blipFill>
        <p:spPr>
          <a:xfrm>
            <a:off x="1947174" y="620687"/>
            <a:ext cx="7305346" cy="6237313"/>
          </a:xfrm>
          <a:prstGeom prst="rect">
            <a:avLst/>
          </a:prstGeom>
          <a:ln w="12700">
            <a:miter lim="400000"/>
          </a:ln>
        </p:spPr>
      </p:pic>
    </p:spTree>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p:cNvSpPr>
          <p:nvPr>
            <p:ph type="title"/>
          </p:nvPr>
        </p:nvSpPr>
        <p:spPr>
          <a:xfrm>
            <a:off x="251520" y="260647"/>
            <a:ext cx="8206679" cy="576066"/>
          </a:xfrm>
          <a:prstGeom prst="rect">
            <a:avLst/>
          </a:prstGeom>
        </p:spPr>
        <p:txBody>
          <a:bodyPr lIns="0" tIns="0" rIns="0" bIns="0">
            <a:normAutofit/>
          </a:bodyPr>
          <a:lstStyle>
            <a:lvl1pPr>
              <a:defRPr sz="3200" b="1"/>
            </a:lvl1pPr>
          </a:lstStyle>
          <a:p>
            <a:pPr lvl="0">
              <a:defRPr sz="1800" b="0">
                <a:solidFill>
                  <a:srgbClr val="000000"/>
                </a:solidFill>
                <a:effectLst/>
              </a:defRPr>
            </a:pPr>
            <a:r>
              <a:rPr sz="3200" b="1">
                <a:solidFill>
                  <a:srgbClr val="FFFFFF"/>
                </a:solidFill>
                <a:effectLst>
                  <a:outerShdw blurRad="38100" dist="38100" dir="2700000" rotWithShape="0">
                    <a:srgbClr val="000000"/>
                  </a:outerShdw>
                </a:effectLst>
              </a:rPr>
              <a:t>Das persische Reich</a:t>
            </a:r>
          </a:p>
        </p:txBody>
      </p:sp>
      <p:sp>
        <p:nvSpPr>
          <p:cNvPr id="1618" name="Shape 1618"/>
          <p:cNvSpPr>
            <a:spLocks noGrp="1"/>
          </p:cNvSpPr>
          <p:nvPr>
            <p:ph type="body" idx="1"/>
          </p:nvPr>
        </p:nvSpPr>
        <p:spPr>
          <a:xfrm>
            <a:off x="457200" y="1600200"/>
            <a:ext cx="8229600" cy="4530725"/>
          </a:xfrm>
          <a:prstGeom prst="rect">
            <a:avLst/>
          </a:prstGeom>
        </p:spPr>
        <p:txBody>
          <a:bodyPr lIns="0" tIns="0" rIns="0" bIns="0">
            <a:normAutofit/>
          </a:bodyPr>
          <a:lstStyle/>
          <a:p>
            <a:pPr lvl="0">
              <a:buNone/>
            </a:pPr>
            <a:endParaRPr/>
          </a:p>
        </p:txBody>
      </p:sp>
      <p:pic>
        <p:nvPicPr>
          <p:cNvPr id="1619" name="image18.png"/>
          <p:cNvPicPr/>
          <p:nvPr/>
        </p:nvPicPr>
        <p:blipFill>
          <a:blip r:embed="rId2" cstate="print">
            <a:extLst/>
          </a:blip>
          <a:stretch>
            <a:fillRect/>
          </a:stretch>
        </p:blipFill>
        <p:spPr>
          <a:xfrm>
            <a:off x="-108522" y="836712"/>
            <a:ext cx="9382899" cy="6051185"/>
          </a:xfrm>
          <a:prstGeom prst="rect">
            <a:avLst/>
          </a:prstGeom>
          <a:ln w="12700">
            <a:miter lim="400000"/>
          </a:ln>
        </p:spPr>
      </p:pic>
    </p:spTree>
  </p:cSld>
  <p:clrMapOvr>
    <a:masterClrMapping/>
  </p:clrMapOvr>
  <p:transition spd="med"/>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Shape 1621"/>
          <p:cNvSpPr>
            <a:spLocks noGrp="1"/>
          </p:cNvSpPr>
          <p:nvPr>
            <p:ph type="title"/>
          </p:nvPr>
        </p:nvSpPr>
        <p:spPr>
          <a:xfrm>
            <a:off x="395536" y="259167"/>
            <a:ext cx="7988425" cy="515145"/>
          </a:xfrm>
          <a:prstGeom prst="rect">
            <a:avLst/>
          </a:prstGeom>
        </p:spPr>
        <p:txBody>
          <a:bodyPr lIns="0" tIns="0" rIns="0" bIns="0">
            <a:normAutofit/>
          </a:bodyPr>
          <a:lstStyle>
            <a:lvl1pPr defTabSz="768095">
              <a:defRPr sz="3024" b="1">
                <a:effectLst>
                  <a:outerShdw blurRad="32004" dist="32004" dir="2700000" rotWithShape="0">
                    <a:srgbClr val="000000"/>
                  </a:outerShdw>
                </a:effectLst>
              </a:defRPr>
            </a:lvl1pPr>
          </a:lstStyle>
          <a:p>
            <a:pPr lvl="0">
              <a:defRPr sz="1800" b="0">
                <a:solidFill>
                  <a:srgbClr val="000000"/>
                </a:solidFill>
                <a:effectLst/>
              </a:defRPr>
            </a:pPr>
            <a:r>
              <a:rPr sz="3024" b="1">
                <a:solidFill>
                  <a:srgbClr val="FFFFFF"/>
                </a:solidFill>
                <a:effectLst>
                  <a:outerShdw blurRad="32004" dist="32004" dir="2700000" rotWithShape="0">
                    <a:srgbClr val="000000"/>
                  </a:outerShdw>
                </a:effectLst>
              </a:rPr>
              <a:t>Das makedonische Reich</a:t>
            </a:r>
          </a:p>
        </p:txBody>
      </p:sp>
      <p:sp>
        <p:nvSpPr>
          <p:cNvPr id="1622" name="Shape 1622"/>
          <p:cNvSpPr>
            <a:spLocks noGrp="1"/>
          </p:cNvSpPr>
          <p:nvPr>
            <p:ph type="body" idx="1"/>
          </p:nvPr>
        </p:nvSpPr>
        <p:spPr>
          <a:xfrm>
            <a:off x="457200" y="1600200"/>
            <a:ext cx="8229600" cy="4530725"/>
          </a:xfrm>
          <a:prstGeom prst="rect">
            <a:avLst/>
          </a:prstGeom>
        </p:spPr>
        <p:txBody>
          <a:bodyPr lIns="0" tIns="0" rIns="0" bIns="0">
            <a:normAutofit/>
          </a:bodyPr>
          <a:lstStyle/>
          <a:p>
            <a:pPr lvl="0">
              <a:buNone/>
            </a:pPr>
            <a:endParaRPr/>
          </a:p>
        </p:txBody>
      </p:sp>
      <p:pic>
        <p:nvPicPr>
          <p:cNvPr id="1623" name="image24.png"/>
          <p:cNvPicPr/>
          <p:nvPr/>
        </p:nvPicPr>
        <p:blipFill>
          <a:blip r:embed="rId2" cstate="print">
            <a:extLst/>
          </a:blip>
          <a:stretch>
            <a:fillRect/>
          </a:stretch>
        </p:blipFill>
        <p:spPr>
          <a:xfrm>
            <a:off x="0" y="798356"/>
            <a:ext cx="9684568" cy="6231044"/>
          </a:xfrm>
          <a:prstGeom prst="rect">
            <a:avLst/>
          </a:prstGeom>
          <a:ln w="12700">
            <a:miter lim="400000"/>
          </a:ln>
        </p:spPr>
      </p:pic>
    </p:spTree>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p:cNvSpPr>
          <p:nvPr>
            <p:ph type="title"/>
          </p:nvPr>
        </p:nvSpPr>
        <p:spPr>
          <a:xfrm>
            <a:off x="685800" y="188640"/>
            <a:ext cx="7772400" cy="648074"/>
          </a:xfrm>
          <a:prstGeom prst="rect">
            <a:avLst/>
          </a:prstGeom>
        </p:spPr>
        <p:txBody>
          <a:bodyPr lIns="0" tIns="0" rIns="0" bIns="0">
            <a:normAutofit/>
          </a:bodyPr>
          <a:lstStyle>
            <a:lvl1pPr defTabSz="832104">
              <a:defRPr sz="4004">
                <a:effectLst>
                  <a:outerShdw blurRad="34671" dist="34671" dir="2700000" rotWithShape="0">
                    <a:srgbClr val="000000"/>
                  </a:outerShdw>
                </a:effectLst>
              </a:defRPr>
            </a:lvl1pPr>
          </a:lstStyle>
          <a:p>
            <a:pPr lvl="0">
              <a:defRPr sz="1800">
                <a:solidFill>
                  <a:srgbClr val="000000"/>
                </a:solidFill>
                <a:effectLst/>
              </a:defRPr>
            </a:pPr>
            <a:r>
              <a:rPr sz="4004">
                <a:solidFill>
                  <a:srgbClr val="FFFFFF"/>
                </a:solidFill>
                <a:effectLst>
                  <a:outerShdw blurRad="34671" dist="34671" dir="2700000" rotWithShape="0">
                    <a:srgbClr val="000000"/>
                  </a:outerShdw>
                </a:effectLst>
              </a:rPr>
              <a:t>Das römische Reich</a:t>
            </a:r>
          </a:p>
        </p:txBody>
      </p:sp>
      <p:sp>
        <p:nvSpPr>
          <p:cNvPr id="1626" name="Shape 1626"/>
          <p:cNvSpPr>
            <a:spLocks noGrp="1"/>
          </p:cNvSpPr>
          <p:nvPr>
            <p:ph type="body" idx="1"/>
          </p:nvPr>
        </p:nvSpPr>
        <p:spPr>
          <a:xfrm>
            <a:off x="457200" y="1600200"/>
            <a:ext cx="8229600" cy="4530725"/>
          </a:xfrm>
          <a:prstGeom prst="rect">
            <a:avLst/>
          </a:prstGeom>
        </p:spPr>
        <p:txBody>
          <a:bodyPr lIns="0" tIns="0" rIns="0" bIns="0">
            <a:normAutofit/>
          </a:bodyPr>
          <a:lstStyle/>
          <a:p>
            <a:pPr lvl="0">
              <a:buNone/>
            </a:pPr>
            <a:endParaRPr/>
          </a:p>
        </p:txBody>
      </p:sp>
      <p:pic>
        <p:nvPicPr>
          <p:cNvPr id="1627" name="image25.png"/>
          <p:cNvPicPr/>
          <p:nvPr/>
        </p:nvPicPr>
        <p:blipFill>
          <a:blip r:embed="rId2" cstate="print">
            <a:extLst/>
          </a:blip>
          <a:stretch>
            <a:fillRect/>
          </a:stretch>
        </p:blipFill>
        <p:spPr>
          <a:xfrm>
            <a:off x="-278580" y="980728"/>
            <a:ext cx="10872252" cy="5877272"/>
          </a:xfrm>
          <a:prstGeom prst="rect">
            <a:avLst/>
          </a:prstGeom>
          <a:ln w="12700">
            <a:miter lim="400000"/>
          </a:ln>
        </p:spPr>
      </p:pic>
    </p:spTree>
  </p:cSld>
  <p:clrMapOvr>
    <a:masterClrMapping/>
  </p:clrMapOvr>
  <p:transition spd="med"/>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9" name="image26.png" descr="C:\Users\Thomas Jettel\Documents\0TJ\My Dropbox\Arbeitsraum HJ\2 In Arbeit THOMAS\GUTE Karten\Map%20-%20The%20Empire%20of%20Alexander.bmp"/>
          <p:cNvPicPr/>
          <p:nvPr/>
        </p:nvPicPr>
        <p:blipFill>
          <a:blip r:embed="rId2" cstate="print">
            <a:extLst/>
          </a:blip>
          <a:stretch>
            <a:fillRect/>
          </a:stretch>
        </p:blipFill>
        <p:spPr>
          <a:xfrm>
            <a:off x="-180528" y="260647"/>
            <a:ext cx="10281481" cy="6086423"/>
          </a:xfrm>
          <a:prstGeom prst="rect">
            <a:avLst/>
          </a:prstGeom>
          <a:ln w="12700">
            <a:miter lim="400000"/>
          </a:ln>
        </p:spPr>
      </p:pic>
    </p:spTree>
  </p:cSld>
  <p:clrMapOvr>
    <a:masterClrMapping/>
  </p:clrMapOvr>
  <p:transition spd="med"/>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1" name="image27.png" descr="C:\Users\Thomas Jettel\Documents\0TJ\My Dropbox\Arbeitsraum HJ\2 In Arbeit THOMAS\GUTE Karten\MapPersian Empire.bmp"/>
          <p:cNvPicPr/>
          <p:nvPr/>
        </p:nvPicPr>
        <p:blipFill>
          <a:blip r:embed="rId2" cstate="print">
            <a:extLst/>
          </a:blip>
          <a:stretch>
            <a:fillRect/>
          </a:stretch>
        </p:blipFill>
        <p:spPr>
          <a:xfrm>
            <a:off x="45268" y="494153"/>
            <a:ext cx="9639301" cy="6187635"/>
          </a:xfrm>
          <a:prstGeom prst="rect">
            <a:avLst/>
          </a:prstGeom>
          <a:ln w="12700">
            <a:miter lim="400000"/>
          </a:ln>
        </p:spPr>
      </p:pic>
    </p:spTree>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3" name="image28.png" descr="C:\Users\Thomas Jettel\Documents\0TJ\My Dropbox\Arbeitsraum HJ\2 In Arbeit THOMAS\GUTE Karten\Map Roman Empire World.bmp"/>
          <p:cNvPicPr/>
          <p:nvPr/>
        </p:nvPicPr>
        <p:blipFill>
          <a:blip r:embed="rId2" cstate="print">
            <a:extLst/>
          </a:blip>
          <a:stretch>
            <a:fillRect/>
          </a:stretch>
        </p:blipFill>
        <p:spPr>
          <a:xfrm>
            <a:off x="-823913" y="157162"/>
            <a:ext cx="10791826" cy="6543676"/>
          </a:xfrm>
          <a:prstGeom prst="rect">
            <a:avLst/>
          </a:prstGeom>
          <a:ln w="12700">
            <a:miter lim="400000"/>
          </a:ln>
        </p:spPr>
      </p:pic>
    </p:spTree>
  </p:cSld>
  <p:clrMapOvr>
    <a:masterClrMapping/>
  </p:clrMapOvr>
  <p:transition spd="med"/>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hape 1635"/>
          <p:cNvSpPr>
            <a:spLocks noGrp="1"/>
          </p:cNvSpPr>
          <p:nvPr>
            <p:ph type="title" idx="4294967295"/>
          </p:nvPr>
        </p:nvSpPr>
        <p:spPr>
          <a:xfrm>
            <a:off x="0" y="609600"/>
            <a:ext cx="8686800" cy="1143000"/>
          </a:xfrm>
          <a:prstGeom prst="rect">
            <a:avLst/>
          </a:prstGeom>
        </p:spPr>
        <p:txBody>
          <a:bodyPr>
            <a:normAutofit/>
          </a:bodyPr>
          <a:lstStyle>
            <a:lvl1pPr>
              <a:defRPr sz="4400" i="1">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i="0">
                <a:solidFill>
                  <a:srgbClr val="000000"/>
                </a:solidFill>
                <a:effectLst/>
              </a:defRPr>
            </a:pPr>
            <a:r>
              <a:rPr sz="4400" b="1" i="1">
                <a:solidFill>
                  <a:srgbClr val="FFFFFF"/>
                </a:solidFill>
                <a:effectLst>
                  <a:outerShdw blurRad="38100" dist="38100" dir="2700000" rotWithShape="0">
                    <a:srgbClr val="000000"/>
                  </a:outerShdw>
                </a:effectLst>
              </a:rPr>
              <a:t>Daniel - historischer Rahmen</a:t>
            </a:r>
          </a:p>
        </p:txBody>
      </p:sp>
      <p:sp>
        <p:nvSpPr>
          <p:cNvPr id="1636" name="Shape 1636"/>
          <p:cNvSpPr/>
          <p:nvPr/>
        </p:nvSpPr>
        <p:spPr>
          <a:xfrm>
            <a:off x="645368" y="4267200"/>
            <a:ext cx="7239001" cy="0"/>
          </a:xfrm>
          <a:prstGeom prst="line">
            <a:avLst/>
          </a:prstGeom>
          <a:ln w="381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637" name="Shape 1637"/>
          <p:cNvSpPr/>
          <p:nvPr/>
        </p:nvSpPr>
        <p:spPr>
          <a:xfrm>
            <a:off x="1371600" y="4191000"/>
            <a:ext cx="0" cy="7620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638" name="Shape 1638"/>
          <p:cNvSpPr/>
          <p:nvPr/>
        </p:nvSpPr>
        <p:spPr>
          <a:xfrm>
            <a:off x="6248400" y="4191000"/>
            <a:ext cx="0" cy="15240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639" name="Shape 1639"/>
          <p:cNvSpPr/>
          <p:nvPr/>
        </p:nvSpPr>
        <p:spPr>
          <a:xfrm>
            <a:off x="6553200" y="4191000"/>
            <a:ext cx="0" cy="15240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640" name="Shape 1640"/>
          <p:cNvSpPr/>
          <p:nvPr/>
        </p:nvSpPr>
        <p:spPr>
          <a:xfrm>
            <a:off x="974725" y="4384675"/>
            <a:ext cx="1202046"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605 v. C.</a:t>
            </a:r>
          </a:p>
        </p:txBody>
      </p:sp>
      <p:sp>
        <p:nvSpPr>
          <p:cNvPr id="1641" name="Shape 1641"/>
          <p:cNvSpPr/>
          <p:nvPr/>
        </p:nvSpPr>
        <p:spPr>
          <a:xfrm>
            <a:off x="5699125" y="4384675"/>
            <a:ext cx="1202046"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539 v. C.</a:t>
            </a:r>
          </a:p>
        </p:txBody>
      </p:sp>
      <p:grpSp>
        <p:nvGrpSpPr>
          <p:cNvPr id="1644" name="Group 1644"/>
          <p:cNvGrpSpPr/>
          <p:nvPr/>
        </p:nvGrpSpPr>
        <p:grpSpPr>
          <a:xfrm>
            <a:off x="179511" y="1981200"/>
            <a:ext cx="6068890" cy="1066800"/>
            <a:chOff x="0" y="0"/>
            <a:chExt cx="6068888" cy="1066800"/>
          </a:xfrm>
        </p:grpSpPr>
        <p:sp>
          <p:nvSpPr>
            <p:cNvPr id="1642" name="Shape 1642"/>
            <p:cNvSpPr/>
            <p:nvPr/>
          </p:nvSpPr>
          <p:spPr>
            <a:xfrm>
              <a:off x="-1" y="0"/>
              <a:ext cx="6068890" cy="1066800"/>
            </a:xfrm>
            <a:prstGeom prst="rect">
              <a:avLst/>
            </a:prstGeom>
            <a:solidFill>
              <a:srgbClr val="3366FF"/>
            </a:solidFill>
            <a:ln w="12700" cap="flat">
              <a:solidFill>
                <a:srgbClr val="FFFFFF"/>
              </a:solidFill>
              <a:prstDash val="solid"/>
              <a:miter lim="800000"/>
            </a:ln>
            <a:effectLst/>
          </p:spPr>
          <p:txBody>
            <a:bodyPr wrap="square" lIns="0" tIns="0" rIns="0" bIns="0" numCol="1" anchor="ctr">
              <a:noAutofit/>
            </a:bodyPr>
            <a:lstStyle/>
            <a:p>
              <a:pPr lvl="0">
                <a:defRPr sz="2800" b="1">
                  <a:solidFill>
                    <a:srgbClr val="FFFF00"/>
                  </a:solidFill>
                  <a:latin typeface="Times New Roman"/>
                  <a:ea typeface="Times New Roman"/>
                  <a:cs typeface="Times New Roman"/>
                  <a:sym typeface="Times New Roman"/>
                </a:defRPr>
              </a:pPr>
              <a:endParaRPr/>
            </a:p>
          </p:txBody>
        </p:sp>
        <p:sp>
          <p:nvSpPr>
            <p:cNvPr id="1643" name="Shape 1643"/>
            <p:cNvSpPr/>
            <p:nvPr/>
          </p:nvSpPr>
          <p:spPr>
            <a:xfrm>
              <a:off x="-1" y="261362"/>
              <a:ext cx="5801481" cy="5440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57200">
                <a:lnSpc>
                  <a:spcPct val="117999"/>
                </a:lnSpc>
                <a:defRPr sz="32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3200" b="1">
                  <a:solidFill>
                    <a:srgbClr val="FFFF00"/>
                  </a:solidFill>
                </a:rPr>
                <a:t>Babylonisches Weltreich 605-539</a:t>
              </a:r>
            </a:p>
          </p:txBody>
        </p:sp>
      </p:grpSp>
      <p:grpSp>
        <p:nvGrpSpPr>
          <p:cNvPr id="1647" name="Group 1647"/>
          <p:cNvGrpSpPr/>
          <p:nvPr/>
        </p:nvGrpSpPr>
        <p:grpSpPr>
          <a:xfrm>
            <a:off x="6248400" y="1981200"/>
            <a:ext cx="2672350" cy="1066800"/>
            <a:chOff x="0" y="0"/>
            <a:chExt cx="2672349" cy="1066800"/>
          </a:xfrm>
        </p:grpSpPr>
        <p:sp>
          <p:nvSpPr>
            <p:cNvPr id="1645" name="Shape 1645"/>
            <p:cNvSpPr/>
            <p:nvPr/>
          </p:nvSpPr>
          <p:spPr>
            <a:xfrm>
              <a:off x="0" y="0"/>
              <a:ext cx="2572073" cy="1066800"/>
            </a:xfrm>
            <a:prstGeom prst="rect">
              <a:avLst/>
            </a:prstGeom>
            <a:solidFill>
              <a:srgbClr val="45C984"/>
            </a:solidFill>
            <a:ln w="12700" cap="flat">
              <a:solidFill>
                <a:srgbClr val="FFFFFF"/>
              </a:solidFill>
              <a:prstDash val="solid"/>
              <a:miter lim="800000"/>
            </a:ln>
            <a:effectLst/>
          </p:spPr>
          <p:txBody>
            <a:bodyPr wrap="square" lIns="0" tIns="0" rIns="0" bIns="0" numCol="1" anchor="ctr">
              <a:noAutofit/>
            </a:bodyPr>
            <a:lstStyle/>
            <a:p>
              <a:pPr lvl="0">
                <a:defRPr sz="2400" b="1">
                  <a:solidFill>
                    <a:srgbClr val="161616"/>
                  </a:solidFill>
                  <a:latin typeface="Times New Roman"/>
                  <a:ea typeface="Times New Roman"/>
                  <a:cs typeface="Times New Roman"/>
                  <a:sym typeface="Times New Roman"/>
                </a:defRPr>
              </a:pPr>
              <a:endParaRPr/>
            </a:p>
          </p:txBody>
        </p:sp>
        <p:sp>
          <p:nvSpPr>
            <p:cNvPr id="1646" name="Shape 1646"/>
            <p:cNvSpPr/>
            <p:nvPr/>
          </p:nvSpPr>
          <p:spPr>
            <a:xfrm>
              <a:off x="0" y="68580"/>
              <a:ext cx="2672350" cy="929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p>
              <a:pPr lvl="0">
                <a:defRPr>
                  <a:solidFill>
                    <a:srgbClr val="000000"/>
                  </a:solidFill>
                </a:defRPr>
              </a:pPr>
              <a:r>
                <a:rPr sz="2900" b="1">
                  <a:solidFill>
                    <a:srgbClr val="161616"/>
                  </a:solidFill>
                  <a:latin typeface="Arial Narrow"/>
                  <a:ea typeface="Arial Narrow"/>
                  <a:cs typeface="Arial Narrow"/>
                  <a:sym typeface="Arial Narrow"/>
                </a:rPr>
                <a:t>Medo-Persisches </a:t>
              </a:r>
              <a:br>
                <a:rPr sz="2900" b="1">
                  <a:solidFill>
                    <a:srgbClr val="161616"/>
                  </a:solidFill>
                  <a:latin typeface="Arial Narrow"/>
                  <a:ea typeface="Arial Narrow"/>
                  <a:cs typeface="Arial Narrow"/>
                  <a:sym typeface="Arial Narrow"/>
                </a:rPr>
              </a:br>
              <a:r>
                <a:rPr sz="2900" b="1">
                  <a:solidFill>
                    <a:srgbClr val="161616"/>
                  </a:solidFill>
                  <a:latin typeface="Arial Narrow"/>
                  <a:ea typeface="Arial Narrow"/>
                  <a:cs typeface="Arial Narrow"/>
                  <a:sym typeface="Arial Narrow"/>
                </a:rPr>
                <a:t>Weltreich 539-333</a:t>
              </a:r>
            </a:p>
          </p:txBody>
        </p:sp>
      </p:grpSp>
      <p:sp>
        <p:nvSpPr>
          <p:cNvPr id="1648" name="Shape 1648"/>
          <p:cNvSpPr/>
          <p:nvPr/>
        </p:nvSpPr>
        <p:spPr>
          <a:xfrm>
            <a:off x="1371600" y="3352800"/>
            <a:ext cx="2946400" cy="5440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32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3200" b="1">
                <a:solidFill>
                  <a:srgbClr val="FFFF00"/>
                </a:solidFill>
              </a:rPr>
              <a:t>Nebukadnezar</a:t>
            </a:r>
          </a:p>
        </p:txBody>
      </p:sp>
      <p:sp>
        <p:nvSpPr>
          <p:cNvPr id="1649" name="Shape 1649"/>
          <p:cNvSpPr/>
          <p:nvPr/>
        </p:nvSpPr>
        <p:spPr>
          <a:xfrm>
            <a:off x="4927600" y="3657600"/>
            <a:ext cx="1303596" cy="4978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800" b="1">
                <a:solidFill>
                  <a:srgbClr val="FFFF00"/>
                </a:solidFill>
                <a:latin typeface="Arial Narrow"/>
                <a:ea typeface="Arial Narrow"/>
                <a:cs typeface="Arial Narrow"/>
                <a:sym typeface="Arial Narrow"/>
              </a:defRPr>
            </a:lvl1pPr>
          </a:lstStyle>
          <a:p>
            <a:pPr lvl="0">
              <a:defRPr sz="1800" b="0">
                <a:solidFill>
                  <a:srgbClr val="000000"/>
                </a:solidFill>
              </a:defRPr>
            </a:pPr>
            <a:r>
              <a:rPr sz="2800" b="1">
                <a:solidFill>
                  <a:srgbClr val="FFFF00"/>
                </a:solidFill>
              </a:rPr>
              <a:t>Belsazar</a:t>
            </a:r>
          </a:p>
        </p:txBody>
      </p:sp>
      <p:sp>
        <p:nvSpPr>
          <p:cNvPr id="1650" name="Shape 1650"/>
          <p:cNvSpPr/>
          <p:nvPr/>
        </p:nvSpPr>
        <p:spPr>
          <a:xfrm>
            <a:off x="6400800" y="3200400"/>
            <a:ext cx="2068107" cy="5105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C000"/>
                </a:solidFill>
                <a:latin typeface="Arial Narrow"/>
                <a:ea typeface="Arial Narrow"/>
                <a:cs typeface="Arial Narrow"/>
                <a:sym typeface="Arial Narrow"/>
              </a:rPr>
              <a:t>Kyrus</a:t>
            </a:r>
            <a:r>
              <a:rPr sz="2900" b="1">
                <a:solidFill>
                  <a:srgbClr val="FFFFFF"/>
                </a:solidFill>
                <a:latin typeface="Arial Narrow"/>
                <a:ea typeface="Arial Narrow"/>
                <a:cs typeface="Arial Narrow"/>
                <a:sym typeface="Arial Narrow"/>
              </a:rPr>
              <a:t>, Perser</a:t>
            </a:r>
          </a:p>
        </p:txBody>
      </p:sp>
      <p:sp>
        <p:nvSpPr>
          <p:cNvPr id="1651" name="Shape 1651"/>
          <p:cNvSpPr/>
          <p:nvPr/>
        </p:nvSpPr>
        <p:spPr>
          <a:xfrm>
            <a:off x="6384925" y="3698875"/>
            <a:ext cx="2067928" cy="5105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C000"/>
                </a:solidFill>
                <a:latin typeface="Arial Narrow"/>
                <a:ea typeface="Arial Narrow"/>
                <a:cs typeface="Arial Narrow"/>
                <a:sym typeface="Arial Narrow"/>
              </a:rPr>
              <a:t>Darius</a:t>
            </a:r>
            <a:r>
              <a:rPr sz="2900">
                <a:solidFill>
                  <a:srgbClr val="FFFFFF"/>
                </a:solidFill>
                <a:latin typeface="Arial Narrow"/>
                <a:ea typeface="Arial Narrow"/>
                <a:cs typeface="Arial Narrow"/>
                <a:sym typeface="Arial Narrow"/>
              </a:rPr>
              <a:t>, Meder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35"/>
                                        </p:tgtEl>
                                        <p:attrNameLst>
                                          <p:attrName>style.visibility</p:attrName>
                                        </p:attrNameLst>
                                      </p:cBhvr>
                                      <p:to>
                                        <p:strVal val="visible"/>
                                      </p:to>
                                    </p:set>
                                    <p:anim calcmode="lin" valueType="num">
                                      <p:cBhvr>
                                        <p:cTn id="7" dur="1000" fill="hold"/>
                                        <p:tgtEl>
                                          <p:spTgt spid="1635"/>
                                        </p:tgtEl>
                                        <p:attrNameLst>
                                          <p:attrName>ppt_x</p:attrName>
                                        </p:attrNameLst>
                                      </p:cBhvr>
                                      <p:tavLst>
                                        <p:tav tm="0">
                                          <p:val>
                                            <p:strVal val="0-#ppt_w/2"/>
                                          </p:val>
                                        </p:tav>
                                        <p:tav tm="100000">
                                          <p:val>
                                            <p:strVal val="#ppt_x"/>
                                          </p:val>
                                        </p:tav>
                                      </p:tavLst>
                                    </p:anim>
                                    <p:anim calcmode="lin" valueType="num">
                                      <p:cBhvr>
                                        <p:cTn id="8" dur="1000" fill="hold"/>
                                        <p:tgtEl>
                                          <p:spTgt spid="1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5" grpId="1" animBg="1" advAuto="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a:spLocks noGrp="1"/>
          </p:cNvSpPr>
          <p:nvPr>
            <p:ph type="title"/>
          </p:nvPr>
        </p:nvSpPr>
        <p:spPr>
          <a:xfrm>
            <a:off x="457200" y="274638"/>
            <a:ext cx="8229600" cy="562074"/>
          </a:xfrm>
          <a:prstGeom prst="rect">
            <a:avLst/>
          </a:prstGeom>
        </p:spPr>
        <p:txBody>
          <a:bodyPr/>
          <a:lstStyle/>
          <a:p>
            <a:pPr lvl="0" defTabSz="576072">
              <a:defRPr sz="1800"/>
            </a:pPr>
            <a:r>
              <a:rPr sz="2457" b="1"/>
              <a:t>Die neronische Verfolgung (ab Aug. </a:t>
            </a:r>
            <a:r>
              <a:rPr sz="2268" b="1"/>
              <a:t>64), </a:t>
            </a:r>
            <a:r>
              <a:rPr sz="2457" b="1"/>
              <a:t>vorausgesagt  63 </a:t>
            </a:r>
            <a:r>
              <a:rPr sz="2268" b="1"/>
              <a:t>n. Chr.</a:t>
            </a:r>
          </a:p>
        </p:txBody>
      </p:sp>
      <p:sp>
        <p:nvSpPr>
          <p:cNvPr id="1654" name="Shape 1654"/>
          <p:cNvSpPr>
            <a:spLocks noGrp="1"/>
          </p:cNvSpPr>
          <p:nvPr>
            <p:ph type="body" idx="1"/>
          </p:nvPr>
        </p:nvSpPr>
        <p:spPr>
          <a:xfrm>
            <a:off x="0" y="908719"/>
            <a:ext cx="9144000" cy="5949282"/>
          </a:xfrm>
          <a:prstGeom prst="rect">
            <a:avLst/>
          </a:prstGeom>
        </p:spPr>
        <p:txBody>
          <a:bodyPr/>
          <a:lstStyle/>
          <a:p>
            <a:pPr lvl="0">
              <a:spcBef>
                <a:spcPts val="500"/>
              </a:spcBef>
              <a:defRPr sz="1800"/>
            </a:pPr>
            <a:r>
              <a:rPr sz="2400"/>
              <a:t>1P gibt Hinweise auf Verfolgung + bevorstehendes großes „Gericht“: </a:t>
            </a:r>
          </a:p>
          <a:p>
            <a:pPr lvl="0">
              <a:spcBef>
                <a:spcPts val="500"/>
              </a:spcBef>
              <a:defRPr sz="1800"/>
            </a:pPr>
            <a:r>
              <a:rPr sz="2400"/>
              <a:t>4,1 Nachdem also </a:t>
            </a:r>
            <a:r>
              <a:rPr sz="2400" b="1"/>
              <a:t>Christus … litt</a:t>
            </a:r>
            <a:r>
              <a:rPr sz="2400"/>
              <a:t>, wappnet auch ihr euch mit der selben Denkweise, denn der, der </a:t>
            </a:r>
            <a:r>
              <a:rPr sz="2400" b="1"/>
              <a:t>im Fleisch gelitten hat</a:t>
            </a:r>
            <a:r>
              <a:rPr sz="2400"/>
              <a:t>, hat mit Sünde abgeschlossen, … </a:t>
            </a:r>
          </a:p>
          <a:p>
            <a:pPr lvl="0">
              <a:spcBef>
                <a:spcPts val="500"/>
              </a:spcBef>
              <a:defRPr sz="1800"/>
            </a:pPr>
            <a:r>
              <a:rPr sz="2400"/>
              <a:t>4,7 Es ist aber </a:t>
            </a:r>
            <a:r>
              <a:rPr sz="2400" b="1"/>
              <a:t>das Ende</a:t>
            </a:r>
            <a:r>
              <a:rPr sz="2400"/>
              <a:t> von allen [Dingen] </a:t>
            </a:r>
            <a:r>
              <a:rPr sz="2400" b="1"/>
              <a:t>nahe gekommen</a:t>
            </a:r>
            <a:r>
              <a:rPr sz="2400"/>
              <a:t>. Seid daher besonnen [gesunden Sinnes] und nüchtern für die Gebete.</a:t>
            </a:r>
          </a:p>
          <a:p>
            <a:pPr lvl="0">
              <a:spcBef>
                <a:spcPts val="500"/>
              </a:spcBef>
              <a:defRPr sz="1800"/>
            </a:pPr>
            <a:r>
              <a:rPr sz="2400"/>
              <a:t>4,12 Geliebte, lasst euch </a:t>
            </a:r>
            <a:r>
              <a:rPr sz="2400" b="1"/>
              <a:t>den Brand, der unter euch zur Prüfung entstanden ist</a:t>
            </a:r>
            <a:r>
              <a:rPr sz="2400"/>
              <a:t>, nicht befremden, …, 13 sondern so, wie ihr der </a:t>
            </a:r>
            <a:r>
              <a:rPr sz="2400" b="1"/>
              <a:t>Leiden</a:t>
            </a:r>
            <a:r>
              <a:rPr sz="2400"/>
              <a:t> des Christus teilhaftig seid, freut euch, … </a:t>
            </a:r>
          </a:p>
          <a:p>
            <a:pPr lvl="0">
              <a:spcBef>
                <a:spcPts val="500"/>
              </a:spcBef>
              <a:defRPr sz="1800"/>
            </a:pPr>
            <a:r>
              <a:rPr sz="2400"/>
              <a:t>4,17 denn der </a:t>
            </a:r>
            <a:r>
              <a:rPr sz="2400" b="1"/>
              <a:t>Zeitpunkt ist [da], an dem Gericht vom Hause Gottes her beginnen sollte</a:t>
            </a:r>
            <a:r>
              <a:rPr sz="2400"/>
              <a:t>; wenn aber </a:t>
            </a:r>
            <a:r>
              <a:rPr sz="2400" b="1"/>
              <a:t>zuerst bei uns</a:t>
            </a:r>
            <a:r>
              <a:rPr sz="2400"/>
              <a:t>, was wird das Ende derer sein, die der guten Botschaft Gottes ungehorsam sind? </a:t>
            </a:r>
          </a:p>
          <a:p>
            <a:pPr lvl="0">
              <a:spcBef>
                <a:spcPts val="500"/>
              </a:spcBef>
              <a:defRPr sz="1800"/>
            </a:pPr>
            <a:r>
              <a:rPr sz="2400"/>
              <a:t>5,10:  Aber der Gott aller Gnade, … er selbst mache euch, </a:t>
            </a:r>
            <a:r>
              <a:rPr sz="2400" b="1"/>
              <a:t>nachdem ihr ein Weniges </a:t>
            </a:r>
            <a:r>
              <a:rPr sz="2400"/>
              <a:t>[o.: eine kurze Zeit]</a:t>
            </a:r>
            <a:r>
              <a:rPr sz="2400" b="1"/>
              <a:t> gelitten habt</a:t>
            </a:r>
            <a:r>
              <a:rPr sz="2400"/>
              <a:t>, heil ‹und tüchtig›; er festige, stärke, gründe [euch].”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4">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6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5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 grpId="1" build="p" bldLvl="5" animBg="1" advAuto="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Shape 1656"/>
          <p:cNvSpPr>
            <a:spLocks noGrp="1"/>
          </p:cNvSpPr>
          <p:nvPr>
            <p:ph type="title"/>
          </p:nvPr>
        </p:nvSpPr>
        <p:spPr>
          <a:xfrm>
            <a:off x="457200" y="-99393"/>
            <a:ext cx="8229600" cy="634084"/>
          </a:xfrm>
          <a:prstGeom prst="rect">
            <a:avLst/>
          </a:prstGeom>
        </p:spPr>
        <p:txBody>
          <a:bodyPr/>
          <a:lstStyle>
            <a:lvl1pPr defTabSz="822959">
              <a:defRPr sz="3509"/>
            </a:lvl1pPr>
          </a:lstStyle>
          <a:p>
            <a:pPr lvl="0">
              <a:defRPr sz="1800"/>
            </a:pPr>
            <a:r>
              <a:rPr sz="3509"/>
              <a:t>Die neronische Verfolgung</a:t>
            </a:r>
          </a:p>
        </p:txBody>
      </p:sp>
      <p:sp>
        <p:nvSpPr>
          <p:cNvPr id="1657" name="Shape 1657"/>
          <p:cNvSpPr>
            <a:spLocks noGrp="1"/>
          </p:cNvSpPr>
          <p:nvPr>
            <p:ph type="body" idx="1"/>
          </p:nvPr>
        </p:nvSpPr>
        <p:spPr>
          <a:xfrm>
            <a:off x="0" y="548680"/>
            <a:ext cx="9144000" cy="6309320"/>
          </a:xfrm>
          <a:prstGeom prst="rect">
            <a:avLst/>
          </a:prstGeom>
        </p:spPr>
        <p:txBody>
          <a:bodyPr/>
          <a:lstStyle/>
          <a:p>
            <a:pPr marL="0" lvl="0" indent="0">
              <a:spcBef>
                <a:spcPts val="500"/>
              </a:spcBef>
              <a:buSzTx/>
              <a:buNone/>
              <a:defRPr sz="1800"/>
            </a:pPr>
            <a:r>
              <a:rPr sz="2400"/>
              <a:t> „Die Meinung, dass die Verfolgung 64 in Rom begann und sich dann </a:t>
            </a:r>
            <a:r>
              <a:rPr sz="2400" u="sng"/>
              <a:t>über das ganze Reich ausbreitete</a:t>
            </a:r>
            <a:r>
              <a:rPr sz="2400"/>
              <a:t>, </a:t>
            </a:r>
            <a:r>
              <a:rPr sz="2400" u="sng"/>
              <a:t>war die vorherrschende Meinung in der Antike. ... Verfechter dieser Meinung</a:t>
            </a:r>
            <a:r>
              <a:rPr sz="2400"/>
              <a:t> (im 19. Jh): </a:t>
            </a:r>
            <a:r>
              <a:rPr sz="2400">
                <a:solidFill>
                  <a:srgbClr val="FF0000"/>
                </a:solidFill>
              </a:rPr>
              <a:t>Baldwin</a:t>
            </a:r>
            <a:r>
              <a:rPr sz="2400"/>
              <a:t> (Comm. ad Edicta Imper.), </a:t>
            </a:r>
            <a:r>
              <a:rPr sz="2400">
                <a:solidFill>
                  <a:srgbClr val="FF0000"/>
                </a:solidFill>
              </a:rPr>
              <a:t>Launoius</a:t>
            </a:r>
            <a:r>
              <a:rPr sz="2400"/>
              <a:t>, </a:t>
            </a:r>
            <a:r>
              <a:rPr sz="2400">
                <a:solidFill>
                  <a:srgbClr val="FF0000"/>
                </a:solidFill>
              </a:rPr>
              <a:t>Dodwell</a:t>
            </a:r>
            <a:r>
              <a:rPr sz="2400"/>
              <a:t>, </a:t>
            </a:r>
            <a:r>
              <a:rPr sz="2400">
                <a:solidFill>
                  <a:srgbClr val="FF0000"/>
                </a:solidFill>
              </a:rPr>
              <a:t>Mosheim</a:t>
            </a:r>
            <a:r>
              <a:rPr sz="2400"/>
              <a:t>.“ </a:t>
            </a:r>
          </a:p>
          <a:p>
            <a:pPr marL="0" lvl="0" indent="0">
              <a:spcBef>
                <a:spcPts val="400"/>
              </a:spcBef>
              <a:buSzTx/>
              <a:buNone/>
              <a:defRPr sz="1800"/>
            </a:pPr>
            <a:r>
              <a:t>(Moses Stuart, 1845, Offenbarungskommentar, Bd 1, S 222ff)</a:t>
            </a:r>
          </a:p>
          <a:p>
            <a:pPr marL="0" lvl="0" indent="0">
              <a:spcBef>
                <a:spcPts val="400"/>
              </a:spcBef>
              <a:buSzTx/>
              <a:buNone/>
              <a:defRPr sz="1800"/>
            </a:pPr>
            <a:endParaRPr sz="2400"/>
          </a:p>
          <a:p>
            <a:pPr marL="0" lvl="0" indent="0">
              <a:spcBef>
                <a:spcPts val="500"/>
              </a:spcBef>
              <a:buSzTx/>
              <a:buNone/>
              <a:defRPr sz="1800"/>
            </a:pPr>
            <a:r>
              <a:rPr sz="2400"/>
              <a:t>Stuart zitiert </a:t>
            </a:r>
            <a:r>
              <a:rPr sz="2400" u="sng">
                <a:solidFill>
                  <a:srgbClr val="FF0000"/>
                </a:solidFill>
              </a:rPr>
              <a:t>Orosius</a:t>
            </a:r>
            <a:r>
              <a:rPr sz="2400"/>
              <a:t> (Zeitgenosse von Hieronymus u. Augustinus): </a:t>
            </a:r>
          </a:p>
          <a:p>
            <a:pPr marL="0" lvl="0" indent="0">
              <a:spcBef>
                <a:spcPts val="500"/>
              </a:spcBef>
              <a:buSzTx/>
              <a:buNone/>
              <a:defRPr sz="1800"/>
            </a:pPr>
            <a:r>
              <a:rPr sz="2400"/>
              <a:t>Nero „... </a:t>
            </a:r>
            <a:r>
              <a:rPr sz="2400">
                <a:solidFill>
                  <a:srgbClr val="FF0000"/>
                </a:solidFill>
              </a:rPr>
              <a:t>verfolgte zuerst die Christen in Rom durch Folterung und Tötung </a:t>
            </a:r>
            <a:r>
              <a:rPr sz="2400" u="sng">
                <a:solidFill>
                  <a:srgbClr val="FF0000"/>
                </a:solidFill>
              </a:rPr>
              <a:t>und befahl, dass sie in allen Provinzen mit derselben Verfolgung geplagt werden sollten</a:t>
            </a:r>
            <a:r>
              <a:rPr sz="2400">
                <a:solidFill>
                  <a:srgbClr val="FF0000"/>
                </a:solidFill>
              </a:rPr>
              <a:t>. </a:t>
            </a:r>
            <a:r>
              <a:rPr sz="2400" u="sng">
                <a:solidFill>
                  <a:srgbClr val="FF0000"/>
                </a:solidFill>
              </a:rPr>
              <a:t>Er arbeitete sogar dahin, den Namen der Christen auszulöschen; und er ließ die Apostel Christi, Petrus und Paulus, durch das Schwert töten</a:t>
            </a:r>
            <a:r>
              <a:rPr sz="2400"/>
              <a:t>.“  </a:t>
            </a:r>
            <a:r>
              <a:rPr sz="2000"/>
              <a:t>(Historiae VII,7)</a:t>
            </a:r>
            <a:endParaRPr sz="2600"/>
          </a:p>
          <a:p>
            <a:pPr marL="0" lvl="0" indent="0">
              <a:spcBef>
                <a:spcPts val="400"/>
              </a:spcBef>
              <a:buSzTx/>
              <a:buNone/>
              <a:defRPr sz="1800"/>
            </a:pPr>
            <a:r>
              <a:rPr sz="2000"/>
              <a:t>(Vgl. Jost, </a:t>
            </a:r>
            <a:r>
              <a:rPr sz="2000" i="1"/>
              <a:t>Geschichte der Israeliten</a:t>
            </a:r>
            <a:r>
              <a:rPr sz="2000"/>
              <a:t>, Bd 2, S 295ff.320ff; zit. bei Moses Stuart.)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p:cNvSpPr>
          <p:nvPr>
            <p:ph type="title" idx="4294967295"/>
          </p:nvPr>
        </p:nvSpPr>
        <p:spPr>
          <a:xfrm>
            <a:off x="6732588" y="260350"/>
            <a:ext cx="2411412" cy="936625"/>
          </a:xfrm>
          <a:prstGeom prst="rect">
            <a:avLst/>
          </a:prstGeom>
        </p:spPr>
        <p:txBody>
          <a:bodyPr>
            <a:normAutofit/>
          </a:bodyPr>
          <a:lstStyle>
            <a:lvl1pPr>
              <a:defRPr i="1">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i="0">
                <a:solidFill>
                  <a:srgbClr val="000000"/>
                </a:solidFill>
                <a:effectLst/>
              </a:defRPr>
            </a:pPr>
            <a:r>
              <a:rPr sz="4000" b="1" i="1">
                <a:solidFill>
                  <a:srgbClr val="FFFFFF"/>
                </a:solidFill>
                <a:effectLst>
                  <a:outerShdw blurRad="38100" dist="38100" dir="2700000" rotWithShape="0">
                    <a:srgbClr val="000000"/>
                  </a:outerShdw>
                </a:effectLst>
              </a:rPr>
              <a:t>Dan 7</a:t>
            </a:r>
          </a:p>
        </p:txBody>
      </p:sp>
      <p:sp>
        <p:nvSpPr>
          <p:cNvPr id="659" name="Shape 659"/>
          <p:cNvSpPr/>
          <p:nvPr/>
        </p:nvSpPr>
        <p:spPr>
          <a:xfrm>
            <a:off x="2868613" y="404812"/>
            <a:ext cx="3041651"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1. Babylonisches Reich 605-539</a:t>
            </a:r>
          </a:p>
        </p:txBody>
      </p:sp>
      <p:sp>
        <p:nvSpPr>
          <p:cNvPr id="660" name="Shape 660"/>
          <p:cNvSpPr/>
          <p:nvPr/>
        </p:nvSpPr>
        <p:spPr>
          <a:xfrm>
            <a:off x="2879725" y="1989138"/>
            <a:ext cx="3671888"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2. Medo-Persisches Reich 539-333</a:t>
            </a:r>
          </a:p>
        </p:txBody>
      </p:sp>
      <p:sp>
        <p:nvSpPr>
          <p:cNvPr id="661" name="Shape 661"/>
          <p:cNvSpPr/>
          <p:nvPr/>
        </p:nvSpPr>
        <p:spPr>
          <a:xfrm>
            <a:off x="2881313" y="3460750"/>
            <a:ext cx="3290888" cy="7642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Makedonisches Reich 333-323 </a:t>
            </a:r>
          </a:p>
        </p:txBody>
      </p:sp>
      <p:sp>
        <p:nvSpPr>
          <p:cNvPr id="662" name="Shape 662"/>
          <p:cNvSpPr/>
          <p:nvPr/>
        </p:nvSpPr>
        <p:spPr>
          <a:xfrm>
            <a:off x="2987673" y="4832350"/>
            <a:ext cx="5904808" cy="4384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4. Seleukidenreich </a:t>
            </a:r>
            <a:r>
              <a:rPr sz="2400">
                <a:solidFill>
                  <a:srgbClr val="FFFFFF"/>
                </a:solidFill>
              </a:rPr>
              <a:t>(301 -</a:t>
            </a:r>
            <a:r>
              <a:rPr sz="2000">
                <a:solidFill>
                  <a:srgbClr val="FFFFFF"/>
                </a:solidFill>
              </a:rPr>
              <a:t> </a:t>
            </a:r>
            <a:r>
              <a:rPr sz="2400">
                <a:solidFill>
                  <a:srgbClr val="FFFFFF"/>
                </a:solidFill>
              </a:rPr>
              <a:t>63 v. C)</a:t>
            </a:r>
          </a:p>
        </p:txBody>
      </p:sp>
      <p:pic>
        <p:nvPicPr>
          <p:cNvPr id="663" name="image8.png" descr="danielstatue"/>
          <p:cNvPicPr/>
          <p:nvPr/>
        </p:nvPicPr>
        <p:blipFill>
          <a:blip r:embed="rId3" cstate="print">
            <a:extLst/>
          </a:blip>
          <a:srcRect l="48567" t="12086" r="27136" b="10338"/>
          <a:stretch>
            <a:fillRect/>
          </a:stretch>
        </p:blipFill>
        <p:spPr>
          <a:xfrm>
            <a:off x="-36514" y="-171451"/>
            <a:ext cx="2879727" cy="7815265"/>
          </a:xfrm>
          <a:prstGeom prst="rect">
            <a:avLst/>
          </a:prstGeom>
          <a:ln w="12700">
            <a:miter lim="400000"/>
          </a:ln>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58"/>
                                        </p:tgtEl>
                                        <p:attrNameLst>
                                          <p:attrName>style.visibility</p:attrName>
                                        </p:attrNameLst>
                                      </p:cBhvr>
                                      <p:to>
                                        <p:strVal val="visible"/>
                                      </p:to>
                                    </p:set>
                                    <p:anim calcmode="lin" valueType="num">
                                      <p:cBhvr>
                                        <p:cTn id="7" dur="1000" fill="hold"/>
                                        <p:tgtEl>
                                          <p:spTgt spid="658"/>
                                        </p:tgtEl>
                                        <p:attrNameLst>
                                          <p:attrName>ppt_x</p:attrName>
                                        </p:attrNameLst>
                                      </p:cBhvr>
                                      <p:tavLst>
                                        <p:tav tm="0">
                                          <p:val>
                                            <p:strVal val="0-#ppt_w/2"/>
                                          </p:val>
                                        </p:tav>
                                        <p:tav tm="100000">
                                          <p:val>
                                            <p:strVal val="#ppt_x"/>
                                          </p:val>
                                        </p:tav>
                                      </p:tavLst>
                                    </p:anim>
                                    <p:anim calcmode="lin" valueType="num">
                                      <p:cBhvr>
                                        <p:cTn id="8" dur="1000" fill="hold"/>
                                        <p:tgtEl>
                                          <p:spTgt spid="6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1" animBg="1" advAuto="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1659"/>
          <p:cNvSpPr>
            <a:spLocks noGrp="1"/>
          </p:cNvSpPr>
          <p:nvPr>
            <p:ph type="title"/>
          </p:nvPr>
        </p:nvSpPr>
        <p:spPr>
          <a:xfrm>
            <a:off x="457200" y="-99393"/>
            <a:ext cx="8229600" cy="634084"/>
          </a:xfrm>
          <a:prstGeom prst="rect">
            <a:avLst/>
          </a:prstGeom>
        </p:spPr>
        <p:txBody>
          <a:bodyPr/>
          <a:lstStyle>
            <a:lvl1pPr defTabSz="822959">
              <a:defRPr sz="3509"/>
            </a:lvl1pPr>
          </a:lstStyle>
          <a:p>
            <a:pPr lvl="0">
              <a:defRPr sz="1800"/>
            </a:pPr>
            <a:r>
              <a:rPr sz="3509"/>
              <a:t>Die neronische Verfolgung</a:t>
            </a:r>
          </a:p>
        </p:txBody>
      </p:sp>
      <p:sp>
        <p:nvSpPr>
          <p:cNvPr id="1660" name="Shape 1660"/>
          <p:cNvSpPr>
            <a:spLocks noGrp="1"/>
          </p:cNvSpPr>
          <p:nvPr>
            <p:ph type="body" idx="1"/>
          </p:nvPr>
        </p:nvSpPr>
        <p:spPr>
          <a:xfrm>
            <a:off x="0" y="548680"/>
            <a:ext cx="9144000" cy="6309320"/>
          </a:xfrm>
          <a:prstGeom prst="rect">
            <a:avLst/>
          </a:prstGeom>
        </p:spPr>
        <p:txBody>
          <a:bodyPr/>
          <a:lstStyle/>
          <a:p>
            <a:pPr lvl="0">
              <a:spcBef>
                <a:spcPts val="600"/>
              </a:spcBef>
              <a:defRPr sz="1800"/>
            </a:pPr>
            <a:r>
              <a:rPr sz="2700" u="sng"/>
              <a:t>Orazio Marucci (kath. Gelehrter</a:t>
            </a:r>
            <a:r>
              <a:rPr sz="2700"/>
              <a:t>) </a:t>
            </a:r>
            <a:r>
              <a:rPr sz="2400"/>
              <a:t>erwähnt (in: </a:t>
            </a:r>
            <a:r>
              <a:rPr sz="2400" i="1"/>
              <a:t>Manual of Christian Archeology</a:t>
            </a:r>
            <a:r>
              <a:rPr sz="2400"/>
              <a:t>, S 29) römische und italienische Quellen, die anzeigen, </a:t>
            </a:r>
            <a:r>
              <a:rPr sz="2700" u="sng"/>
              <a:t>dass die neronische Verfolgung sich „auf das ganze röm. Reich ausweitete</a:t>
            </a:r>
            <a:r>
              <a:rPr sz="2700"/>
              <a:t>“, … „</a:t>
            </a:r>
            <a:r>
              <a:rPr sz="2700" u="sng"/>
              <a:t>die Christen wurden als Feinde der menschlichen Rasse betrachtet</a:t>
            </a:r>
            <a:r>
              <a:rPr sz="2700"/>
              <a:t>“. </a:t>
            </a:r>
          </a:p>
          <a:p>
            <a:pPr lvl="0">
              <a:spcBef>
                <a:spcPts val="600"/>
              </a:spcBef>
              <a:defRPr sz="1800"/>
            </a:pPr>
            <a:r>
              <a:rPr sz="2700"/>
              <a:t>F. </a:t>
            </a:r>
            <a:r>
              <a:rPr sz="2700" u="sng"/>
              <a:t>Schaff</a:t>
            </a:r>
            <a:r>
              <a:rPr sz="2700"/>
              <a:t> (</a:t>
            </a:r>
            <a:r>
              <a:rPr sz="2700" i="1"/>
              <a:t>Geschichte der christlichen Kirche</a:t>
            </a:r>
            <a:r>
              <a:rPr sz="2700"/>
              <a:t>) </a:t>
            </a:r>
            <a:r>
              <a:rPr sz="2700" u="sng"/>
              <a:t>zitiert Vertreter der Meinung, die neronische Verfolgung war im ganzen Reich</a:t>
            </a:r>
            <a:r>
              <a:rPr sz="2700"/>
              <a:t>: </a:t>
            </a:r>
          </a:p>
          <a:p>
            <a:pPr marL="742950" lvl="1" indent="-285750">
              <a:spcBef>
                <a:spcPts val="500"/>
              </a:spcBef>
              <a:buClr>
                <a:srgbClr val="FF0000"/>
              </a:buClr>
              <a:defRPr sz="1800"/>
            </a:pPr>
            <a:r>
              <a:rPr sz="2300">
                <a:solidFill>
                  <a:srgbClr val="FF0000"/>
                </a:solidFill>
              </a:rPr>
              <a:t>Orosius (Horosius)</a:t>
            </a:r>
            <a:r>
              <a:rPr sz="2300"/>
              <a:t> (400 n. Chr.; Hist. VII,7)</a:t>
            </a:r>
          </a:p>
          <a:p>
            <a:pPr marL="742950" lvl="1" indent="-285750">
              <a:spcBef>
                <a:spcPts val="500"/>
              </a:spcBef>
              <a:buClr>
                <a:srgbClr val="FF0000"/>
              </a:buClr>
              <a:defRPr sz="1800"/>
            </a:pPr>
            <a:r>
              <a:rPr sz="2300">
                <a:solidFill>
                  <a:srgbClr val="FF0000"/>
                </a:solidFill>
              </a:rPr>
              <a:t>Sulpicius Severius </a:t>
            </a:r>
            <a:r>
              <a:rPr sz="2300"/>
              <a:t>(Chron. II,28f)</a:t>
            </a:r>
          </a:p>
          <a:p>
            <a:pPr marL="742950" lvl="1" indent="-285750">
              <a:spcBef>
                <a:spcPts val="500"/>
              </a:spcBef>
              <a:buClr>
                <a:srgbClr val="FF0000"/>
              </a:buClr>
              <a:defRPr sz="1800"/>
            </a:pPr>
            <a:r>
              <a:rPr sz="2300">
                <a:solidFill>
                  <a:srgbClr val="FF0000"/>
                </a:solidFill>
              </a:rPr>
              <a:t>Ewald</a:t>
            </a:r>
            <a:r>
              <a:rPr sz="2300"/>
              <a:t> (VI, 627; und sein Commentary on Revelation) </a:t>
            </a:r>
          </a:p>
          <a:p>
            <a:pPr marL="742950" lvl="1" indent="-285750">
              <a:spcBef>
                <a:spcPts val="500"/>
              </a:spcBef>
              <a:buClr>
                <a:srgbClr val="FF0000"/>
              </a:buClr>
              <a:defRPr sz="1800"/>
            </a:pPr>
            <a:r>
              <a:rPr sz="2300">
                <a:solidFill>
                  <a:srgbClr val="FF0000"/>
                </a:solidFill>
              </a:rPr>
              <a:t>Renan</a:t>
            </a:r>
            <a:r>
              <a:rPr sz="2300"/>
              <a:t> (S. 183); </a:t>
            </a:r>
          </a:p>
          <a:p>
            <a:pPr marL="742950" lvl="1" indent="-285750">
              <a:spcBef>
                <a:spcPts val="500"/>
              </a:spcBef>
              <a:defRPr sz="1800"/>
            </a:pPr>
            <a:r>
              <a:rPr sz="2300"/>
              <a:t>C.L. </a:t>
            </a:r>
            <a:r>
              <a:rPr sz="2300">
                <a:solidFill>
                  <a:srgbClr val="FF0000"/>
                </a:solidFill>
              </a:rPr>
              <a:t>Roth</a:t>
            </a:r>
            <a:r>
              <a:rPr sz="2300"/>
              <a:t> (Werke des Tacitus, VI,117); </a:t>
            </a:r>
          </a:p>
          <a:p>
            <a:pPr marL="742950" lvl="1" indent="-285750">
              <a:spcBef>
                <a:spcPts val="500"/>
              </a:spcBef>
              <a:buClr>
                <a:srgbClr val="FF0000"/>
              </a:buClr>
              <a:defRPr sz="1800"/>
            </a:pPr>
            <a:r>
              <a:rPr sz="2300">
                <a:solidFill>
                  <a:srgbClr val="FF0000"/>
                </a:solidFill>
              </a:rPr>
              <a:t>Wieseler</a:t>
            </a:r>
            <a:r>
              <a:rPr sz="2300"/>
              <a:t> (Christenverfolgungen der Caesaren, S. 11): Nero verbot das Christentum als gefährlich für den Staat. </a:t>
            </a:r>
          </a:p>
          <a:p>
            <a:pPr lvl="0">
              <a:spcBef>
                <a:spcPts val="600"/>
              </a:spcBef>
              <a:defRPr sz="1800"/>
            </a:pPr>
            <a:r>
              <a:rPr sz="2700" u="sng"/>
              <a:t>Inschrift in Pompeij </a:t>
            </a:r>
            <a:r>
              <a:rPr sz="2700"/>
              <a:t>zeugt von blutiger Verfolgung unter Nero (Kiessling und De Rossi)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457200" y="277813"/>
            <a:ext cx="8229600" cy="583963"/>
          </a:xfrm>
          <a:prstGeom prst="rect">
            <a:avLst/>
          </a:prstGeom>
        </p:spPr>
        <p:txBody>
          <a:bodyPr lIns="0" tIns="0" rIns="0" bIns="0">
            <a:normAutofit/>
          </a:bodyPr>
          <a:lstStyle>
            <a:lvl1pPr defTabSz="722376">
              <a:defRPr sz="3476">
                <a:effectLst>
                  <a:outerShdw blurRad="30099" dist="30099" dir="2700000" rotWithShape="0">
                    <a:srgbClr val="000000"/>
                  </a:outerShdw>
                </a:effectLst>
              </a:defRPr>
            </a:lvl1pPr>
          </a:lstStyle>
          <a:p>
            <a:pPr lvl="0">
              <a:defRPr sz="1800">
                <a:solidFill>
                  <a:srgbClr val="000000"/>
                </a:solidFill>
                <a:effectLst/>
              </a:defRPr>
            </a:pPr>
            <a:r>
              <a:rPr sz="3476">
                <a:solidFill>
                  <a:srgbClr val="FFFFFF"/>
                </a:solidFill>
                <a:effectLst>
                  <a:outerShdw blurRad="30099" dist="30099" dir="2700000" rotWithShape="0">
                    <a:srgbClr val="000000"/>
                  </a:outerShdw>
                </a:effectLst>
              </a:rPr>
              <a:t>Dan 7,8.20.24: 10 Hörner = 10 Könige</a:t>
            </a:r>
          </a:p>
        </p:txBody>
      </p:sp>
      <p:sp>
        <p:nvSpPr>
          <p:cNvPr id="668" name="Shape 668"/>
          <p:cNvSpPr>
            <a:spLocks noGrp="1"/>
          </p:cNvSpPr>
          <p:nvPr>
            <p:ph type="body" idx="1"/>
          </p:nvPr>
        </p:nvSpPr>
        <p:spPr>
          <a:xfrm>
            <a:off x="0" y="886763"/>
            <a:ext cx="9144000" cy="5983938"/>
          </a:xfrm>
          <a:prstGeom prst="rect">
            <a:avLst/>
          </a:prstGeom>
        </p:spPr>
        <p:txBody>
          <a:bodyPr lIns="0" tIns="0" rIns="0" bIns="0">
            <a:normAutofit/>
          </a:bodyPr>
          <a:lstStyle/>
          <a:p>
            <a:pPr marL="276626" lvl="0" indent="-276626" defTabSz="813816">
              <a:lnSpc>
                <a:spcPct val="80000"/>
              </a:lnSpc>
              <a:spcBef>
                <a:spcPts val="400"/>
              </a:spcBef>
              <a:buFontTx/>
              <a:defRPr sz="1800">
                <a:solidFill>
                  <a:srgbClr val="000000"/>
                </a:solidFill>
              </a:defRPr>
            </a:pPr>
            <a:r>
              <a:rPr sz="2759"/>
              <a:t>Antigonos (320-312)</a:t>
            </a:r>
          </a:p>
          <a:p>
            <a:pPr marL="276626" lvl="0" indent="-276626" defTabSz="813816">
              <a:lnSpc>
                <a:spcPct val="80000"/>
              </a:lnSpc>
              <a:spcBef>
                <a:spcPts val="400"/>
              </a:spcBef>
              <a:buFontTx/>
              <a:defRPr sz="1800">
                <a:solidFill>
                  <a:srgbClr val="000000"/>
                </a:solidFill>
              </a:defRPr>
            </a:pPr>
            <a:r>
              <a:rPr sz="2759"/>
              <a:t>Seleucus I (312-280) </a:t>
            </a:r>
          </a:p>
          <a:p>
            <a:pPr marL="276626" lvl="0" indent="-276626" defTabSz="813816">
              <a:lnSpc>
                <a:spcPct val="80000"/>
              </a:lnSpc>
              <a:spcBef>
                <a:spcPts val="400"/>
              </a:spcBef>
              <a:buFontTx/>
              <a:defRPr sz="1800">
                <a:solidFill>
                  <a:srgbClr val="000000"/>
                </a:solidFill>
              </a:defRPr>
            </a:pPr>
            <a:r>
              <a:rPr sz="2759"/>
              <a:t>Antiochus I (280-261) </a:t>
            </a:r>
          </a:p>
          <a:p>
            <a:pPr marL="276626" lvl="0" indent="-276626" defTabSz="813816">
              <a:lnSpc>
                <a:spcPct val="80000"/>
              </a:lnSpc>
              <a:spcBef>
                <a:spcPts val="400"/>
              </a:spcBef>
              <a:buFontTx/>
              <a:defRPr sz="1800">
                <a:solidFill>
                  <a:srgbClr val="000000"/>
                </a:solidFill>
              </a:defRPr>
            </a:pPr>
            <a:r>
              <a:rPr sz="2759"/>
              <a:t>Antiochus II (261-246) </a:t>
            </a:r>
          </a:p>
          <a:p>
            <a:pPr marL="276626" lvl="0" indent="-276626" defTabSz="813816">
              <a:lnSpc>
                <a:spcPct val="80000"/>
              </a:lnSpc>
              <a:spcBef>
                <a:spcPts val="400"/>
              </a:spcBef>
              <a:buFontTx/>
              <a:defRPr sz="1800">
                <a:solidFill>
                  <a:srgbClr val="000000"/>
                </a:solidFill>
              </a:defRPr>
            </a:pPr>
            <a:r>
              <a:rPr sz="2759"/>
              <a:t>Seleucus II (246-226) </a:t>
            </a:r>
          </a:p>
          <a:p>
            <a:pPr marL="276626" lvl="0" indent="-276626" defTabSz="813816">
              <a:lnSpc>
                <a:spcPct val="80000"/>
              </a:lnSpc>
              <a:spcBef>
                <a:spcPts val="400"/>
              </a:spcBef>
              <a:buFontTx/>
              <a:defRPr sz="1800">
                <a:solidFill>
                  <a:srgbClr val="000000"/>
                </a:solidFill>
              </a:defRPr>
            </a:pPr>
            <a:r>
              <a:rPr sz="2759"/>
              <a:t>Seleucus III (226-223) </a:t>
            </a:r>
          </a:p>
          <a:p>
            <a:pPr marL="276626" lvl="0" indent="-276626" defTabSz="813816">
              <a:lnSpc>
                <a:spcPct val="80000"/>
              </a:lnSpc>
              <a:spcBef>
                <a:spcPts val="400"/>
              </a:spcBef>
              <a:buFontTx/>
              <a:defRPr sz="1800">
                <a:solidFill>
                  <a:srgbClr val="000000"/>
                </a:solidFill>
              </a:defRPr>
            </a:pPr>
            <a:r>
              <a:rPr sz="2759"/>
              <a:t>Antiochus III (223-187) </a:t>
            </a:r>
          </a:p>
          <a:p>
            <a:pPr marL="276626" lvl="0" indent="-276626" defTabSz="813816">
              <a:lnSpc>
                <a:spcPct val="80000"/>
              </a:lnSpc>
              <a:spcBef>
                <a:spcPts val="400"/>
              </a:spcBef>
              <a:buFontTx/>
              <a:defRPr sz="1800">
                <a:solidFill>
                  <a:srgbClr val="000000"/>
                </a:solidFill>
              </a:defRPr>
            </a:pPr>
            <a:r>
              <a:rPr sz="2759" u="sng">
                <a:solidFill>
                  <a:srgbClr val="00FDFF"/>
                </a:solidFill>
              </a:rPr>
              <a:t>Seleucus</a:t>
            </a:r>
            <a:r>
              <a:rPr sz="2759">
                <a:solidFill>
                  <a:srgbClr val="00FDFF"/>
                </a:solidFill>
              </a:rPr>
              <a:t> </a:t>
            </a:r>
            <a:r>
              <a:rPr sz="2759" u="sng">
                <a:solidFill>
                  <a:srgbClr val="00FDFF"/>
                </a:solidFill>
              </a:rPr>
              <a:t>IV</a:t>
            </a:r>
            <a:r>
              <a:rPr sz="2759">
                <a:solidFill>
                  <a:srgbClr val="00FDFF"/>
                </a:solidFill>
              </a:rPr>
              <a:t> (187-175) </a:t>
            </a:r>
            <a:r>
              <a:rPr sz="2759" i="1">
                <a:solidFill>
                  <a:srgbClr val="00FDFF"/>
                </a:solidFill>
              </a:rPr>
              <a:t>sein Bruder, den </a:t>
            </a:r>
            <a:r>
              <a:rPr sz="2759" i="1">
                <a:solidFill>
                  <a:srgbClr val="FFFB00"/>
                </a:solidFill>
              </a:rPr>
              <a:t>Ant.IV</a:t>
            </a:r>
            <a:r>
              <a:rPr sz="2759" i="1">
                <a:solidFill>
                  <a:srgbClr val="00FDFF"/>
                </a:solidFill>
              </a:rPr>
              <a:t> ermorden ließ</a:t>
            </a:r>
            <a:r>
              <a:rPr sz="2759">
                <a:solidFill>
                  <a:srgbClr val="00FDFF"/>
                </a:solidFill>
              </a:rPr>
              <a:t> </a:t>
            </a:r>
          </a:p>
          <a:p>
            <a:pPr marL="276626" lvl="0" indent="-276626" defTabSz="813816">
              <a:lnSpc>
                <a:spcPct val="80000"/>
              </a:lnSpc>
              <a:spcBef>
                <a:spcPts val="400"/>
              </a:spcBef>
              <a:buFontTx/>
              <a:defRPr sz="1800">
                <a:solidFill>
                  <a:srgbClr val="000000"/>
                </a:solidFill>
              </a:defRPr>
            </a:pPr>
            <a:r>
              <a:rPr sz="2759">
                <a:solidFill>
                  <a:srgbClr val="00FDFF"/>
                </a:solidFill>
              </a:rPr>
              <a:t>Thronanwärter: Neffe </a:t>
            </a:r>
            <a:r>
              <a:rPr sz="2759" u="sng">
                <a:solidFill>
                  <a:srgbClr val="00FDFF"/>
                </a:solidFill>
              </a:rPr>
              <a:t>Demetrios</a:t>
            </a:r>
            <a:r>
              <a:rPr sz="2759">
                <a:solidFill>
                  <a:srgbClr val="00FDFF"/>
                </a:solidFill>
              </a:rPr>
              <a:t>, den An IV </a:t>
            </a:r>
            <a:r>
              <a:rPr sz="2759" i="1">
                <a:solidFill>
                  <a:srgbClr val="00FDFF"/>
                </a:solidFill>
                <a:latin typeface="Arial"/>
                <a:ea typeface="Arial"/>
                <a:cs typeface="Arial"/>
                <a:sym typeface="Arial"/>
              </a:rPr>
              <a:t>175 n. Rom schickte</a:t>
            </a:r>
            <a:endParaRPr sz="2759">
              <a:solidFill>
                <a:srgbClr val="00FDFF"/>
              </a:solidFill>
            </a:endParaRPr>
          </a:p>
          <a:p>
            <a:pPr marL="276626" lvl="0" indent="-276626" defTabSz="813816">
              <a:lnSpc>
                <a:spcPct val="80000"/>
              </a:lnSpc>
              <a:spcBef>
                <a:spcPts val="400"/>
              </a:spcBef>
              <a:buFontTx/>
              <a:defRPr sz="1800">
                <a:solidFill>
                  <a:srgbClr val="000000"/>
                </a:solidFill>
              </a:defRPr>
            </a:pPr>
            <a:r>
              <a:rPr sz="2759">
                <a:solidFill>
                  <a:srgbClr val="00FDFF"/>
                </a:solidFill>
              </a:rPr>
              <a:t>Thronanwärter: Neffe </a:t>
            </a:r>
            <a:r>
              <a:rPr sz="2759" u="sng">
                <a:solidFill>
                  <a:srgbClr val="00FDFF"/>
                </a:solidFill>
              </a:rPr>
              <a:t>Antiochus</a:t>
            </a:r>
            <a:r>
              <a:rPr sz="2759">
                <a:solidFill>
                  <a:srgbClr val="00FDFF"/>
                </a:solidFill>
              </a:rPr>
              <a:t> (</a:t>
            </a:r>
            <a:r>
              <a:rPr sz="2759" i="1">
                <a:solidFill>
                  <a:srgbClr val="00FDFF"/>
                </a:solidFill>
              </a:rPr>
              <a:t>als dessen Vormund </a:t>
            </a:r>
            <a:r>
              <a:rPr sz="2759" i="1">
                <a:solidFill>
                  <a:srgbClr val="FFFB00"/>
                </a:solidFill>
              </a:rPr>
              <a:t>Ant.IV</a:t>
            </a:r>
            <a:r>
              <a:rPr sz="2759" i="1">
                <a:solidFill>
                  <a:srgbClr val="00FDFF"/>
                </a:solidFill>
              </a:rPr>
              <a:t> regierte, den er 170 ermorden ließ)</a:t>
            </a:r>
          </a:p>
          <a:p>
            <a:pPr marL="276626" lvl="0" indent="-276626" defTabSz="813816">
              <a:lnSpc>
                <a:spcPct val="80000"/>
              </a:lnSpc>
              <a:spcBef>
                <a:spcPts val="400"/>
              </a:spcBef>
              <a:buFontTx/>
              <a:defRPr sz="1800">
                <a:solidFill>
                  <a:srgbClr val="000000"/>
                </a:solidFill>
              </a:defRPr>
            </a:pPr>
            <a:r>
              <a:rPr sz="2759"/>
              <a:t>→ </a:t>
            </a:r>
            <a:r>
              <a:rPr sz="2759">
                <a:solidFill>
                  <a:srgbClr val="FFFB00"/>
                </a:solidFill>
              </a:rPr>
              <a:t>Antiochus IV Epiphanes (175-164) </a:t>
            </a:r>
          </a:p>
          <a:p>
            <a:pPr marL="276626" lvl="0" indent="-276626" defTabSz="813816">
              <a:lnSpc>
                <a:spcPct val="80000"/>
              </a:lnSpc>
              <a:spcBef>
                <a:spcPts val="400"/>
              </a:spcBef>
              <a:buFontTx/>
              <a:defRPr sz="1800">
                <a:solidFill>
                  <a:srgbClr val="000000"/>
                </a:solidFill>
              </a:defRPr>
            </a:pPr>
            <a:r>
              <a:rPr sz="2759"/>
              <a:t>Antiochus IV demütigte drei von den „zehn“: </a:t>
            </a:r>
            <a:r>
              <a:rPr sz="2759" i="1">
                <a:solidFill>
                  <a:srgbClr val="00FDFF"/>
                </a:solidFill>
                <a:latin typeface="Arial"/>
                <a:ea typeface="Arial"/>
                <a:cs typeface="Arial"/>
                <a:sym typeface="Arial"/>
                <a:hlinkClick r:id="rId2"/>
              </a:rPr>
              <a:t>Demetrios</a:t>
            </a:r>
            <a:r>
              <a:rPr sz="2759" i="1">
                <a:solidFill>
                  <a:srgbClr val="00FDFF"/>
                </a:solidFill>
                <a:latin typeface="Arial"/>
                <a:ea typeface="Arial"/>
                <a:cs typeface="Arial"/>
                <a:sym typeface="Arial"/>
              </a:rPr>
              <a:t>, </a:t>
            </a:r>
            <a:r>
              <a:rPr sz="2759" i="1">
                <a:solidFill>
                  <a:srgbClr val="00FDFF"/>
                </a:solidFill>
                <a:latin typeface="Arial"/>
                <a:ea typeface="Arial"/>
                <a:cs typeface="Arial"/>
                <a:sym typeface="Arial"/>
                <a:hlinkClick r:id="rId3"/>
              </a:rPr>
              <a:t>Seleukus IV.</a:t>
            </a:r>
            <a:r>
              <a:rPr sz="2759" i="1">
                <a:solidFill>
                  <a:srgbClr val="00FDFF"/>
                </a:solidFill>
                <a:latin typeface="Arial"/>
                <a:ea typeface="Arial"/>
                <a:cs typeface="Arial"/>
                <a:sym typeface="Arial"/>
              </a:rPr>
              <a:t>, Neffe</a:t>
            </a:r>
            <a:r>
              <a:rPr sz="2759" i="1" u="sng">
                <a:solidFill>
                  <a:srgbClr val="00FDFF"/>
                </a:solidFill>
                <a:latin typeface="Arial"/>
                <a:ea typeface="Arial"/>
                <a:cs typeface="Arial"/>
                <a:sym typeface="Arial"/>
              </a:rPr>
              <a:t> Antiochus</a:t>
            </a:r>
          </a:p>
        </p:txBody>
      </p:sp>
    </p:spTree>
  </p:cSld>
  <p:clrMapOvr>
    <a:masterClrMapping/>
  </p:clrMapOvr>
  <p:transitio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p:cNvSpPr>
          <p:nvPr>
            <p:ph type="title"/>
          </p:nvPr>
        </p:nvSpPr>
        <p:spPr>
          <a:prstGeom prst="rect">
            <a:avLst/>
          </a:prstGeom>
        </p:spPr>
        <p:txBody>
          <a:bodyPr/>
          <a:lstStyle/>
          <a:p>
            <a:pPr lvl="0"/>
            <a:endParaRPr/>
          </a:p>
        </p:txBody>
      </p:sp>
      <p:sp>
        <p:nvSpPr>
          <p:cNvPr id="671" name="Shape 671"/>
          <p:cNvSpPr>
            <a:spLocks noGrp="1"/>
          </p:cNvSpPr>
          <p:nvPr>
            <p:ph type="body" idx="1"/>
          </p:nvPr>
        </p:nvSpPr>
        <p:spPr>
          <a:prstGeom prst="rect">
            <a:avLst/>
          </a:prstGeom>
        </p:spPr>
        <p:txBody>
          <a:bodyPr/>
          <a:lstStyle/>
          <a:p>
            <a:pPr lvl="0"/>
            <a:endParaRPr/>
          </a:p>
        </p:txBody>
      </p:sp>
      <p:sp>
        <p:nvSpPr>
          <p:cNvPr id="672" name="Shape 67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26</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image20.jpg" descr="danielstatue"/>
          <p:cNvPicPr/>
          <p:nvPr/>
        </p:nvPicPr>
        <p:blipFill>
          <a:blip r:embed="rId3" cstate="print">
            <a:extLst/>
          </a:blip>
          <a:stretch>
            <a:fillRect/>
          </a:stretch>
        </p:blipFill>
        <p:spPr>
          <a:xfrm>
            <a:off x="2520500" y="-698737"/>
            <a:ext cx="9190255" cy="9094997"/>
          </a:xfrm>
          <a:prstGeom prst="rect">
            <a:avLst/>
          </a:prstGeom>
          <a:ln w="12700">
            <a:miter lim="400000"/>
          </a:ln>
        </p:spPr>
      </p:pic>
      <p:sp>
        <p:nvSpPr>
          <p:cNvPr id="675" name="Shape 675"/>
          <p:cNvSpPr/>
          <p:nvPr/>
        </p:nvSpPr>
        <p:spPr>
          <a:xfrm>
            <a:off x="4860032" y="5229199"/>
            <a:ext cx="2016225" cy="3506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b="1">
                <a:solidFill>
                  <a:srgbClr val="00004D"/>
                </a:solidFill>
              </a:defRPr>
            </a:lvl1pPr>
          </a:lstStyle>
          <a:p>
            <a:pPr lvl="0">
              <a:defRPr b="0">
                <a:solidFill>
                  <a:srgbClr val="000000"/>
                </a:solidFill>
              </a:defRPr>
            </a:pPr>
            <a:r>
              <a:rPr b="1">
                <a:solidFill>
                  <a:srgbClr val="00004D"/>
                </a:solidFill>
              </a:rPr>
              <a:t>Seleukidenreich</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p:cNvSpPr>
          <p:nvPr>
            <p:ph type="title"/>
          </p:nvPr>
        </p:nvSpPr>
        <p:spPr>
          <a:xfrm>
            <a:off x="457200" y="277813"/>
            <a:ext cx="8229600" cy="1143001"/>
          </a:xfrm>
          <a:prstGeom prst="rect">
            <a:avLst/>
          </a:prstGeom>
        </p:spPr>
        <p:txBody>
          <a:bodyPr lIns="0" tIns="0" rIns="0" bIns="0">
            <a:normAutofit/>
          </a:bodyPr>
          <a:lstStyle>
            <a:lvl1pPr>
              <a:defRPr>
                <a:solidFill>
                  <a:srgbClr val="FFC000"/>
                </a:solidFill>
              </a:defRPr>
            </a:lvl1pPr>
          </a:lstStyle>
          <a:p>
            <a:pPr lvl="0">
              <a:defRPr sz="1800">
                <a:solidFill>
                  <a:srgbClr val="000000"/>
                </a:solidFill>
                <a:effectLst/>
              </a:defRPr>
            </a:pPr>
            <a:r>
              <a:rPr sz="4400">
                <a:solidFill>
                  <a:srgbClr val="FFC000"/>
                </a:solidFill>
                <a:effectLst>
                  <a:outerShdw blurRad="38100" dist="38100" dir="2700000" rotWithShape="0">
                    <a:srgbClr val="000000"/>
                  </a:outerShdw>
                </a:effectLst>
              </a:rPr>
              <a:t>Dan 2 und 7 und 8</a:t>
            </a:r>
          </a:p>
        </p:txBody>
      </p:sp>
      <p:graphicFrame>
        <p:nvGraphicFramePr>
          <p:cNvPr id="680" name="Table 680"/>
          <p:cNvGraphicFramePr/>
          <p:nvPr/>
        </p:nvGraphicFramePr>
        <p:xfrm>
          <a:off x="-5010" y="1620098"/>
          <a:ext cx="9085034" cy="5116918"/>
        </p:xfrm>
        <a:graphic>
          <a:graphicData uri="http://schemas.openxmlformats.org/drawingml/2006/table">
            <a:tbl>
              <a:tblPr firstRow="1" bandRow="1">
                <a:tableStyleId>{4C3C2611-4C71-4FC5-86AE-919BDF0F9419}</a:tableStyleId>
              </a:tblPr>
              <a:tblGrid>
                <a:gridCol w="1517219"/>
                <a:gridCol w="2813373"/>
                <a:gridCol w="1411837"/>
                <a:gridCol w="3342605"/>
              </a:tblGrid>
              <a:tr h="503104">
                <a:tc>
                  <a:txBody>
                    <a:bodyPr/>
                    <a:lstStyle/>
                    <a:p>
                      <a:pPr lvl="0" algn="l">
                        <a:defRPr sz="1800" b="0" i="0">
                          <a:solidFill>
                            <a:srgbClr val="000000"/>
                          </a:solidFill>
                        </a:defRPr>
                      </a:pPr>
                      <a:r>
                        <a:rPr sz="2800" b="1">
                          <a:solidFill>
                            <a:srgbClr val="FFFFFF"/>
                          </a:solidFill>
                        </a:rPr>
                        <a:t>Dan 2</a:t>
                      </a:r>
                    </a:p>
                  </a:txBody>
                  <a:tcPr marL="0" marR="0" marT="0" marB="0" horzOverflow="overflow">
                    <a:lnL w="12700">
                      <a:miter lim="400000"/>
                    </a:lnL>
                    <a:lnR w="12700">
                      <a:miter lim="400000"/>
                    </a:lnR>
                    <a:lnT w="12700">
                      <a:miter lim="400000"/>
                    </a:lnT>
                  </a:tcPr>
                </a:tc>
                <a:tc>
                  <a:txBody>
                    <a:bodyPr/>
                    <a:lstStyle/>
                    <a:p>
                      <a:pPr lvl="0" algn="l">
                        <a:defRPr sz="1800" b="0" i="0">
                          <a:solidFill>
                            <a:srgbClr val="000000"/>
                          </a:solidFill>
                        </a:defRPr>
                      </a:pPr>
                      <a:r>
                        <a:rPr sz="2800" b="1">
                          <a:solidFill>
                            <a:srgbClr val="FFFFFF"/>
                          </a:solidFill>
                        </a:rPr>
                        <a:t>Dan 7</a:t>
                      </a:r>
                    </a:p>
                  </a:txBody>
                  <a:tcPr marL="0" marR="0" marT="0" marB="0" horzOverflow="overflow">
                    <a:lnL w="12700">
                      <a:miter lim="400000"/>
                    </a:lnL>
                    <a:lnR w="12700">
                      <a:miter lim="400000"/>
                    </a:lnR>
                    <a:lnT w="12700">
                      <a:miter lim="400000"/>
                    </a:lnT>
                  </a:tcPr>
                </a:tc>
                <a:tc>
                  <a:txBody>
                    <a:bodyPr/>
                    <a:lstStyle/>
                    <a:p>
                      <a:pPr lvl="0" algn="l">
                        <a:defRPr sz="1800"/>
                      </a:pPr>
                      <a:endParaRPr/>
                    </a:p>
                  </a:txBody>
                  <a:tcPr marL="0" marR="0" marT="0" marB="0" horzOverflow="overflow">
                    <a:lnL w="12700">
                      <a:miter lim="400000"/>
                    </a:lnL>
                    <a:lnR w="12700">
                      <a:miter lim="400000"/>
                    </a:lnR>
                    <a:lnT w="12700">
                      <a:miter lim="400000"/>
                    </a:lnT>
                  </a:tcPr>
                </a:tc>
                <a:tc>
                  <a:txBody>
                    <a:bodyPr/>
                    <a:lstStyle/>
                    <a:p>
                      <a:pPr lvl="0" algn="l">
                        <a:defRPr sz="1800" b="0" i="0">
                          <a:solidFill>
                            <a:srgbClr val="000000"/>
                          </a:solidFill>
                        </a:defRPr>
                      </a:pPr>
                      <a:r>
                        <a:rPr sz="2800" b="1">
                          <a:solidFill>
                            <a:srgbClr val="FFFFFF"/>
                          </a:solidFill>
                        </a:rPr>
                        <a:t>Deutung</a:t>
                      </a:r>
                    </a:p>
                  </a:txBody>
                  <a:tcPr marL="0" marR="0" marT="0" marB="0" horzOverflow="overflow">
                    <a:lnL w="12700">
                      <a:miter lim="400000"/>
                    </a:lnL>
                    <a:lnR w="12700">
                      <a:miter lim="400000"/>
                    </a:lnR>
                    <a:lnT w="12700">
                      <a:miter lim="400000"/>
                    </a:lnT>
                  </a:tcPr>
                </a:tc>
              </a:tr>
              <a:tr h="826738">
                <a:tc>
                  <a:txBody>
                    <a:bodyPr/>
                    <a:lstStyle/>
                    <a:p>
                      <a:pPr lvl="0" algn="l">
                        <a:defRPr sz="1800" b="0" i="0">
                          <a:solidFill>
                            <a:srgbClr val="000000"/>
                          </a:solidFill>
                        </a:defRPr>
                      </a:pPr>
                      <a:r>
                        <a:rPr sz="2800" b="1" i="1">
                          <a:solidFill>
                            <a:srgbClr val="000080"/>
                          </a:solidFill>
                        </a:rPr>
                        <a:t>Gold</a:t>
                      </a:r>
                    </a:p>
                  </a:txBody>
                  <a:tcPr marL="0" marR="0" marT="0" marB="0" horzOverflow="overflow">
                    <a:lnL w="12700">
                      <a:miter lim="400000"/>
                    </a:lnL>
                    <a:lnR w="12700">
                      <a:miter lim="400000"/>
                    </a:lnR>
                    <a:lnB w="12700">
                      <a:miter lim="400000"/>
                    </a:lnB>
                  </a:tcPr>
                </a:tc>
                <a:tc>
                  <a:txBody>
                    <a:bodyPr/>
                    <a:lstStyle/>
                    <a:p>
                      <a:pPr lvl="0" algn="l">
                        <a:defRPr sz="1800" b="0" i="0">
                          <a:solidFill>
                            <a:srgbClr val="000000"/>
                          </a:solidFill>
                        </a:defRPr>
                      </a:pPr>
                      <a:r>
                        <a:rPr sz="2800" b="1" i="1">
                          <a:solidFill>
                            <a:srgbClr val="000080"/>
                          </a:solidFill>
                        </a:rPr>
                        <a:t>Löwe</a:t>
                      </a:r>
                    </a:p>
                  </a:txBody>
                  <a:tcPr marL="0" marR="0" marT="0" marB="0" horzOverflow="overflow">
                    <a:lnL w="12700">
                      <a:miter lim="400000"/>
                    </a:lnL>
                    <a:lnR w="12700">
                      <a:miter lim="400000"/>
                    </a:lnR>
                    <a:lnB w="12700">
                      <a:miter lim="400000"/>
                    </a:lnB>
                  </a:tcPr>
                </a:tc>
                <a:tc>
                  <a:txBody>
                    <a:bodyPr/>
                    <a:lstStyle/>
                    <a:p>
                      <a:pPr lvl="0" algn="l">
                        <a:defRPr sz="1800"/>
                      </a:pPr>
                      <a:endParaRPr/>
                    </a:p>
                  </a:txBody>
                  <a:tcPr marL="0" marR="0" marT="0" marB="0" horzOverflow="overflow">
                    <a:lnL w="12700">
                      <a:miter lim="400000"/>
                    </a:lnL>
                    <a:lnR w="12700">
                      <a:miter lim="400000"/>
                    </a:lnR>
                    <a:lnB w="12700">
                      <a:miter lim="400000"/>
                    </a:lnB>
                  </a:tcPr>
                </a:tc>
                <a:tc>
                  <a:txBody>
                    <a:bodyPr/>
                    <a:lstStyle/>
                    <a:p>
                      <a:pPr lvl="0" algn="l">
                        <a:defRPr sz="1800" b="0" i="0">
                          <a:solidFill>
                            <a:srgbClr val="000000"/>
                          </a:solidFill>
                        </a:defRPr>
                      </a:pPr>
                      <a:r>
                        <a:rPr sz="2800" b="1" i="1">
                          <a:solidFill>
                            <a:srgbClr val="FF0000"/>
                          </a:solidFill>
                        </a:rPr>
                        <a:t>1. Babylonien (605-539 v. Chr.)</a:t>
                      </a:r>
                    </a:p>
                  </a:txBody>
                  <a:tcPr marL="0" marR="0" marT="0" marB="0" horzOverflow="overflow">
                    <a:lnL w="12700">
                      <a:miter lim="400000"/>
                    </a:lnL>
                    <a:lnR w="12700">
                      <a:miter lim="400000"/>
                    </a:lnR>
                    <a:lnB w="12700">
                      <a:miter lim="400000"/>
                    </a:lnB>
                  </a:tcPr>
                </a:tc>
              </a:tr>
              <a:tr h="1240107">
                <a:tc>
                  <a:txBody>
                    <a:bodyPr/>
                    <a:lstStyle/>
                    <a:p>
                      <a:pPr lvl="0" algn="l">
                        <a:defRPr sz="1800" b="0" i="0">
                          <a:solidFill>
                            <a:srgbClr val="000000"/>
                          </a:solidFill>
                        </a:defRPr>
                      </a:pPr>
                      <a:r>
                        <a:rPr sz="2800" b="1" i="1">
                          <a:solidFill>
                            <a:srgbClr val="000080"/>
                          </a:solidFill>
                        </a:rPr>
                        <a:t>Silber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Bär</a:t>
                      </a:r>
                    </a:p>
                  </a:txBody>
                  <a:tcPr marL="0" marR="0" marT="0" marB="0" horzOverflow="overflow">
                    <a:lnL w="12700">
                      <a:miter lim="400000"/>
                    </a:lnL>
                    <a:lnR w="12700">
                      <a:miter lim="400000"/>
                    </a:lnR>
                    <a:lnT w="12700">
                      <a:miter lim="400000"/>
                    </a:lnT>
                    <a:lnB w="12700">
                      <a:miter lim="400000"/>
                    </a:lnB>
                  </a:tcPr>
                </a:tc>
                <a:tc>
                  <a:txBody>
                    <a:bodyPr/>
                    <a:lstStyle/>
                    <a:p>
                      <a:pPr lvl="0" algn="l">
                        <a:defRPr sz="1800"/>
                      </a:pPr>
                      <a:endParaRP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FF0000"/>
                          </a:solidFill>
                        </a:rPr>
                        <a:t>2. Medopersien (539-333 v. Chr.) </a:t>
                      </a:r>
                    </a:p>
                  </a:txBody>
                  <a:tcPr marL="0" marR="0" marT="0" marB="0" horzOverflow="overflow">
                    <a:lnL w="12700">
                      <a:miter lim="400000"/>
                    </a:lnL>
                    <a:lnR w="12700">
                      <a:miter lim="400000"/>
                    </a:lnR>
                    <a:lnT w="12700">
                      <a:miter lim="400000"/>
                    </a:lnT>
                    <a:lnB w="12700">
                      <a:miter lim="400000"/>
                    </a:lnB>
                  </a:tcPr>
                </a:tc>
              </a:tr>
              <a:tr h="1240107">
                <a:tc>
                  <a:txBody>
                    <a:bodyPr/>
                    <a:lstStyle/>
                    <a:p>
                      <a:pPr lvl="0" algn="l">
                        <a:defRPr sz="1800" b="0" i="0">
                          <a:solidFill>
                            <a:srgbClr val="000000"/>
                          </a:solidFill>
                        </a:defRPr>
                      </a:pPr>
                      <a:r>
                        <a:rPr sz="2800" b="1" i="1">
                          <a:solidFill>
                            <a:srgbClr val="000080"/>
                          </a:solidFill>
                        </a:rPr>
                        <a:t>Kupfer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Parder/Panther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a:pPr>
                      <a:endParaRP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FF0000"/>
                          </a:solidFill>
                        </a:rPr>
                        <a:t>3. Makedonisches Reich</a:t>
                      </a:r>
                    </a:p>
                    <a:p>
                      <a:pPr lvl="0" algn="l">
                        <a:defRPr sz="1800" b="0" i="0">
                          <a:solidFill>
                            <a:srgbClr val="000000"/>
                          </a:solidFill>
                        </a:defRPr>
                      </a:pPr>
                      <a:r>
                        <a:rPr sz="2800" b="1" i="1">
                          <a:solidFill>
                            <a:srgbClr val="FF0000"/>
                          </a:solidFill>
                        </a:rPr>
                        <a:t>(333-323 v.Ch.)</a:t>
                      </a:r>
                    </a:p>
                  </a:txBody>
                  <a:tcPr marL="0" marR="0" marT="0" marB="0" horzOverflow="overflow">
                    <a:lnL w="12700">
                      <a:miter lim="400000"/>
                    </a:lnL>
                    <a:lnR w="12700">
                      <a:miter lim="400000"/>
                    </a:lnR>
                    <a:lnT w="12700">
                      <a:miter lim="400000"/>
                    </a:lnT>
                    <a:lnB w="12700">
                      <a:miter lim="400000"/>
                    </a:lnB>
                  </a:tcPr>
                </a:tc>
              </a:tr>
              <a:tr h="1240107">
                <a:tc>
                  <a:txBody>
                    <a:bodyPr/>
                    <a:lstStyle/>
                    <a:p>
                      <a:pPr lvl="0" algn="l">
                        <a:defRPr sz="1800" b="0" i="0">
                          <a:solidFill>
                            <a:srgbClr val="000000"/>
                          </a:solidFill>
                        </a:defRPr>
                      </a:pPr>
                      <a:r>
                        <a:rPr sz="2800" b="1" i="1">
                          <a:solidFill>
                            <a:srgbClr val="000080"/>
                          </a:solidFill>
                        </a:rPr>
                        <a:t>Eisen</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Tier </a:t>
                      </a:r>
                    </a:p>
                  </a:txBody>
                  <a:tcPr marL="0" marR="0" marT="0" marB="0" horzOverflow="overflow">
                    <a:lnL w="12700">
                      <a:miter lim="400000"/>
                    </a:lnL>
                    <a:lnR w="12700">
                      <a:miter lim="400000"/>
                    </a:lnR>
                    <a:lnT w="12700">
                      <a:miter lim="400000"/>
                    </a:lnT>
                    <a:lnB w="12700">
                      <a:miter lim="400000"/>
                    </a:lnB>
                  </a:tcPr>
                </a:tc>
                <a:tc>
                  <a:txBody>
                    <a:bodyPr/>
                    <a:lstStyle/>
                    <a:p>
                      <a:pPr lvl="0" algn="l">
                        <a:defRPr sz="1800"/>
                      </a:pPr>
                      <a:endParaRP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FF0000"/>
                          </a:solidFill>
                        </a:rPr>
                        <a:t>4. Seleukidenreich</a:t>
                      </a:r>
                    </a:p>
                    <a:p>
                      <a:pPr lvl="0" algn="l">
                        <a:defRPr sz="1800" b="0" i="0">
                          <a:solidFill>
                            <a:srgbClr val="000000"/>
                          </a:solidFill>
                        </a:defRPr>
                      </a:pPr>
                      <a:r>
                        <a:rPr sz="2800" b="1" i="1">
                          <a:solidFill>
                            <a:srgbClr val="FF0000"/>
                          </a:solidFill>
                        </a:rPr>
                        <a:t>(301-63</a:t>
                      </a:r>
                      <a:r>
                        <a:rPr sz="2400" b="1" i="1">
                          <a:solidFill>
                            <a:srgbClr val="FF0000"/>
                          </a:solidFill>
                        </a:rPr>
                        <a:t> v. Ch.</a:t>
                      </a:r>
                      <a:r>
                        <a:rPr sz="2800" b="1" i="1">
                          <a:solidFill>
                            <a:srgbClr val="FF0000"/>
                          </a:solidFill>
                        </a:rPr>
                        <a:t>)</a:t>
                      </a:r>
                    </a:p>
                  </a:txBody>
                  <a:tcPr marL="0" marR="0" marT="0" marB="0" horzOverflow="overflow">
                    <a:lnL w="12700">
                      <a:miter lim="400000"/>
                    </a:lnL>
                    <a:lnR w="12700">
                      <a:miter lim="400000"/>
                    </a:lnR>
                    <a:lnT w="12700">
                      <a:miter lim="400000"/>
                    </a:lnT>
                    <a:lnB w="12700">
                      <a:miter lim="400000"/>
                    </a:lnB>
                  </a:tcPr>
                </a:tc>
              </a:tr>
            </a:tbl>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image20.jpg" descr="danielstatue"/>
          <p:cNvPicPr/>
          <p:nvPr/>
        </p:nvPicPr>
        <p:blipFill>
          <a:blip r:embed="rId3" cstate="print">
            <a:extLst/>
          </a:blip>
          <a:stretch>
            <a:fillRect/>
          </a:stretch>
        </p:blipFill>
        <p:spPr>
          <a:xfrm>
            <a:off x="512660" y="-698737"/>
            <a:ext cx="9192735" cy="9097451"/>
          </a:xfrm>
          <a:prstGeom prst="rect">
            <a:avLst/>
          </a:prstGeom>
          <a:ln w="12700">
            <a:miter lim="400000"/>
          </a:ln>
        </p:spPr>
      </p:pic>
      <p:sp>
        <p:nvSpPr>
          <p:cNvPr id="683" name="Shape 683"/>
          <p:cNvSpPr/>
          <p:nvPr/>
        </p:nvSpPr>
        <p:spPr>
          <a:xfrm>
            <a:off x="4860032" y="5229199"/>
            <a:ext cx="2016225" cy="3506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b="1">
                <a:solidFill>
                  <a:srgbClr val="00004D"/>
                </a:solidFill>
              </a:defRPr>
            </a:lvl1pPr>
          </a:lstStyle>
          <a:p>
            <a:pPr lvl="0">
              <a:defRPr b="0">
                <a:solidFill>
                  <a:srgbClr val="000000"/>
                </a:solidFill>
              </a:defRPr>
            </a:pPr>
            <a:r>
              <a:rPr b="1">
                <a:solidFill>
                  <a:srgbClr val="00004D"/>
                </a:solidFill>
              </a:rPr>
              <a:t>Seleukidenreich</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p:cNvSpPr>
          <p:nvPr>
            <p:ph type="title"/>
          </p:nvPr>
        </p:nvSpPr>
        <p:spPr>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1. Teil: Dan 2 u 7 u. 9</a:t>
            </a:r>
          </a:p>
        </p:txBody>
      </p:sp>
      <p:sp>
        <p:nvSpPr>
          <p:cNvPr id="546" name="Shape 546"/>
          <p:cNvSpPr>
            <a:spLocks noGrp="1"/>
          </p:cNvSpPr>
          <p:nvPr>
            <p:ph type="body" idx="1"/>
          </p:nvPr>
        </p:nvSpPr>
        <p:spPr>
          <a:prstGeom prst="rect">
            <a:avLst/>
          </a:prstGeom>
        </p:spPr>
        <p:txBody>
          <a:bodyPr lIns="0" tIns="0" rIns="0" bIns="0"/>
          <a:lstStyle/>
          <a:p>
            <a:pPr marL="342900" lvl="0" indent="-342900">
              <a:lnSpc>
                <a:spcPct val="80000"/>
              </a:lnSpc>
              <a:defRPr sz="3200">
                <a:solidFill>
                  <a:srgbClr val="000000"/>
                </a:solidFill>
              </a:defRPr>
            </a:pPr>
            <a:endParaRPr/>
          </a:p>
        </p:txBody>
      </p:sp>
      <p:sp>
        <p:nvSpPr>
          <p:cNvPr id="547" name="Shape 54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3</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a:xfrm>
            <a:off x="457200" y="277813"/>
            <a:ext cx="8229600" cy="1143001"/>
          </a:xfrm>
          <a:prstGeom prst="rect">
            <a:avLst/>
          </a:prstGeom>
        </p:spPr>
        <p:txBody>
          <a:bodyPr lIns="0" tIns="0" rIns="0" bIns="0">
            <a:normAutofit/>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Dan 8,3-5 // 8,20-21</a:t>
            </a:r>
          </a:p>
        </p:txBody>
      </p:sp>
      <p:sp>
        <p:nvSpPr>
          <p:cNvPr id="688" name="Shape 688"/>
          <p:cNvSpPr>
            <a:spLocks noGrp="1"/>
          </p:cNvSpPr>
          <p:nvPr>
            <p:ph type="body" idx="1"/>
          </p:nvPr>
        </p:nvSpPr>
        <p:spPr>
          <a:xfrm>
            <a:off x="457200" y="1600200"/>
            <a:ext cx="8229600" cy="4530725"/>
          </a:xfrm>
          <a:prstGeom prst="rect">
            <a:avLst/>
          </a:prstGeom>
        </p:spPr>
        <p:txBody>
          <a:bodyPr lIns="0" tIns="0" rIns="0" bIns="0">
            <a:normAutofit/>
          </a:bodyPr>
          <a:lstStyle/>
          <a:p>
            <a:pPr marL="342900" lvl="0" indent="-342900">
              <a:lnSpc>
                <a:spcPct val="80000"/>
              </a:lnSpc>
              <a:buNone/>
              <a:defRPr sz="1800">
                <a:solidFill>
                  <a:srgbClr val="000000"/>
                </a:solidFill>
              </a:defRPr>
            </a:pPr>
            <a:r>
              <a:rPr sz="3200" b="1">
                <a:latin typeface="Arial"/>
                <a:ea typeface="Arial"/>
                <a:cs typeface="Arial"/>
                <a:sym typeface="Arial"/>
              </a:rPr>
              <a:t>8,20.21: </a:t>
            </a:r>
            <a:r>
              <a:rPr sz="3200"/>
              <a:t> Der </a:t>
            </a:r>
            <a:r>
              <a:rPr sz="3200" u="sng"/>
              <a:t>Widder</a:t>
            </a:r>
            <a:r>
              <a:rPr sz="3200"/>
              <a:t> mit den zwei Hörnern, den du gesehen hast, das sind </a:t>
            </a:r>
            <a:r>
              <a:rPr sz="3200">
                <a:solidFill>
                  <a:srgbClr val="FFFF00"/>
                </a:solidFill>
              </a:rPr>
              <a:t>die Könige von Medien und Persien.</a:t>
            </a:r>
            <a:r>
              <a:rPr sz="3200"/>
              <a:t> </a:t>
            </a:r>
            <a:r>
              <a:rPr sz="3200" baseline="30000"/>
              <a:t>21</a:t>
            </a:r>
            <a:r>
              <a:rPr sz="3200"/>
              <a:t> Und der </a:t>
            </a:r>
            <a:r>
              <a:rPr sz="3200" u="sng"/>
              <a:t>Ziegenbock</a:t>
            </a:r>
            <a:r>
              <a:rPr sz="3200"/>
              <a:t>, der zottige, ist </a:t>
            </a:r>
            <a:r>
              <a:rPr sz="3200">
                <a:solidFill>
                  <a:srgbClr val="FFFF00"/>
                </a:solidFill>
              </a:rPr>
              <a:t>der König von Griechenland</a:t>
            </a:r>
            <a:r>
              <a:rPr sz="3200"/>
              <a:t>. Und das große Horn zwischen seinen Augen das ist der erste König. (= </a:t>
            </a:r>
            <a:r>
              <a:rPr sz="3200">
                <a:solidFill>
                  <a:srgbClr val="D6DCFF"/>
                </a:solidFill>
              </a:rPr>
              <a:t>Alexander</a:t>
            </a:r>
            <a:r>
              <a:rPr sz="3200"/>
              <a:t>)</a:t>
            </a:r>
          </a:p>
          <a:p>
            <a:pPr marL="342900" lvl="0" indent="-342900">
              <a:lnSpc>
                <a:spcPct val="80000"/>
              </a:lnSpc>
              <a:buNone/>
              <a:defRPr sz="1800">
                <a:solidFill>
                  <a:srgbClr val="000000"/>
                </a:solidFill>
              </a:defRPr>
            </a:pPr>
            <a:r>
              <a:rPr sz="3200"/>
              <a:t>→ 8,22-26.</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p:cNvSpPr>
          <p:nvPr>
            <p:ph type="title"/>
          </p:nvPr>
        </p:nvSpPr>
        <p:spPr>
          <a:xfrm>
            <a:off x="457200" y="112713"/>
            <a:ext cx="8229600" cy="784268"/>
          </a:xfrm>
          <a:prstGeom prst="rect">
            <a:avLst/>
          </a:prstGeom>
        </p:spPr>
        <p:txBody>
          <a:bodyPr lIns="0" tIns="0" rIns="0" bIns="0">
            <a:normAutofit/>
          </a:bodyPr>
          <a:lstStyle>
            <a:lvl1pPr>
              <a:defRPr>
                <a:solidFill>
                  <a:srgbClr val="FFC000"/>
                </a:solidFill>
              </a:defRPr>
            </a:lvl1pPr>
          </a:lstStyle>
          <a:p>
            <a:pPr lvl="0">
              <a:defRPr sz="1800">
                <a:solidFill>
                  <a:srgbClr val="000000"/>
                </a:solidFill>
                <a:effectLst/>
              </a:defRPr>
            </a:pPr>
            <a:r>
              <a:rPr sz="4400">
                <a:solidFill>
                  <a:srgbClr val="FFC000"/>
                </a:solidFill>
                <a:effectLst>
                  <a:outerShdw blurRad="38100" dist="38100" dir="2700000" rotWithShape="0">
                    <a:srgbClr val="000000"/>
                  </a:outerShdw>
                </a:effectLst>
              </a:rPr>
              <a:t>Dan 2 und 7 und 8</a:t>
            </a:r>
          </a:p>
        </p:txBody>
      </p:sp>
      <p:graphicFrame>
        <p:nvGraphicFramePr>
          <p:cNvPr id="691" name="Table 691"/>
          <p:cNvGraphicFramePr/>
          <p:nvPr/>
        </p:nvGraphicFramePr>
        <p:xfrm>
          <a:off x="-5010" y="1023198"/>
          <a:ext cx="9080729" cy="5923821"/>
        </p:xfrm>
        <a:graphic>
          <a:graphicData uri="http://schemas.openxmlformats.org/drawingml/2006/table">
            <a:tbl>
              <a:tblPr firstRow="1" bandRow="1">
                <a:tableStyleId>{4C3C2611-4C71-4FC5-86AE-919BDF0F9419}</a:tableStyleId>
              </a:tblPr>
              <a:tblGrid>
                <a:gridCol w="1517219"/>
                <a:gridCol w="2809068"/>
                <a:gridCol w="1411837"/>
                <a:gridCol w="3342605"/>
              </a:tblGrid>
              <a:tr h="580981">
                <a:tc>
                  <a:txBody>
                    <a:bodyPr/>
                    <a:lstStyle/>
                    <a:p>
                      <a:pPr lvl="0" algn="l">
                        <a:defRPr sz="1800" b="0" i="0">
                          <a:solidFill>
                            <a:srgbClr val="000000"/>
                          </a:solidFill>
                        </a:defRPr>
                      </a:pPr>
                      <a:r>
                        <a:rPr sz="2800" b="1">
                          <a:solidFill>
                            <a:srgbClr val="FFFFFF"/>
                          </a:solidFill>
                        </a:rPr>
                        <a:t>Dan 2</a:t>
                      </a:r>
                    </a:p>
                  </a:txBody>
                  <a:tcPr marL="0" marR="0" marT="0" marB="0" horzOverflow="overflow">
                    <a:lnL w="12700">
                      <a:miter lim="400000"/>
                    </a:lnL>
                    <a:lnR w="12700">
                      <a:miter lim="400000"/>
                    </a:lnR>
                    <a:lnT w="12700">
                      <a:miter lim="400000"/>
                    </a:lnT>
                  </a:tcPr>
                </a:tc>
                <a:tc>
                  <a:txBody>
                    <a:bodyPr/>
                    <a:lstStyle/>
                    <a:p>
                      <a:pPr lvl="0" algn="l">
                        <a:defRPr sz="1800" b="0" i="0">
                          <a:solidFill>
                            <a:srgbClr val="000000"/>
                          </a:solidFill>
                        </a:defRPr>
                      </a:pPr>
                      <a:r>
                        <a:rPr sz="2800" b="1">
                          <a:solidFill>
                            <a:srgbClr val="FFFFFF"/>
                          </a:solidFill>
                        </a:rPr>
                        <a:t>Dan 7</a:t>
                      </a:r>
                    </a:p>
                  </a:txBody>
                  <a:tcPr marL="0" marR="0" marT="0" marB="0" horzOverflow="overflow">
                    <a:lnL w="12700">
                      <a:miter lim="400000"/>
                    </a:lnL>
                    <a:lnR w="12700">
                      <a:miter lim="400000"/>
                    </a:lnR>
                    <a:lnT w="12700">
                      <a:miter lim="400000"/>
                    </a:lnT>
                  </a:tcPr>
                </a:tc>
                <a:tc>
                  <a:txBody>
                    <a:bodyPr/>
                    <a:lstStyle/>
                    <a:p>
                      <a:pPr lvl="0" algn="l">
                        <a:defRPr sz="1800" b="0" i="0">
                          <a:solidFill>
                            <a:srgbClr val="000000"/>
                          </a:solidFill>
                        </a:defRPr>
                      </a:pPr>
                      <a:r>
                        <a:rPr sz="2800" b="1">
                          <a:solidFill>
                            <a:srgbClr val="FFFFFF"/>
                          </a:solidFill>
                        </a:rPr>
                        <a:t>Dan 8</a:t>
                      </a:r>
                    </a:p>
                  </a:txBody>
                  <a:tcPr marL="0" marR="0" marT="0" marB="0" horzOverflow="overflow">
                    <a:lnL w="12700">
                      <a:miter lim="400000"/>
                    </a:lnL>
                    <a:lnR w="12700">
                      <a:miter lim="400000"/>
                    </a:lnR>
                    <a:lnT w="12700">
                      <a:miter lim="400000"/>
                    </a:lnT>
                  </a:tcPr>
                </a:tc>
                <a:tc>
                  <a:txBody>
                    <a:bodyPr/>
                    <a:lstStyle/>
                    <a:p>
                      <a:pPr lvl="0" algn="l">
                        <a:defRPr sz="1800" b="0" i="0">
                          <a:solidFill>
                            <a:srgbClr val="000000"/>
                          </a:solidFill>
                        </a:defRPr>
                      </a:pPr>
                      <a:r>
                        <a:rPr sz="2800" b="1">
                          <a:solidFill>
                            <a:srgbClr val="FFFFFF"/>
                          </a:solidFill>
                        </a:rPr>
                        <a:t>Deutung</a:t>
                      </a:r>
                    </a:p>
                  </a:txBody>
                  <a:tcPr marL="0" marR="0" marT="0" marB="0" horzOverflow="overflow">
                    <a:lnL w="12700">
                      <a:miter lim="400000"/>
                    </a:lnL>
                    <a:lnR w="12700">
                      <a:miter lim="400000"/>
                    </a:lnR>
                    <a:lnT w="12700">
                      <a:miter lim="400000"/>
                    </a:lnT>
                  </a:tcPr>
                </a:tc>
              </a:tr>
              <a:tr h="954710">
                <a:tc>
                  <a:txBody>
                    <a:bodyPr/>
                    <a:lstStyle/>
                    <a:p>
                      <a:pPr lvl="0" algn="l">
                        <a:defRPr sz="1800" b="0" i="0">
                          <a:solidFill>
                            <a:srgbClr val="000000"/>
                          </a:solidFill>
                        </a:defRPr>
                      </a:pPr>
                      <a:r>
                        <a:rPr sz="2800" b="1" i="1">
                          <a:solidFill>
                            <a:srgbClr val="000080"/>
                          </a:solidFill>
                        </a:rPr>
                        <a:t>Gold</a:t>
                      </a:r>
                    </a:p>
                  </a:txBody>
                  <a:tcPr marL="0" marR="0" marT="0" marB="0" horzOverflow="overflow">
                    <a:lnL w="12700">
                      <a:miter lim="400000"/>
                    </a:lnL>
                    <a:lnR w="12700">
                      <a:miter lim="400000"/>
                    </a:lnR>
                    <a:lnB w="12700">
                      <a:miter lim="400000"/>
                    </a:lnB>
                  </a:tcPr>
                </a:tc>
                <a:tc>
                  <a:txBody>
                    <a:bodyPr/>
                    <a:lstStyle/>
                    <a:p>
                      <a:pPr lvl="0" algn="l">
                        <a:defRPr sz="1800" b="0" i="0">
                          <a:solidFill>
                            <a:srgbClr val="000000"/>
                          </a:solidFill>
                        </a:defRPr>
                      </a:pPr>
                      <a:r>
                        <a:rPr sz="2800" b="1" i="1">
                          <a:solidFill>
                            <a:srgbClr val="000080"/>
                          </a:solidFill>
                        </a:rPr>
                        <a:t>Löwe</a:t>
                      </a:r>
                    </a:p>
                  </a:txBody>
                  <a:tcPr marL="0" marR="0" marT="0" marB="0" horzOverflow="overflow">
                    <a:lnL w="12700">
                      <a:miter lim="400000"/>
                    </a:lnL>
                    <a:lnR w="12700">
                      <a:miter lim="400000"/>
                    </a:lnR>
                    <a:lnB w="12700">
                      <a:miter lim="400000"/>
                    </a:lnB>
                  </a:tcPr>
                </a:tc>
                <a:tc>
                  <a:txBody>
                    <a:bodyPr/>
                    <a:lstStyle/>
                    <a:p>
                      <a:pPr lvl="0" algn="l">
                        <a:defRPr sz="1800" b="0" i="0">
                          <a:solidFill>
                            <a:srgbClr val="000000"/>
                          </a:solidFill>
                        </a:defRPr>
                      </a:pPr>
                      <a:r>
                        <a:rPr sz="2800" b="1" i="1">
                          <a:solidFill>
                            <a:srgbClr val="000080"/>
                          </a:solidFill>
                        </a:rPr>
                        <a:t> </a:t>
                      </a:r>
                    </a:p>
                  </a:txBody>
                  <a:tcPr marL="0" marR="0" marT="0" marB="0" horzOverflow="overflow">
                    <a:lnL w="12700">
                      <a:miter lim="400000"/>
                    </a:lnL>
                    <a:lnR w="12700">
                      <a:miter lim="400000"/>
                    </a:lnR>
                    <a:lnB w="12700">
                      <a:miter lim="400000"/>
                    </a:lnB>
                  </a:tcPr>
                </a:tc>
                <a:tc>
                  <a:txBody>
                    <a:bodyPr/>
                    <a:lstStyle/>
                    <a:p>
                      <a:pPr lvl="0" algn="l">
                        <a:defRPr sz="1800" b="0" i="0">
                          <a:solidFill>
                            <a:srgbClr val="000000"/>
                          </a:solidFill>
                        </a:defRPr>
                      </a:pPr>
                      <a:r>
                        <a:rPr sz="2800" b="1" i="1">
                          <a:solidFill>
                            <a:srgbClr val="FF0000"/>
                          </a:solidFill>
                        </a:rPr>
                        <a:t>1. Babylonien (605-539 v. Chr.)</a:t>
                      </a:r>
                    </a:p>
                  </a:txBody>
                  <a:tcPr marL="0" marR="0" marT="0" marB="0" horzOverflow="overflow">
                    <a:lnL w="12700">
                      <a:miter lim="400000"/>
                    </a:lnL>
                    <a:lnR w="12700">
                      <a:miter lim="400000"/>
                    </a:lnR>
                    <a:lnB w="12700">
                      <a:miter lim="400000"/>
                    </a:lnB>
                  </a:tcPr>
                </a:tc>
              </a:tr>
              <a:tr h="1432065">
                <a:tc>
                  <a:txBody>
                    <a:bodyPr/>
                    <a:lstStyle/>
                    <a:p>
                      <a:pPr lvl="0" algn="l">
                        <a:defRPr sz="1800" b="0" i="0">
                          <a:solidFill>
                            <a:srgbClr val="000000"/>
                          </a:solidFill>
                        </a:defRPr>
                      </a:pPr>
                      <a:r>
                        <a:rPr sz="2800" b="1" i="1">
                          <a:solidFill>
                            <a:srgbClr val="000080"/>
                          </a:solidFill>
                        </a:rPr>
                        <a:t>Silber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Bär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Widder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FF0000"/>
                          </a:solidFill>
                        </a:rPr>
                        <a:t>2. Medopersien (539-333 v. Chr.) </a:t>
                      </a:r>
                    </a:p>
                  </a:txBody>
                  <a:tcPr marL="0" marR="0" marT="0" marB="0" horzOverflow="overflow">
                    <a:lnL w="12700">
                      <a:miter lim="400000"/>
                    </a:lnL>
                    <a:lnR w="12700">
                      <a:miter lim="400000"/>
                    </a:lnR>
                    <a:lnT w="12700">
                      <a:miter lim="400000"/>
                    </a:lnT>
                    <a:lnB w="12700">
                      <a:miter lim="400000"/>
                    </a:lnB>
                  </a:tcPr>
                </a:tc>
              </a:tr>
              <a:tr h="1432065">
                <a:tc>
                  <a:txBody>
                    <a:bodyPr/>
                    <a:lstStyle/>
                    <a:p>
                      <a:pPr lvl="0" algn="l">
                        <a:defRPr sz="1800" b="0" i="0">
                          <a:solidFill>
                            <a:srgbClr val="000000"/>
                          </a:solidFill>
                        </a:defRPr>
                      </a:pPr>
                      <a:r>
                        <a:rPr sz="2800" b="1" i="1">
                          <a:solidFill>
                            <a:srgbClr val="000080"/>
                          </a:solidFill>
                        </a:rPr>
                        <a:t>Kupfer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Parder/Panther</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400" b="1" i="1">
                          <a:solidFill>
                            <a:srgbClr val="000080"/>
                          </a:solidFill>
                        </a:rPr>
                        <a:t>Ziegen-bock </a:t>
                      </a:r>
                    </a:p>
                    <a:p>
                      <a:pPr lvl="0" algn="l">
                        <a:defRPr sz="1800" b="0" i="0">
                          <a:solidFill>
                            <a:srgbClr val="000000"/>
                          </a:solidFill>
                        </a:defRPr>
                      </a:pPr>
                      <a:r>
                        <a:rPr sz="2400" b="1" i="1">
                          <a:solidFill>
                            <a:srgbClr val="000080"/>
                          </a:solidFill>
                        </a:rPr>
                        <a:t>(1 Horn)</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FF0000"/>
                          </a:solidFill>
                        </a:rPr>
                        <a:t>3. Makedonisches Reich</a:t>
                      </a:r>
                    </a:p>
                    <a:p>
                      <a:pPr lvl="0" algn="l">
                        <a:defRPr sz="1800" b="0" i="0">
                          <a:solidFill>
                            <a:srgbClr val="000000"/>
                          </a:solidFill>
                        </a:defRPr>
                      </a:pPr>
                      <a:r>
                        <a:rPr sz="2800" b="1" i="1">
                          <a:solidFill>
                            <a:srgbClr val="FF0000"/>
                          </a:solidFill>
                        </a:rPr>
                        <a:t>(333-323 v.Ch.)</a:t>
                      </a:r>
                    </a:p>
                  </a:txBody>
                  <a:tcPr marL="0" marR="0" marT="0" marB="0" horzOverflow="overflow">
                    <a:lnL w="12700">
                      <a:miter lim="400000"/>
                    </a:lnL>
                    <a:lnR w="12700">
                      <a:miter lim="400000"/>
                    </a:lnR>
                    <a:lnT w="12700">
                      <a:miter lim="400000"/>
                    </a:lnT>
                    <a:lnB w="12700">
                      <a:miter lim="400000"/>
                    </a:lnB>
                  </a:tcPr>
                </a:tc>
              </a:tr>
              <a:tr h="1432065">
                <a:tc>
                  <a:txBody>
                    <a:bodyPr/>
                    <a:lstStyle/>
                    <a:p>
                      <a:pPr lvl="0" algn="l">
                        <a:defRPr sz="1800" b="0" i="0">
                          <a:solidFill>
                            <a:srgbClr val="000000"/>
                          </a:solidFill>
                        </a:defRPr>
                      </a:pPr>
                      <a:r>
                        <a:rPr sz="2800" b="1" i="1">
                          <a:solidFill>
                            <a:srgbClr val="000080"/>
                          </a:solidFill>
                        </a:rPr>
                        <a:t>Eisen</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000080"/>
                          </a:solidFill>
                        </a:rPr>
                        <a:t>Tier </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500" b="1" i="1">
                          <a:solidFill>
                            <a:srgbClr val="000080"/>
                          </a:solidFill>
                        </a:rPr>
                        <a:t>Ziegen-bock (→ kleines Horn)</a:t>
                      </a:r>
                    </a:p>
                  </a:txBody>
                  <a:tcPr marL="0" marR="0" marT="0" marB="0" horzOverflow="overflow">
                    <a:lnL w="12700">
                      <a:miter lim="400000"/>
                    </a:lnL>
                    <a:lnR w="12700">
                      <a:miter lim="400000"/>
                    </a:lnR>
                    <a:lnT w="12700">
                      <a:miter lim="400000"/>
                    </a:lnT>
                    <a:lnB w="12700">
                      <a:miter lim="400000"/>
                    </a:lnB>
                  </a:tcPr>
                </a:tc>
                <a:tc>
                  <a:txBody>
                    <a:bodyPr/>
                    <a:lstStyle/>
                    <a:p>
                      <a:pPr lvl="0" algn="l">
                        <a:defRPr sz="1800" b="0" i="0">
                          <a:solidFill>
                            <a:srgbClr val="000000"/>
                          </a:solidFill>
                        </a:defRPr>
                      </a:pPr>
                      <a:r>
                        <a:rPr sz="2800" b="1" i="1">
                          <a:solidFill>
                            <a:srgbClr val="FF0000"/>
                          </a:solidFill>
                        </a:rPr>
                        <a:t>4. Seleukidenreich</a:t>
                      </a:r>
                    </a:p>
                    <a:p>
                      <a:pPr lvl="0" algn="l">
                        <a:defRPr sz="1800" b="0" i="0">
                          <a:solidFill>
                            <a:srgbClr val="000000"/>
                          </a:solidFill>
                        </a:defRPr>
                      </a:pPr>
                      <a:r>
                        <a:rPr sz="2300" b="1" i="1">
                          <a:solidFill>
                            <a:srgbClr val="FF0000"/>
                          </a:solidFill>
                        </a:rPr>
                        <a:t>(301-63 v. Ch.)</a:t>
                      </a:r>
                    </a:p>
                    <a:p>
                      <a:pPr lvl="0" algn="l">
                        <a:defRPr sz="1800" b="0" i="0">
                          <a:solidFill>
                            <a:srgbClr val="000000"/>
                          </a:solidFill>
                        </a:defRPr>
                      </a:pPr>
                      <a:r>
                        <a:rPr sz="2300" i="1">
                          <a:solidFill>
                            <a:srgbClr val="FF0000"/>
                          </a:solidFill>
                        </a:rPr>
                        <a:t>(</a:t>
                      </a:r>
                      <a:r>
                        <a:rPr sz="2300" b="1" i="1">
                          <a:solidFill>
                            <a:srgbClr val="FF0000"/>
                          </a:solidFill>
                        </a:rPr>
                        <a:t>griech</a:t>
                      </a:r>
                      <a:r>
                        <a:rPr sz="2300" i="1">
                          <a:solidFill>
                            <a:srgbClr val="FF0000"/>
                          </a:solidFill>
                        </a:rPr>
                        <a:t>. </a:t>
                      </a:r>
                      <a:r>
                        <a:rPr sz="2300" b="1" i="1">
                          <a:solidFill>
                            <a:srgbClr val="FF0000"/>
                          </a:solidFill>
                        </a:rPr>
                        <a:t>Reich</a:t>
                      </a:r>
                      <a:r>
                        <a:rPr sz="2300" i="1">
                          <a:solidFill>
                            <a:srgbClr val="FF0000"/>
                          </a:solidFill>
                        </a:rPr>
                        <a:t> </a:t>
                      </a:r>
                      <a:r>
                        <a:rPr sz="2300" i="1"/>
                        <a:t>→ </a:t>
                      </a:r>
                      <a:r>
                        <a:rPr sz="2300" b="1" i="1"/>
                        <a:t>Antiochus</a:t>
                      </a:r>
                      <a:r>
                        <a:rPr sz="2300" i="1"/>
                        <a:t> IV)</a:t>
                      </a:r>
                    </a:p>
                  </a:txBody>
                  <a:tcPr marL="0" marR="0" marT="0" marB="0" horzOverflow="overflow">
                    <a:lnL w="12700">
                      <a:miter lim="400000"/>
                    </a:lnL>
                    <a:lnR w="12700">
                      <a:miter lim="400000"/>
                    </a:lnR>
                    <a:lnT w="12700">
                      <a:miter lim="400000"/>
                    </a:lnT>
                    <a:lnB w="12700">
                      <a:miter lim="400000"/>
                    </a:lnB>
                  </a:tcPr>
                </a:tc>
              </a:tr>
            </a:tbl>
          </a:graphicData>
        </a:graphic>
      </p:graphicFrame>
    </p:spTree>
  </p:cSld>
  <p:clrMapOvr>
    <a:masterClrMapping/>
  </p:clrMapOvr>
  <p:transition spd="med">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p:cNvSpPr>
          <p:nvPr>
            <p:ph type="title"/>
          </p:nvPr>
        </p:nvSpPr>
        <p:spPr>
          <a:xfrm>
            <a:off x="153549" y="11113"/>
            <a:ext cx="8836902" cy="1504611"/>
          </a:xfrm>
          <a:prstGeom prst="rect">
            <a:avLst/>
          </a:prstGeom>
        </p:spPr>
        <p:txBody>
          <a:bodyPr lIns="0" tIns="0" rIns="0" bIns="0">
            <a:normAutofit/>
          </a:bodyPr>
          <a:lstStyle/>
          <a:p>
            <a:pPr lvl="0" defTabSz="749808">
              <a:defRPr sz="1800">
                <a:solidFill>
                  <a:srgbClr val="000000"/>
                </a:solidFill>
                <a:effectLst/>
              </a:defRPr>
            </a:pPr>
            <a:r>
              <a:rPr sz="3607">
                <a:solidFill>
                  <a:srgbClr val="FFFFFF"/>
                </a:solidFill>
                <a:effectLst>
                  <a:outerShdw blurRad="31242" dist="31242" dir="2700000" rotWithShape="0">
                    <a:srgbClr val="000000"/>
                  </a:outerShdw>
                </a:effectLst>
              </a:rPr>
              <a:t>Das „kleine“ Horn: </a:t>
            </a:r>
            <a:r>
              <a:rPr sz="3280" b="1" i="1">
                <a:solidFill>
                  <a:srgbClr val="FFC000"/>
                </a:solidFill>
                <a:effectLst>
                  <a:outerShdw blurRad="31242" dist="31242" dir="2700000" rotWithShape="0">
                    <a:srgbClr val="000000"/>
                  </a:outerShdw>
                </a:effectLst>
              </a:rPr>
              <a:t>Antiochus IV. Epiphanes</a:t>
            </a:r>
            <a:br>
              <a:rPr sz="3280" b="1" i="1">
                <a:solidFill>
                  <a:srgbClr val="FFC000"/>
                </a:solidFill>
                <a:effectLst>
                  <a:outerShdw blurRad="31242" dist="31242" dir="2700000" rotWithShape="0">
                    <a:srgbClr val="000000"/>
                  </a:outerShdw>
                </a:effectLst>
              </a:rPr>
            </a:br>
            <a:r>
              <a:rPr sz="2952">
                <a:solidFill>
                  <a:srgbClr val="FFC000"/>
                </a:solidFill>
                <a:effectLst>
                  <a:outerShdw blurRad="31242" dist="31242" dir="2700000" rotWithShape="0">
                    <a:srgbClr val="000000"/>
                  </a:outerShdw>
                </a:effectLst>
              </a:rPr>
              <a:t>175-164 v. Chr.</a:t>
            </a:r>
          </a:p>
        </p:txBody>
      </p:sp>
      <p:sp>
        <p:nvSpPr>
          <p:cNvPr id="694" name="Shape 694"/>
          <p:cNvSpPr>
            <a:spLocks noGrp="1"/>
          </p:cNvSpPr>
          <p:nvPr>
            <p:ph type="body" idx="1"/>
          </p:nvPr>
        </p:nvSpPr>
        <p:spPr>
          <a:xfrm>
            <a:off x="100424" y="1365338"/>
            <a:ext cx="8943152" cy="5507549"/>
          </a:xfrm>
          <a:prstGeom prst="rect">
            <a:avLst/>
          </a:prstGeom>
        </p:spPr>
        <p:txBody>
          <a:bodyPr lIns="0" tIns="0" rIns="0" bIns="0">
            <a:normAutofit/>
          </a:bodyPr>
          <a:lstStyle/>
          <a:p>
            <a:pPr marL="342900" lvl="0" indent="-342900">
              <a:lnSpc>
                <a:spcPct val="80000"/>
              </a:lnSpc>
              <a:buNone/>
              <a:defRPr sz="1800">
                <a:solidFill>
                  <a:srgbClr val="000000"/>
                </a:solidFill>
              </a:defRPr>
            </a:pPr>
            <a:r>
              <a:rPr sz="3200" i="1">
                <a:latin typeface="Arial"/>
                <a:ea typeface="Arial"/>
                <a:cs typeface="Arial"/>
                <a:sym typeface="Arial"/>
              </a:rPr>
              <a:t>Dan 7,8.18-26</a:t>
            </a:r>
          </a:p>
          <a:p>
            <a:pPr marL="342900" lvl="0" indent="-342900">
              <a:lnSpc>
                <a:spcPct val="80000"/>
              </a:lnSpc>
              <a:buNone/>
              <a:defRPr sz="1800">
                <a:solidFill>
                  <a:srgbClr val="000000"/>
                </a:solidFill>
              </a:defRPr>
            </a:pPr>
            <a:r>
              <a:rPr sz="3200" i="1">
                <a:latin typeface="Arial"/>
                <a:ea typeface="Arial"/>
                <a:cs typeface="Arial"/>
                <a:sym typeface="Arial"/>
              </a:rPr>
              <a:t>Dan 8,9-14.23-26 </a:t>
            </a:r>
          </a:p>
          <a:p>
            <a:pPr marL="300037" lvl="0" indent="-300037">
              <a:lnSpc>
                <a:spcPct val="80000"/>
              </a:lnSpc>
              <a:spcBef>
                <a:spcPts val="500"/>
              </a:spcBef>
              <a:buNone/>
              <a:defRPr sz="1800">
                <a:solidFill>
                  <a:srgbClr val="000000"/>
                </a:solidFill>
              </a:defRPr>
            </a:pPr>
            <a:r>
              <a:rPr sz="2800" b="1">
                <a:latin typeface="Arial"/>
                <a:ea typeface="Arial"/>
                <a:cs typeface="Arial"/>
                <a:sym typeface="Arial"/>
              </a:rPr>
              <a:t>8,10-12: </a:t>
            </a:r>
            <a:r>
              <a:rPr sz="2800"/>
              <a:t> Und es wurde groß bis zum Heer des Himmels, und es warf von dem Heer und von den Sternen [etliche] zur Erde nieder und zertrat sie.  </a:t>
            </a:r>
            <a:r>
              <a:rPr sz="2800" baseline="30000"/>
              <a:t>11</a:t>
            </a:r>
            <a:r>
              <a:rPr sz="2800"/>
              <a:t> Selbst bis zu dem Fürsten des Heeres wurde es ‹und tat es› groß. Und es </a:t>
            </a:r>
            <a:r>
              <a:rPr sz="2800">
                <a:solidFill>
                  <a:srgbClr val="FFFF00"/>
                </a:solidFill>
              </a:rPr>
              <a:t>nahm ihm das beständige [Opfer] weg</a:t>
            </a:r>
            <a:r>
              <a:rPr sz="2800"/>
              <a:t>, und </a:t>
            </a:r>
            <a:r>
              <a:rPr sz="2800">
                <a:solidFill>
                  <a:srgbClr val="00FDFF"/>
                </a:solidFill>
              </a:rPr>
              <a:t>die Stätte seines Heiligtums wurde niedergeworfen</a:t>
            </a:r>
            <a:r>
              <a:rPr sz="2800"/>
              <a:t>.  </a:t>
            </a:r>
            <a:r>
              <a:rPr sz="2800" baseline="30000"/>
              <a:t>12</a:t>
            </a:r>
            <a:r>
              <a:rPr sz="2800"/>
              <a:t> Und ein Heer wird hingegeben werden </a:t>
            </a:r>
            <a:r>
              <a:rPr sz="2800">
                <a:solidFill>
                  <a:srgbClr val="FFFF00"/>
                </a:solidFill>
              </a:rPr>
              <a:t>samt dem beständigen [Opfer], </a:t>
            </a:r>
            <a:r>
              <a:rPr sz="2800"/>
              <a:t>wegen des </a:t>
            </a:r>
            <a:r>
              <a:rPr sz="2800">
                <a:solidFill>
                  <a:srgbClr val="FFFF00"/>
                </a:solidFill>
              </a:rPr>
              <a:t>Frevels</a:t>
            </a:r>
            <a:r>
              <a:rPr sz="2800"/>
              <a:t>. Und es wird die Wahrheit zu Boden werfen und in seinem Tun Gelingen haben.–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p:cNvSpPr>
          <p:nvPr>
            <p:ph type="body" idx="1"/>
          </p:nvPr>
        </p:nvSpPr>
        <p:spPr>
          <a:xfrm>
            <a:off x="0" y="1340767"/>
            <a:ext cx="9144000" cy="5517234"/>
          </a:xfrm>
          <a:prstGeom prst="rect">
            <a:avLst/>
          </a:prstGeom>
        </p:spPr>
        <p:txBody>
          <a:bodyPr lIns="0" tIns="0" rIns="0" bIns="0">
            <a:normAutofit/>
          </a:bodyPr>
          <a:lstStyle/>
          <a:p>
            <a:pPr marL="742950" lvl="1" indent="-285750">
              <a:spcBef>
                <a:spcPts val="500"/>
              </a:spcBef>
              <a:buFontTx/>
              <a:defRPr sz="1800">
                <a:solidFill>
                  <a:srgbClr val="000000"/>
                </a:solidFill>
              </a:defRPr>
            </a:pPr>
            <a:r>
              <a:rPr sz="2600">
                <a:solidFill>
                  <a:srgbClr val="FFFB00"/>
                </a:solidFill>
              </a:rPr>
              <a:t>verbot die mosaischen Opfer </a:t>
            </a:r>
            <a:r>
              <a:rPr sz="2600">
                <a:solidFill>
                  <a:srgbClr val="0433FF"/>
                </a:solidFill>
              </a:rPr>
              <a:t>/ Gottesdienste (168 </a:t>
            </a:r>
            <a:r>
              <a:rPr sz="2500">
                <a:solidFill>
                  <a:srgbClr val="0433FF"/>
                </a:solidFill>
              </a:rPr>
              <a:t>v. Chr.)</a:t>
            </a:r>
          </a:p>
          <a:p>
            <a:pPr marL="742950" lvl="1" indent="-285750">
              <a:spcBef>
                <a:spcPts val="500"/>
              </a:spcBef>
              <a:buFontTx/>
              <a:defRPr sz="1800">
                <a:solidFill>
                  <a:srgbClr val="000000"/>
                </a:solidFill>
              </a:defRPr>
            </a:pPr>
            <a:r>
              <a:rPr sz="2600">
                <a:solidFill>
                  <a:srgbClr val="0433FF"/>
                </a:solidFill>
              </a:rPr>
              <a:t>verbot die Sabbatfeier, Beschneidung, befahl heidnische Feierlichkeiten </a:t>
            </a:r>
          </a:p>
          <a:p>
            <a:pPr marL="742950" lvl="1" indent="-285750">
              <a:spcBef>
                <a:spcPts val="500"/>
              </a:spcBef>
              <a:buFontTx/>
              <a:defRPr sz="1800">
                <a:solidFill>
                  <a:srgbClr val="000000"/>
                </a:solidFill>
              </a:defRPr>
            </a:pPr>
            <a:r>
              <a:rPr sz="2600">
                <a:solidFill>
                  <a:srgbClr val="0433FF"/>
                </a:solidFill>
              </a:rPr>
              <a:t>verbot das Einhalten der göttlichen Gebote bei Todesstrafe</a:t>
            </a:r>
          </a:p>
          <a:p>
            <a:pPr marL="742950" lvl="1" indent="-285750">
              <a:spcBef>
                <a:spcPts val="500"/>
              </a:spcBef>
              <a:buFontTx/>
              <a:defRPr sz="1800">
                <a:solidFill>
                  <a:srgbClr val="000000"/>
                </a:solidFill>
              </a:defRPr>
            </a:pPr>
            <a:r>
              <a:rPr sz="2600">
                <a:solidFill>
                  <a:srgbClr val="0433FF"/>
                </a:solidFill>
              </a:rPr>
              <a:t>ließ am 15. Dez. 168 v. Chr. den </a:t>
            </a:r>
            <a:r>
              <a:rPr sz="2600">
                <a:solidFill>
                  <a:srgbClr val="FFFB00"/>
                </a:solidFill>
              </a:rPr>
              <a:t>verwüstenden Gräuel </a:t>
            </a:r>
            <a:r>
              <a:rPr sz="2600">
                <a:solidFill>
                  <a:srgbClr val="0433FF"/>
                </a:solidFill>
              </a:rPr>
              <a:t>aufrichten: Zeusstatue. Der Brandopferaltar wurde zum Zeusaltar umfunktioniert.</a:t>
            </a:r>
          </a:p>
          <a:p>
            <a:pPr marL="742950" lvl="1" indent="-285750">
              <a:spcBef>
                <a:spcPts val="500"/>
              </a:spcBef>
              <a:buFontTx/>
              <a:defRPr sz="1800">
                <a:solidFill>
                  <a:srgbClr val="000000"/>
                </a:solidFill>
              </a:defRPr>
            </a:pPr>
            <a:r>
              <a:rPr sz="2600">
                <a:solidFill>
                  <a:srgbClr val="0433FF"/>
                </a:solidFill>
              </a:rPr>
              <a:t>ließ ein Schwein opfern, Schweinebrühe an den Altar sprengen </a:t>
            </a:r>
          </a:p>
          <a:p>
            <a:pPr marL="742950" lvl="1" indent="-285750">
              <a:spcBef>
                <a:spcPts val="500"/>
              </a:spcBef>
              <a:buFontTx/>
              <a:defRPr sz="1800">
                <a:solidFill>
                  <a:srgbClr val="000000"/>
                </a:solidFill>
              </a:defRPr>
            </a:pPr>
            <a:r>
              <a:rPr sz="2600">
                <a:solidFill>
                  <a:srgbClr val="0433FF"/>
                </a:solidFill>
              </a:rPr>
              <a:t>ließ überall Zeusaltäre errichten, Teilnahme am Zeuskult erzwingen.</a:t>
            </a:r>
          </a:p>
        </p:txBody>
      </p:sp>
      <p:sp>
        <p:nvSpPr>
          <p:cNvPr id="697" name="Shape 697"/>
          <p:cNvSpPr>
            <a:spLocks noGrp="1"/>
          </p:cNvSpPr>
          <p:nvPr>
            <p:ph type="title"/>
          </p:nvPr>
        </p:nvSpPr>
        <p:spPr>
          <a:xfrm>
            <a:off x="457200" y="277813"/>
            <a:ext cx="8229600" cy="846930"/>
          </a:xfrm>
          <a:prstGeom prst="rect">
            <a:avLst/>
          </a:prstGeom>
        </p:spPr>
        <p:txBody>
          <a:bodyPr lIns="0" tIns="0" rIns="0" bIns="0">
            <a:normAutofit/>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Antiochus 168 v. Chr. </a:t>
            </a:r>
          </a:p>
        </p:txBody>
      </p:sp>
    </p:spTree>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p:cNvSpPr>
          <p:nvPr>
            <p:ph type="title"/>
          </p:nvPr>
        </p:nvSpPr>
        <p:spPr>
          <a:xfrm>
            <a:off x="457200" y="277813"/>
            <a:ext cx="8229600" cy="846930"/>
          </a:xfrm>
          <a:prstGeom prst="rect">
            <a:avLst/>
          </a:prstGeom>
        </p:spPr>
        <p:txBody>
          <a:bodyPr lIns="0" tIns="0" rIns="0" bIns="0">
            <a:normAutofit/>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Antiochus 168 v. Chr. </a:t>
            </a:r>
          </a:p>
        </p:txBody>
      </p:sp>
      <p:sp>
        <p:nvSpPr>
          <p:cNvPr id="700" name="Shape 700"/>
          <p:cNvSpPr>
            <a:spLocks noGrp="1"/>
          </p:cNvSpPr>
          <p:nvPr>
            <p:ph type="body" idx="1"/>
          </p:nvPr>
        </p:nvSpPr>
        <p:spPr>
          <a:xfrm>
            <a:off x="457200" y="1600200"/>
            <a:ext cx="8229600" cy="4530725"/>
          </a:xfrm>
          <a:prstGeom prst="rect">
            <a:avLst/>
          </a:prstGeom>
        </p:spPr>
        <p:txBody>
          <a:bodyPr lIns="0" tIns="0" rIns="0" bIns="0">
            <a:normAutofit/>
          </a:bodyPr>
          <a:lstStyle/>
          <a:p>
            <a:pPr lvl="0">
              <a:buNone/>
              <a:defRPr sz="1800">
                <a:solidFill>
                  <a:srgbClr val="000000"/>
                </a:solidFill>
              </a:defRPr>
            </a:pPr>
            <a:r>
              <a:rPr sz="2900">
                <a:solidFill>
                  <a:srgbClr val="0433FF"/>
                </a:solidFill>
              </a:rPr>
              <a:t>Die </a:t>
            </a:r>
            <a:r>
              <a:rPr sz="2900">
                <a:solidFill>
                  <a:srgbClr val="00FDFF"/>
                </a:solidFill>
              </a:rPr>
              <a:t>Entweihung des Heiligtums</a:t>
            </a:r>
            <a:r>
              <a:rPr sz="2900">
                <a:solidFill>
                  <a:srgbClr val="0433FF"/>
                </a:solidFill>
              </a:rPr>
              <a:t> besteht</a:t>
            </a:r>
          </a:p>
          <a:p>
            <a:pPr marL="742950" lvl="1" indent="-285750">
              <a:spcBef>
                <a:spcPts val="600"/>
              </a:spcBef>
              <a:buFontTx/>
              <a:defRPr sz="1800">
                <a:solidFill>
                  <a:srgbClr val="000000"/>
                </a:solidFill>
              </a:defRPr>
            </a:pPr>
            <a:r>
              <a:rPr sz="3000">
                <a:solidFill>
                  <a:srgbClr val="0433FF"/>
                </a:solidFill>
              </a:rPr>
              <a:t>in der </a:t>
            </a:r>
            <a:r>
              <a:rPr sz="3000">
                <a:solidFill>
                  <a:srgbClr val="FFFF00"/>
                </a:solidFill>
              </a:rPr>
              <a:t>Beseitigung des beständigen Opfergottesdienstes </a:t>
            </a:r>
            <a:r>
              <a:rPr sz="3000">
                <a:solidFill>
                  <a:srgbClr val="0433FF"/>
                </a:solidFill>
              </a:rPr>
              <a:t>und</a:t>
            </a:r>
          </a:p>
          <a:p>
            <a:pPr marL="742950" lvl="1" indent="-285750">
              <a:spcBef>
                <a:spcPts val="600"/>
              </a:spcBef>
              <a:buFontTx/>
              <a:defRPr sz="1800">
                <a:solidFill>
                  <a:srgbClr val="000000"/>
                </a:solidFill>
              </a:defRPr>
            </a:pPr>
            <a:r>
              <a:rPr sz="3000">
                <a:solidFill>
                  <a:srgbClr val="0433FF"/>
                </a:solidFill>
              </a:rPr>
              <a:t>im</a:t>
            </a:r>
            <a:r>
              <a:rPr sz="3000">
                <a:solidFill>
                  <a:srgbClr val="FFFF00"/>
                </a:solidFill>
              </a:rPr>
              <a:t> Errichten des verwüstenden Gräuels (= </a:t>
            </a:r>
            <a:r>
              <a:rPr sz="3000">
                <a:solidFill>
                  <a:srgbClr val="0433FF"/>
                </a:solidFill>
              </a:rPr>
              <a:t>nicht nur die Statue des Zeus am Brandopferaltar, sondern die Tempelverwüstung überhaupt)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p:cNvSpPr>
          <p:nvPr>
            <p:ph type="title"/>
          </p:nvPr>
        </p:nvSpPr>
        <p:spPr>
          <a:xfrm>
            <a:off x="35652" y="72015"/>
            <a:ext cx="9072696" cy="1569774"/>
          </a:xfrm>
          <a:prstGeom prst="rect">
            <a:avLst/>
          </a:prstGeom>
        </p:spPr>
        <p:txBody>
          <a:bodyPr lIns="0" tIns="0" rIns="0" bIns="0">
            <a:normAutofit/>
          </a:bodyPr>
          <a:lstStyle/>
          <a:p>
            <a:pPr lvl="0" algn="l" defTabSz="658368">
              <a:defRPr sz="1800">
                <a:solidFill>
                  <a:srgbClr val="000000"/>
                </a:solidFill>
                <a:effectLst/>
              </a:defRPr>
            </a:pPr>
            <a:r>
              <a:rPr sz="3456">
                <a:solidFill>
                  <a:srgbClr val="FFFFFF"/>
                </a:solidFill>
                <a:effectLst>
                  <a:outerShdw blurRad="27432" dist="27432" dir="2700000" rotWithShape="0">
                    <a:srgbClr val="000000"/>
                  </a:outerShdw>
                </a:effectLst>
              </a:rPr>
              <a:t>Dan 8,11: Und es </a:t>
            </a:r>
            <a:r>
              <a:rPr sz="3456">
                <a:solidFill>
                  <a:srgbClr val="FFFF00"/>
                </a:solidFill>
                <a:effectLst>
                  <a:outerShdw blurRad="27432" dist="27432" dir="2700000" rotWithShape="0">
                    <a:srgbClr val="000000"/>
                  </a:outerShdw>
                </a:effectLst>
              </a:rPr>
              <a:t>nahm ihm das beständige [Opfer] weg</a:t>
            </a:r>
            <a:r>
              <a:rPr sz="3456">
                <a:solidFill>
                  <a:srgbClr val="FFFFFF"/>
                </a:solidFill>
                <a:effectLst>
                  <a:outerShdw blurRad="27432" dist="27432" dir="2700000" rotWithShape="0">
                    <a:srgbClr val="000000"/>
                  </a:outerShdw>
                </a:effectLst>
              </a:rPr>
              <a:t>, und </a:t>
            </a:r>
            <a:r>
              <a:rPr sz="3456">
                <a:solidFill>
                  <a:srgbClr val="00FDFF"/>
                </a:solidFill>
                <a:effectLst>
                  <a:outerShdw blurRad="27432" dist="27432" dir="2700000" rotWithShape="0">
                    <a:srgbClr val="000000"/>
                  </a:outerShdw>
                </a:effectLst>
              </a:rPr>
              <a:t>die Stätte seines Heiligtums wurde niedergeworfen</a:t>
            </a:r>
            <a:r>
              <a:rPr sz="3456">
                <a:solidFill>
                  <a:srgbClr val="FFFFFF"/>
                </a:solidFill>
                <a:effectLst>
                  <a:outerShdw blurRad="27432" dist="27432" dir="2700000" rotWithShape="0">
                    <a:srgbClr val="000000"/>
                  </a:outerShdw>
                </a:effectLst>
              </a:rPr>
              <a:t>.  </a:t>
            </a:r>
          </a:p>
        </p:txBody>
      </p:sp>
      <p:sp>
        <p:nvSpPr>
          <p:cNvPr id="703" name="Shape 703"/>
          <p:cNvSpPr>
            <a:spLocks noGrp="1"/>
          </p:cNvSpPr>
          <p:nvPr>
            <p:ph type="body" idx="1"/>
          </p:nvPr>
        </p:nvSpPr>
        <p:spPr>
          <a:xfrm>
            <a:off x="10524" y="1625134"/>
            <a:ext cx="9122951" cy="5232867"/>
          </a:xfrm>
          <a:prstGeom prst="rect">
            <a:avLst/>
          </a:prstGeom>
        </p:spPr>
        <p:txBody>
          <a:bodyPr lIns="0" tIns="0" rIns="0" bIns="0">
            <a:normAutofit/>
          </a:bodyPr>
          <a:lstStyle/>
          <a:p>
            <a:pPr marL="0" lvl="0" indent="0">
              <a:spcBef>
                <a:spcPts val="500"/>
              </a:spcBef>
              <a:buSzTx/>
              <a:buFontTx/>
              <a:buNone/>
              <a:defRPr sz="1800">
                <a:solidFill>
                  <a:srgbClr val="000000"/>
                </a:solidFill>
              </a:defRPr>
            </a:pPr>
            <a:r>
              <a:rPr sz="2900">
                <a:solidFill>
                  <a:srgbClr val="0433FF"/>
                </a:solidFill>
                <a:latin typeface="Arial"/>
                <a:ea typeface="Arial"/>
                <a:cs typeface="Arial"/>
                <a:sym typeface="Arial"/>
              </a:rPr>
              <a:t>1Makk 1,39: </a:t>
            </a:r>
            <a:r>
              <a:rPr sz="2900">
                <a:solidFill>
                  <a:srgbClr val="00FDFF"/>
                </a:solidFill>
                <a:latin typeface="Arial"/>
                <a:ea typeface="Arial"/>
                <a:cs typeface="Arial"/>
                <a:sym typeface="Arial"/>
              </a:rPr>
              <a:t>Ihr Heiligtum wurde öde </a:t>
            </a:r>
            <a:r>
              <a:rPr sz="2900">
                <a:solidFill>
                  <a:srgbClr val="0433FF"/>
                </a:solidFill>
                <a:latin typeface="Arial"/>
                <a:ea typeface="Arial"/>
                <a:cs typeface="Arial"/>
                <a:sym typeface="Arial"/>
              </a:rPr>
              <a:t>wie die </a:t>
            </a:r>
            <a:r>
              <a:rPr sz="2900">
                <a:solidFill>
                  <a:srgbClr val="00FDFF"/>
                </a:solidFill>
                <a:latin typeface="Arial"/>
                <a:ea typeface="Arial"/>
                <a:cs typeface="Arial"/>
                <a:sym typeface="Arial"/>
              </a:rPr>
              <a:t>Wüste</a:t>
            </a:r>
            <a:r>
              <a:rPr sz="2900">
                <a:solidFill>
                  <a:srgbClr val="0433FF"/>
                </a:solidFill>
                <a:latin typeface="Arial"/>
                <a:ea typeface="Arial"/>
                <a:cs typeface="Arial"/>
                <a:sym typeface="Arial"/>
              </a:rPr>
              <a:t>, ihre Feste wandelten sich zu Trauertagen; ihre Sabbate wurden geschändet, und ihre Ehre ward zur Verachtung. … 46 </a:t>
            </a:r>
            <a:r>
              <a:rPr sz="2900">
                <a:solidFill>
                  <a:srgbClr val="00FDFF"/>
                </a:solidFill>
                <a:latin typeface="Arial"/>
                <a:ea typeface="Arial"/>
                <a:cs typeface="Arial"/>
                <a:sym typeface="Arial"/>
              </a:rPr>
              <a:t>das Heiligtum</a:t>
            </a:r>
            <a:r>
              <a:rPr sz="2900">
                <a:solidFill>
                  <a:srgbClr val="0433FF"/>
                </a:solidFill>
                <a:latin typeface="Arial"/>
                <a:ea typeface="Arial"/>
                <a:cs typeface="Arial"/>
                <a:sym typeface="Arial"/>
              </a:rPr>
              <a:t> und die Heiligen (= die Priester / Leviten) solle man </a:t>
            </a:r>
            <a:r>
              <a:rPr sz="2900">
                <a:solidFill>
                  <a:srgbClr val="00FDFF"/>
                </a:solidFill>
                <a:latin typeface="Arial"/>
                <a:ea typeface="Arial"/>
                <a:cs typeface="Arial"/>
                <a:sym typeface="Arial"/>
              </a:rPr>
              <a:t>verunreinigen</a:t>
            </a:r>
            <a:r>
              <a:rPr sz="2900">
                <a:solidFill>
                  <a:srgbClr val="0433FF"/>
                </a:solidFill>
                <a:latin typeface="Arial"/>
                <a:ea typeface="Arial"/>
                <a:cs typeface="Arial"/>
                <a:sym typeface="Arial"/>
              </a:rPr>
              <a:t>, …</a:t>
            </a:r>
            <a:endParaRPr sz="2900">
              <a:solidFill>
                <a:srgbClr val="0433FF"/>
              </a:solidFill>
            </a:endParaRPr>
          </a:p>
          <a:p>
            <a:pPr marL="0" lvl="0" indent="0">
              <a:spcBef>
                <a:spcPts val="500"/>
              </a:spcBef>
              <a:buSzTx/>
              <a:buFontTx/>
              <a:buNone/>
              <a:defRPr sz="1800">
                <a:solidFill>
                  <a:srgbClr val="000000"/>
                </a:solidFill>
              </a:defRPr>
            </a:pPr>
            <a:r>
              <a:rPr sz="2900">
                <a:solidFill>
                  <a:srgbClr val="0433FF"/>
                </a:solidFill>
                <a:latin typeface="Arial"/>
                <a:ea typeface="Arial"/>
                <a:cs typeface="Arial"/>
                <a:sym typeface="Arial"/>
              </a:rPr>
              <a:t>1Makk 3,45: </a:t>
            </a:r>
            <a:r>
              <a:rPr sz="2900" u="sng">
                <a:solidFill>
                  <a:srgbClr val="00FDFF"/>
                </a:solidFill>
                <a:latin typeface="Arial"/>
                <a:ea typeface="Arial"/>
                <a:cs typeface="Arial"/>
                <a:sym typeface="Arial"/>
              </a:rPr>
              <a:t>Jerusalem</a:t>
            </a:r>
            <a:r>
              <a:rPr sz="2900" u="sng">
                <a:solidFill>
                  <a:srgbClr val="0433FF"/>
                </a:solidFill>
                <a:latin typeface="Arial"/>
                <a:ea typeface="Arial"/>
                <a:cs typeface="Arial"/>
                <a:sym typeface="Arial"/>
              </a:rPr>
              <a:t> aber lag </a:t>
            </a:r>
            <a:r>
              <a:rPr sz="2900" u="sng">
                <a:solidFill>
                  <a:srgbClr val="00FDFF"/>
                </a:solidFill>
                <a:latin typeface="Arial"/>
                <a:ea typeface="Arial"/>
                <a:cs typeface="Arial"/>
                <a:sym typeface="Arial"/>
              </a:rPr>
              <a:t>unbewohnt</a:t>
            </a:r>
            <a:r>
              <a:rPr sz="2900" u="sng">
                <a:solidFill>
                  <a:srgbClr val="0433FF"/>
                </a:solidFill>
                <a:latin typeface="Arial"/>
                <a:ea typeface="Arial"/>
                <a:cs typeface="Arial"/>
                <a:sym typeface="Arial"/>
              </a:rPr>
              <a:t> da wie eine </a:t>
            </a:r>
            <a:r>
              <a:rPr sz="2900" u="sng">
                <a:solidFill>
                  <a:srgbClr val="00FDFF"/>
                </a:solidFill>
                <a:latin typeface="Arial"/>
                <a:ea typeface="Arial"/>
                <a:cs typeface="Arial"/>
                <a:sym typeface="Arial"/>
              </a:rPr>
              <a:t>Wüste</a:t>
            </a:r>
            <a:r>
              <a:rPr sz="2900">
                <a:solidFill>
                  <a:srgbClr val="0433FF"/>
                </a:solidFill>
                <a:latin typeface="Arial"/>
                <a:ea typeface="Arial"/>
                <a:cs typeface="Arial"/>
                <a:sym typeface="Arial"/>
              </a:rPr>
              <a:t>; niemand ging mehr ein und aus von seinen Kindern; </a:t>
            </a:r>
            <a:r>
              <a:rPr sz="2900" u="sng">
                <a:solidFill>
                  <a:srgbClr val="00FDFF"/>
                </a:solidFill>
                <a:latin typeface="Arial"/>
                <a:ea typeface="Arial"/>
                <a:cs typeface="Arial"/>
                <a:sym typeface="Arial"/>
              </a:rPr>
              <a:t>das Heiligtum war zertreten</a:t>
            </a:r>
            <a:r>
              <a:rPr sz="2900">
                <a:solidFill>
                  <a:srgbClr val="0433FF"/>
                </a:solidFill>
                <a:latin typeface="Arial"/>
                <a:ea typeface="Arial"/>
                <a:cs typeface="Arial"/>
                <a:sym typeface="Arial"/>
              </a:rPr>
              <a:t> (d.h. entweiht), </a:t>
            </a:r>
            <a:r>
              <a:rPr sz="2900" u="sng">
                <a:solidFill>
                  <a:srgbClr val="0433FF"/>
                </a:solidFill>
                <a:latin typeface="Arial"/>
                <a:ea typeface="Arial"/>
                <a:cs typeface="Arial"/>
                <a:sym typeface="Arial"/>
              </a:rPr>
              <a:t>Fremdlinge hausten in der Burg, eine Herberge der Heiden war</a:t>
            </a:r>
            <a:r>
              <a:rPr sz="2900">
                <a:solidFill>
                  <a:srgbClr val="0433FF"/>
                </a:solidFill>
                <a:latin typeface="Arial"/>
                <a:ea typeface="Arial"/>
                <a:cs typeface="Arial"/>
                <a:sym typeface="Arial"/>
              </a:rPr>
              <a:t> [die Stadt] </a:t>
            </a:r>
            <a:r>
              <a:rPr sz="2900" u="sng">
                <a:solidFill>
                  <a:srgbClr val="0433FF"/>
                </a:solidFill>
                <a:latin typeface="Arial"/>
                <a:ea typeface="Arial"/>
                <a:cs typeface="Arial"/>
                <a:sym typeface="Arial"/>
              </a:rPr>
              <a:t>geworden</a:t>
            </a:r>
            <a:r>
              <a:rPr sz="2900">
                <a:solidFill>
                  <a:srgbClr val="0433FF"/>
                </a:solidFill>
                <a:latin typeface="Arial"/>
                <a:ea typeface="Arial"/>
                <a:cs typeface="Arial"/>
                <a:sym typeface="Arial"/>
              </a:rPr>
              <a:t>; die Freude war verschwunden aus Jakob; es schwiegen Flöte und Zither</a:t>
            </a:r>
            <a:r>
              <a:rPr sz="2900">
                <a:solidFill>
                  <a:srgbClr val="0433FF"/>
                </a:solidFill>
              </a:rPr>
              <a:t>.</a:t>
            </a:r>
            <a:r>
              <a:rPr sz="2900" b="1">
                <a:solidFill>
                  <a:srgbClr val="0433FF"/>
                </a:solidFill>
                <a:latin typeface="Arial"/>
                <a:ea typeface="Arial"/>
                <a:cs typeface="Arial"/>
                <a:sym typeface="Arial"/>
              </a:rPr>
              <a:t>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p:cNvSpPr>
          <p:nvPr>
            <p:ph type="title"/>
          </p:nvPr>
        </p:nvSpPr>
        <p:spPr>
          <a:xfrm>
            <a:off x="114688" y="208070"/>
            <a:ext cx="8572112" cy="723067"/>
          </a:xfrm>
          <a:prstGeom prst="rect">
            <a:avLst/>
          </a:prstGeom>
        </p:spPr>
        <p:txBody>
          <a:bodyPr lIns="0" tIns="0" rIns="0" bIns="0">
            <a:normAutofit/>
          </a:bodyPr>
          <a:lstStyle>
            <a:lvl1pPr defTabSz="905255">
              <a:defRPr sz="4455">
                <a:effectLst>
                  <a:outerShdw blurRad="37719" dist="37719" dir="2700000" rotWithShape="0">
                    <a:srgbClr val="000000"/>
                  </a:outerShdw>
                </a:effectLst>
              </a:defRPr>
            </a:lvl1pPr>
          </a:lstStyle>
          <a:p>
            <a:pPr lvl="0">
              <a:defRPr sz="1800">
                <a:solidFill>
                  <a:srgbClr val="000000"/>
                </a:solidFill>
                <a:effectLst/>
              </a:defRPr>
            </a:pPr>
            <a:r>
              <a:rPr sz="4455">
                <a:solidFill>
                  <a:srgbClr val="FFFFFF"/>
                </a:solidFill>
                <a:effectLst>
                  <a:outerShdw blurRad="37719" dist="37719" dir="2700000" rotWithShape="0">
                    <a:srgbClr val="000000"/>
                  </a:outerShdw>
                </a:effectLst>
              </a:rPr>
              <a:t>Dan 7,25 → 12,7</a:t>
            </a:r>
          </a:p>
        </p:txBody>
      </p:sp>
      <p:sp>
        <p:nvSpPr>
          <p:cNvPr id="706" name="Shape 706"/>
          <p:cNvSpPr>
            <a:spLocks noGrp="1"/>
          </p:cNvSpPr>
          <p:nvPr>
            <p:ph type="body" idx="1"/>
          </p:nvPr>
        </p:nvSpPr>
        <p:spPr>
          <a:xfrm>
            <a:off x="0" y="980727"/>
            <a:ext cx="9144000" cy="5688634"/>
          </a:xfrm>
          <a:prstGeom prst="rect">
            <a:avLst/>
          </a:prstGeom>
        </p:spPr>
        <p:txBody>
          <a:bodyPr lIns="0" tIns="0" rIns="0" bIns="0">
            <a:normAutofit/>
          </a:bodyPr>
          <a:lstStyle/>
          <a:p>
            <a:pPr marL="300037" lvl="0" indent="-300037">
              <a:lnSpc>
                <a:spcPct val="80000"/>
              </a:lnSpc>
              <a:spcBef>
                <a:spcPts val="500"/>
              </a:spcBef>
              <a:buNone/>
              <a:defRPr sz="1800">
                <a:solidFill>
                  <a:srgbClr val="000000"/>
                </a:solidFill>
              </a:defRPr>
            </a:pPr>
            <a:r>
              <a:rPr sz="2800" b="1">
                <a:latin typeface="Arial"/>
                <a:ea typeface="Arial"/>
                <a:cs typeface="Arial"/>
                <a:sym typeface="Arial"/>
              </a:rPr>
              <a:t>7,25: „</a:t>
            </a:r>
            <a:r>
              <a:rPr sz="2800"/>
              <a:t>.. und sie werden in seine Hand gegeben werden für </a:t>
            </a:r>
            <a:r>
              <a:rPr sz="2800" u="sng"/>
              <a:t>eine Zeit, (zwei) Zeiten und eine halbe Zeit.</a:t>
            </a:r>
            <a:r>
              <a:rPr sz="2800"/>
              <a:t>“ </a:t>
            </a:r>
          </a:p>
          <a:p>
            <a:pPr marL="300037" lvl="0" indent="-300037">
              <a:lnSpc>
                <a:spcPct val="80000"/>
              </a:lnSpc>
              <a:spcBef>
                <a:spcPts val="500"/>
              </a:spcBef>
              <a:buNone/>
              <a:defRPr sz="1800">
                <a:solidFill>
                  <a:srgbClr val="000000"/>
                </a:solidFill>
              </a:defRPr>
            </a:pPr>
            <a:r>
              <a:rPr sz="2800">
                <a:solidFill>
                  <a:srgbClr val="FFFB00"/>
                </a:solidFill>
              </a:rPr>
              <a:t>(= 168 v. Chr. - 164 v. Chr.)</a:t>
            </a:r>
          </a:p>
          <a:p>
            <a:pPr marL="300037" lvl="0" indent="-300037">
              <a:lnSpc>
                <a:spcPct val="80000"/>
              </a:lnSpc>
              <a:spcBef>
                <a:spcPts val="500"/>
              </a:spcBef>
              <a:buNone/>
              <a:defRPr sz="1800">
                <a:solidFill>
                  <a:srgbClr val="000000"/>
                </a:solidFill>
              </a:defRPr>
            </a:pPr>
            <a:r>
              <a:rPr sz="2800" b="1"/>
              <a:t>12,6.7: </a:t>
            </a:r>
            <a:r>
              <a:rPr sz="2800"/>
              <a:t>Wie lange …? „</a:t>
            </a:r>
            <a:r>
              <a:rPr sz="2800" u="sng"/>
              <a:t>Eine Zeit, (zwei) Zeiten und eine halbe Zeit!</a:t>
            </a:r>
            <a:r>
              <a:rPr sz="2800"/>
              <a:t> Und wenn die Zerschlagung der Kraft des heiligen Volkes abgeschlossen sein wird, wird alles dieses vollendet werden.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p:cNvSpPr>
          <p:nvPr>
            <p:ph type="title"/>
          </p:nvPr>
        </p:nvSpPr>
        <p:spPr>
          <a:xfrm>
            <a:off x="114688" y="208070"/>
            <a:ext cx="8572112" cy="723067"/>
          </a:xfrm>
          <a:prstGeom prst="rect">
            <a:avLst/>
          </a:prstGeom>
        </p:spPr>
        <p:txBody>
          <a:bodyPr lIns="0" tIns="0" rIns="0" bIns="0">
            <a:normAutofit/>
          </a:bodyPr>
          <a:lstStyle>
            <a:lvl1pPr defTabSz="905255">
              <a:defRPr sz="4455">
                <a:effectLst>
                  <a:outerShdw blurRad="37719" dist="37719" dir="2700000" rotWithShape="0">
                    <a:srgbClr val="000000"/>
                  </a:outerShdw>
                </a:effectLst>
              </a:defRPr>
            </a:lvl1pPr>
          </a:lstStyle>
          <a:p>
            <a:pPr lvl="0">
              <a:defRPr sz="1800">
                <a:solidFill>
                  <a:srgbClr val="000000"/>
                </a:solidFill>
                <a:effectLst/>
              </a:defRPr>
            </a:pPr>
            <a:r>
              <a:rPr sz="4455">
                <a:solidFill>
                  <a:srgbClr val="FFFFFF"/>
                </a:solidFill>
                <a:effectLst>
                  <a:outerShdw blurRad="37719" dist="37719" dir="2700000" rotWithShape="0">
                    <a:srgbClr val="000000"/>
                  </a:outerShdw>
                </a:effectLst>
              </a:rPr>
              <a:t>Dan 12,11 → 11,31</a:t>
            </a:r>
          </a:p>
        </p:txBody>
      </p:sp>
      <p:sp>
        <p:nvSpPr>
          <p:cNvPr id="709" name="Shape 709"/>
          <p:cNvSpPr>
            <a:spLocks noGrp="1"/>
          </p:cNvSpPr>
          <p:nvPr>
            <p:ph type="body" idx="1"/>
          </p:nvPr>
        </p:nvSpPr>
        <p:spPr>
          <a:xfrm>
            <a:off x="0" y="980727"/>
            <a:ext cx="9144000" cy="5688634"/>
          </a:xfrm>
          <a:prstGeom prst="rect">
            <a:avLst/>
          </a:prstGeom>
        </p:spPr>
        <p:txBody>
          <a:bodyPr lIns="0" tIns="0" rIns="0" bIns="0">
            <a:normAutofit/>
          </a:bodyPr>
          <a:lstStyle/>
          <a:p>
            <a:pPr marL="321468" lvl="0" indent="-321468">
              <a:lnSpc>
                <a:spcPct val="80000"/>
              </a:lnSpc>
              <a:spcBef>
                <a:spcPts val="500"/>
              </a:spcBef>
              <a:buNone/>
              <a:defRPr sz="1800">
                <a:solidFill>
                  <a:srgbClr val="000000"/>
                </a:solidFill>
              </a:defRPr>
            </a:pPr>
            <a:r>
              <a:rPr sz="3000" b="1"/>
              <a:t>12,11: </a:t>
            </a:r>
            <a:r>
              <a:rPr sz="2800"/>
              <a:t>Und von der Zeit an, da </a:t>
            </a:r>
            <a:r>
              <a:rPr sz="2800">
                <a:solidFill>
                  <a:srgbClr val="FFFF00"/>
                </a:solidFill>
              </a:rPr>
              <a:t>das</a:t>
            </a:r>
            <a:r>
              <a:rPr sz="2800"/>
              <a:t> </a:t>
            </a:r>
            <a:r>
              <a:rPr sz="2800">
                <a:solidFill>
                  <a:srgbClr val="FFFF00"/>
                </a:solidFill>
              </a:rPr>
              <a:t>beständige Opfer weggenommen</a:t>
            </a:r>
            <a:r>
              <a:rPr sz="2800"/>
              <a:t> wird, und zwar um den </a:t>
            </a:r>
            <a:r>
              <a:rPr sz="2800">
                <a:solidFill>
                  <a:srgbClr val="FFFF00"/>
                </a:solidFill>
              </a:rPr>
              <a:t>verwüstenden</a:t>
            </a:r>
            <a:r>
              <a:rPr sz="2800"/>
              <a:t> </a:t>
            </a:r>
            <a:r>
              <a:rPr sz="2800">
                <a:solidFill>
                  <a:srgbClr val="FFFF00"/>
                </a:solidFill>
              </a:rPr>
              <a:t>Gräuel</a:t>
            </a:r>
            <a:r>
              <a:rPr sz="2800"/>
              <a:t> </a:t>
            </a:r>
            <a:r>
              <a:rPr sz="2800">
                <a:solidFill>
                  <a:srgbClr val="FFFB00"/>
                </a:solidFill>
              </a:rPr>
              <a:t>aufstellen</a:t>
            </a:r>
            <a:r>
              <a:rPr sz="2800"/>
              <a:t>, sind es </a:t>
            </a:r>
            <a:r>
              <a:rPr sz="2800" u="sng"/>
              <a:t>1290 Tage</a:t>
            </a:r>
            <a:r>
              <a:rPr sz="2800"/>
              <a:t>. </a:t>
            </a:r>
          </a:p>
          <a:p>
            <a:pPr marL="300037" lvl="0" indent="-300037">
              <a:lnSpc>
                <a:spcPct val="80000"/>
              </a:lnSpc>
              <a:spcBef>
                <a:spcPts val="500"/>
              </a:spcBef>
              <a:buNone/>
              <a:defRPr sz="1800">
                <a:solidFill>
                  <a:srgbClr val="000000"/>
                </a:solidFill>
              </a:defRPr>
            </a:pPr>
            <a:r>
              <a:rPr sz="2800" b="1">
                <a:latin typeface="Arial"/>
                <a:ea typeface="Arial"/>
                <a:cs typeface="Arial"/>
                <a:sym typeface="Arial"/>
              </a:rPr>
              <a:t>11,31: </a:t>
            </a:r>
            <a:r>
              <a:rPr sz="2800"/>
              <a:t>Und Streitkräfte werden erstehen von ihm und das Heiligtum, die Burgfeste, entweihen, und </a:t>
            </a:r>
            <a:r>
              <a:rPr sz="2800">
                <a:solidFill>
                  <a:srgbClr val="FFFF00"/>
                </a:solidFill>
              </a:rPr>
              <a:t>werden das beständige Opfer wegnehmen und den verwüstenden Gräuel aufstellen.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9">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7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p:cNvSpPr>
          <p:nvPr>
            <p:ph type="title"/>
          </p:nvPr>
        </p:nvSpPr>
        <p:spPr>
          <a:xfrm>
            <a:off x="162431" y="208460"/>
            <a:ext cx="8524369" cy="779392"/>
          </a:xfrm>
          <a:prstGeom prst="rect">
            <a:avLst/>
          </a:prstGeom>
        </p:spPr>
        <p:txBody>
          <a:bodyPr lIns="0" tIns="0" rIns="0" bIns="0">
            <a:normAutofit/>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Dan 12,11 → 8,11</a:t>
            </a:r>
          </a:p>
        </p:txBody>
      </p:sp>
      <p:sp>
        <p:nvSpPr>
          <p:cNvPr id="712" name="Shape 712"/>
          <p:cNvSpPr>
            <a:spLocks noGrp="1"/>
          </p:cNvSpPr>
          <p:nvPr>
            <p:ph type="body" idx="1"/>
          </p:nvPr>
        </p:nvSpPr>
        <p:spPr>
          <a:xfrm>
            <a:off x="0" y="980727"/>
            <a:ext cx="9144000" cy="5688634"/>
          </a:xfrm>
          <a:prstGeom prst="rect">
            <a:avLst/>
          </a:prstGeom>
        </p:spPr>
        <p:txBody>
          <a:bodyPr lIns="0" tIns="0" rIns="0" bIns="0">
            <a:normAutofit/>
          </a:bodyPr>
          <a:lstStyle/>
          <a:p>
            <a:pPr marL="321468" lvl="0" indent="-321468">
              <a:lnSpc>
                <a:spcPct val="80000"/>
              </a:lnSpc>
              <a:spcBef>
                <a:spcPts val="500"/>
              </a:spcBef>
              <a:buNone/>
              <a:defRPr sz="1800">
                <a:solidFill>
                  <a:srgbClr val="000000"/>
                </a:solidFill>
              </a:defRPr>
            </a:pPr>
            <a:r>
              <a:rPr sz="3000" b="1"/>
              <a:t>12,11: </a:t>
            </a:r>
            <a:r>
              <a:rPr sz="2800"/>
              <a:t>Und von der Zeit an, da </a:t>
            </a:r>
            <a:r>
              <a:rPr sz="2800">
                <a:solidFill>
                  <a:srgbClr val="FFFF00"/>
                </a:solidFill>
              </a:rPr>
              <a:t>das</a:t>
            </a:r>
            <a:r>
              <a:rPr sz="2800"/>
              <a:t> </a:t>
            </a:r>
            <a:r>
              <a:rPr sz="2800">
                <a:solidFill>
                  <a:srgbClr val="FFFF00"/>
                </a:solidFill>
              </a:rPr>
              <a:t>beständige Opfer weggenommen</a:t>
            </a:r>
            <a:r>
              <a:rPr sz="2800"/>
              <a:t> wird, und zwar um den </a:t>
            </a:r>
            <a:r>
              <a:rPr sz="2800">
                <a:solidFill>
                  <a:srgbClr val="FFFF00"/>
                </a:solidFill>
              </a:rPr>
              <a:t>verwüstenden</a:t>
            </a:r>
            <a:r>
              <a:rPr sz="2800"/>
              <a:t> </a:t>
            </a:r>
            <a:r>
              <a:rPr sz="2800">
                <a:solidFill>
                  <a:srgbClr val="FFFF00"/>
                </a:solidFill>
              </a:rPr>
              <a:t>Gräuel</a:t>
            </a:r>
            <a:r>
              <a:rPr sz="2800"/>
              <a:t> </a:t>
            </a:r>
            <a:r>
              <a:rPr sz="2800">
                <a:solidFill>
                  <a:srgbClr val="FFFB00"/>
                </a:solidFill>
              </a:rPr>
              <a:t>aufstellen</a:t>
            </a:r>
            <a:r>
              <a:rPr sz="2800"/>
              <a:t>, sind es </a:t>
            </a:r>
            <a:r>
              <a:rPr sz="2800" u="sng"/>
              <a:t>1290 Tage</a:t>
            </a:r>
            <a:r>
              <a:rPr sz="2800"/>
              <a:t>. </a:t>
            </a:r>
          </a:p>
          <a:p>
            <a:pPr marL="300037" lvl="0" indent="-300037">
              <a:lnSpc>
                <a:spcPct val="80000"/>
              </a:lnSpc>
              <a:spcBef>
                <a:spcPts val="500"/>
              </a:spcBef>
              <a:buNone/>
              <a:defRPr sz="1800">
                <a:solidFill>
                  <a:srgbClr val="000000"/>
                </a:solidFill>
              </a:defRPr>
            </a:pPr>
            <a:r>
              <a:rPr sz="2800" b="1">
                <a:latin typeface="Arial"/>
                <a:ea typeface="Arial"/>
                <a:cs typeface="Arial"/>
                <a:sym typeface="Arial"/>
              </a:rPr>
              <a:t>8,10-12: </a:t>
            </a:r>
            <a:r>
              <a:rPr sz="2800"/>
              <a:t> Und es wurde groß bis zum Heer des Himmels, und es warf von dem Heer und von den Sternen [etliche] zur Erde nieder und zertrat sie.  </a:t>
            </a:r>
            <a:r>
              <a:rPr sz="2800" baseline="30000"/>
              <a:t>11</a:t>
            </a:r>
            <a:r>
              <a:rPr sz="2800"/>
              <a:t> Selbst bis zu dem Fürsten des Heeres wurde es ‹und tat es› groß. Und es </a:t>
            </a:r>
            <a:r>
              <a:rPr sz="2800">
                <a:solidFill>
                  <a:srgbClr val="FFFF00"/>
                </a:solidFill>
              </a:rPr>
              <a:t>nahm ihm das beständige [Opfer] weg</a:t>
            </a:r>
            <a:r>
              <a:rPr sz="2800"/>
              <a:t>, und die Stätte seines Heiligtums wurde niedergeworfen.  </a:t>
            </a:r>
            <a:r>
              <a:rPr sz="2800" baseline="30000"/>
              <a:t>12</a:t>
            </a:r>
            <a:r>
              <a:rPr sz="2800"/>
              <a:t> Und ein Heer wird hingegeben werden </a:t>
            </a:r>
            <a:r>
              <a:rPr sz="2800">
                <a:solidFill>
                  <a:srgbClr val="FFFF00"/>
                </a:solidFill>
              </a:rPr>
              <a:t>samt dem beständigen [Opfer], </a:t>
            </a:r>
            <a:r>
              <a:rPr sz="2800"/>
              <a:t>wegen des </a:t>
            </a:r>
            <a:r>
              <a:rPr sz="2800">
                <a:solidFill>
                  <a:srgbClr val="FFFF00"/>
                </a:solidFill>
              </a:rPr>
              <a:t>Frevels</a:t>
            </a:r>
            <a:r>
              <a:rPr sz="2800"/>
              <a:t>. Und es wird die Wahrheit zu Boden werfen und in seinem Tun Gelingen haben.–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2">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7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p:cNvSpPr>
          <p:nvPr>
            <p:ph type="title"/>
          </p:nvPr>
        </p:nvSpPr>
        <p:spPr>
          <a:xfrm>
            <a:off x="457200" y="116632"/>
            <a:ext cx="8229600" cy="648074"/>
          </a:xfrm>
          <a:prstGeom prst="rect">
            <a:avLst/>
          </a:prstGeom>
        </p:spPr>
        <p:txBody>
          <a:bodyPr lIns="0" tIns="0" rIns="0" bIns="0">
            <a:normAutofit/>
          </a:bodyPr>
          <a:lstStyle>
            <a:lvl1pPr defTabSz="832104">
              <a:defRPr sz="4004">
                <a:effectLst>
                  <a:outerShdw blurRad="34671" dist="34671" dir="2700000" rotWithShape="0">
                    <a:srgbClr val="000000"/>
                  </a:outerShdw>
                </a:effectLst>
              </a:defRPr>
            </a:lvl1pPr>
          </a:lstStyle>
          <a:p>
            <a:pPr lvl="0">
              <a:defRPr sz="1800">
                <a:solidFill>
                  <a:srgbClr val="000000"/>
                </a:solidFill>
                <a:effectLst/>
              </a:defRPr>
            </a:pPr>
            <a:r>
              <a:rPr sz="4004">
                <a:solidFill>
                  <a:srgbClr val="FFFFFF"/>
                </a:solidFill>
                <a:effectLst>
                  <a:outerShdw blurRad="34671" dist="34671" dir="2700000" rotWithShape="0">
                    <a:srgbClr val="000000"/>
                  </a:outerShdw>
                </a:effectLst>
              </a:rPr>
              <a:t>8,17.19 Die „Zeit des Endes“</a:t>
            </a:r>
          </a:p>
        </p:txBody>
      </p:sp>
      <p:sp>
        <p:nvSpPr>
          <p:cNvPr id="715" name="Shape 715"/>
          <p:cNvSpPr>
            <a:spLocks noGrp="1"/>
          </p:cNvSpPr>
          <p:nvPr>
            <p:ph type="body" idx="1"/>
          </p:nvPr>
        </p:nvSpPr>
        <p:spPr>
          <a:xfrm>
            <a:off x="0" y="764703"/>
            <a:ext cx="9144000" cy="5976666"/>
          </a:xfrm>
          <a:prstGeom prst="rect">
            <a:avLst/>
          </a:prstGeom>
        </p:spPr>
        <p:txBody>
          <a:bodyPr lIns="0" tIns="0" rIns="0" bIns="0">
            <a:normAutofit/>
          </a:bodyPr>
          <a:lstStyle/>
          <a:p>
            <a:pPr marL="342900" lvl="0" indent="-342900">
              <a:spcBef>
                <a:spcPts val="600"/>
              </a:spcBef>
              <a:buNone/>
              <a:defRPr sz="1800">
                <a:solidFill>
                  <a:srgbClr val="000000"/>
                </a:solidFill>
              </a:defRPr>
            </a:pPr>
            <a:r>
              <a:rPr sz="2900">
                <a:solidFill>
                  <a:srgbClr val="0433FF"/>
                </a:solidFill>
              </a:rPr>
              <a:t>8,17: </a:t>
            </a:r>
            <a:r>
              <a:rPr sz="2900">
                <a:solidFill>
                  <a:srgbClr val="FFFF00"/>
                </a:solidFill>
              </a:rPr>
              <a:t>denn das Gesicht [bezieht sich] auf die Zeit des Endes</a:t>
            </a:r>
            <a:r>
              <a:rPr sz="2900">
                <a:solidFill>
                  <a:srgbClr val="0433FF"/>
                </a:solidFill>
              </a:rPr>
              <a:t>. </a:t>
            </a:r>
          </a:p>
          <a:p>
            <a:pPr marL="342900" lvl="0" indent="-342900">
              <a:spcBef>
                <a:spcPts val="600"/>
              </a:spcBef>
              <a:buNone/>
              <a:defRPr sz="1800">
                <a:solidFill>
                  <a:srgbClr val="000000"/>
                </a:solidFill>
              </a:defRPr>
            </a:pPr>
            <a:r>
              <a:rPr sz="2900">
                <a:solidFill>
                  <a:srgbClr val="0433FF"/>
                </a:solidFill>
              </a:rPr>
              <a:t>8,19: …was in der letzten Zeit des Zornes geschehen wird, </a:t>
            </a:r>
            <a:r>
              <a:rPr sz="2900">
                <a:solidFill>
                  <a:srgbClr val="FFFF00"/>
                </a:solidFill>
              </a:rPr>
              <a:t>denn es [bezieht sich] auf die festgesetzte Zeit des Endes</a:t>
            </a:r>
            <a:r>
              <a:rPr sz="2900">
                <a:solidFill>
                  <a:srgbClr val="0433FF"/>
                </a:solidFill>
              </a:rPr>
              <a:t>. </a:t>
            </a:r>
          </a:p>
          <a:p>
            <a:pPr marL="0" lvl="0" indent="0">
              <a:spcBef>
                <a:spcPts val="600"/>
              </a:spcBef>
              <a:buSzTx/>
              <a:buFontTx/>
              <a:buNone/>
              <a:defRPr sz="1800">
                <a:solidFill>
                  <a:srgbClr val="000000"/>
                </a:solidFill>
              </a:defRPr>
            </a:pPr>
            <a:endParaRPr sz="2400">
              <a:solidFill>
                <a:srgbClr val="0433FF"/>
              </a:solidFill>
            </a:endParaRPr>
          </a:p>
          <a:p>
            <a:pPr marL="342900" lvl="0" indent="-342900">
              <a:spcBef>
                <a:spcPts val="500"/>
              </a:spcBef>
              <a:buNone/>
              <a:defRPr sz="1800">
                <a:solidFill>
                  <a:srgbClr val="000000"/>
                </a:solidFill>
              </a:defRPr>
            </a:pPr>
            <a:r>
              <a:rPr sz="3000">
                <a:solidFill>
                  <a:srgbClr val="0433FF"/>
                </a:solidFill>
              </a:rPr>
              <a:t>10,14: Ich bin gekommen, um dich verstehen zu lassen, was deinem Volk widerfahren wird gegen Ende der Tage, </a:t>
            </a:r>
            <a:r>
              <a:rPr sz="3000">
                <a:solidFill>
                  <a:srgbClr val="FFFF00"/>
                </a:solidFill>
              </a:rPr>
              <a:t>denn</a:t>
            </a:r>
            <a:r>
              <a:rPr sz="3000">
                <a:solidFill>
                  <a:srgbClr val="0433FF"/>
                </a:solidFill>
              </a:rPr>
              <a:t> </a:t>
            </a:r>
            <a:r>
              <a:rPr sz="3000">
                <a:solidFill>
                  <a:srgbClr val="FFFF00"/>
                </a:solidFill>
              </a:rPr>
              <a:t>das Gesicht bezieht sich auf diese Tage</a:t>
            </a:r>
            <a:r>
              <a:rPr sz="3000" i="1">
                <a:solidFill>
                  <a:srgbClr val="0433FF"/>
                </a:solidFill>
                <a:latin typeface="Arial"/>
                <a:ea typeface="Arial"/>
                <a:cs typeface="Arial"/>
                <a:sym typeface="Arial"/>
              </a:rPr>
              <a:t>. </a:t>
            </a:r>
            <a:endParaRPr sz="3000">
              <a:solidFill>
                <a:srgbClr val="0433FF"/>
              </a:solidFill>
            </a:endParaRPr>
          </a:p>
          <a:p>
            <a:pPr marL="342900" lvl="0" indent="-342900">
              <a:spcBef>
                <a:spcPts val="500"/>
              </a:spcBef>
              <a:buNone/>
              <a:defRPr sz="1800">
                <a:solidFill>
                  <a:srgbClr val="000000"/>
                </a:solidFill>
              </a:defRPr>
            </a:pPr>
            <a:r>
              <a:rPr sz="3000">
                <a:solidFill>
                  <a:srgbClr val="0433FF"/>
                </a:solidFill>
              </a:rPr>
              <a:t>Vgl. 11,36ff. </a:t>
            </a:r>
            <a:r>
              <a:rPr sz="3000">
                <a:solidFill>
                  <a:srgbClr val="92D050"/>
                </a:solidFill>
              </a:rPr>
              <a:t>Die Bedrängnis unter Antiochus</a:t>
            </a: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body" idx="1"/>
          </p:nvPr>
        </p:nvSpPr>
        <p:spPr>
          <a:xfrm>
            <a:off x="457200" y="1920875"/>
            <a:ext cx="4038600" cy="4433888"/>
          </a:xfrm>
          <a:prstGeom prst="rect">
            <a:avLst/>
          </a:prstGeom>
        </p:spPr>
        <p:txBody>
          <a:bodyPr lIns="0" tIns="0" rIns="0" bIns="0">
            <a:normAutofit/>
          </a:bodyPr>
          <a:lstStyle/>
          <a:p>
            <a:pPr lvl="0">
              <a:buNone/>
            </a:pPr>
            <a:endParaRPr/>
          </a:p>
        </p:txBody>
      </p:sp>
      <p:sp>
        <p:nvSpPr>
          <p:cNvPr id="550" name="Shape 550"/>
          <p:cNvSpPr/>
          <p:nvPr/>
        </p:nvSpPr>
        <p:spPr>
          <a:xfrm>
            <a:off x="5003800" y="0"/>
            <a:ext cx="4140199" cy="43707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500"/>
              </a:spcBef>
              <a:defRPr sz="2400" b="1">
                <a:solidFill>
                  <a:srgbClr val="FFFFFF"/>
                </a:solidFill>
                <a:effectLst>
                  <a:outerShdw blurRad="38100" dist="381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38100" dist="38100" dir="2700000" rotWithShape="0">
                    <a:srgbClr val="000000"/>
                  </a:outerShdw>
                </a:effectLst>
              </a:rPr>
              <a:t> </a:t>
            </a:r>
          </a:p>
        </p:txBody>
      </p:sp>
      <p:pic>
        <p:nvPicPr>
          <p:cNvPr id="551" name="image8.png" descr="danielstatue"/>
          <p:cNvPicPr/>
          <p:nvPr/>
        </p:nvPicPr>
        <p:blipFill>
          <a:blip r:embed="rId2" cstate="print">
            <a:extLst/>
          </a:blip>
          <a:srcRect t="12086" r="51433" b="10338"/>
          <a:stretch>
            <a:fillRect/>
          </a:stretch>
        </p:blipFill>
        <p:spPr>
          <a:xfrm>
            <a:off x="-55564" y="-11114"/>
            <a:ext cx="5059364" cy="6869115"/>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p:cNvSpPr>
          <p:nvPr>
            <p:ph type="title"/>
          </p:nvPr>
        </p:nvSpPr>
        <p:spPr>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Dan 9</a:t>
            </a:r>
          </a:p>
        </p:txBody>
      </p:sp>
      <p:sp>
        <p:nvSpPr>
          <p:cNvPr id="718" name="Shape 718"/>
          <p:cNvSpPr>
            <a:spLocks noGrp="1"/>
          </p:cNvSpPr>
          <p:nvPr>
            <p:ph type="body" idx="1"/>
          </p:nvPr>
        </p:nvSpPr>
        <p:spPr>
          <a:prstGeom prst="rect">
            <a:avLst/>
          </a:prstGeom>
        </p:spPr>
        <p:txBody>
          <a:bodyPr/>
          <a:lstStyle/>
          <a:p>
            <a:pPr lvl="0">
              <a:defRPr sz="1800">
                <a:solidFill>
                  <a:srgbClr val="000000"/>
                </a:solidFill>
              </a:defRPr>
            </a:pPr>
            <a:r>
              <a:rPr sz="2900">
                <a:solidFill>
                  <a:srgbClr val="0433FF"/>
                </a:solidFill>
              </a:rPr>
              <a:t>V. 1-2 …</a:t>
            </a:r>
          </a:p>
        </p:txBody>
      </p:sp>
      <p:sp>
        <p:nvSpPr>
          <p:cNvPr id="719" name="Shape 71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40</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p:cNvSpPr>
          <p:nvPr>
            <p:ph type="title"/>
          </p:nvPr>
        </p:nvSpPr>
        <p:spPr>
          <a:xfrm>
            <a:off x="457200" y="277813"/>
            <a:ext cx="8229600" cy="1143001"/>
          </a:xfrm>
          <a:prstGeom prst="rect">
            <a:avLst/>
          </a:prstGeom>
        </p:spPr>
        <p:txBody>
          <a:bodyPr lIns="0" tIns="0" rIns="0" bIns="0">
            <a:normAutofit/>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Dan 9,1.2 → Jer 25,11.12</a:t>
            </a:r>
          </a:p>
        </p:txBody>
      </p:sp>
      <p:sp>
        <p:nvSpPr>
          <p:cNvPr id="722" name="Shape 722"/>
          <p:cNvSpPr>
            <a:spLocks noGrp="1"/>
          </p:cNvSpPr>
          <p:nvPr>
            <p:ph type="body" idx="1"/>
          </p:nvPr>
        </p:nvSpPr>
        <p:spPr>
          <a:xfrm>
            <a:off x="120253" y="1227980"/>
            <a:ext cx="8903494" cy="5603132"/>
          </a:xfrm>
          <a:prstGeom prst="rect">
            <a:avLst/>
          </a:prstGeom>
        </p:spPr>
        <p:txBody>
          <a:bodyPr lIns="0" tIns="0" rIns="0" bIns="0">
            <a:normAutofit/>
          </a:bodyPr>
          <a:lstStyle/>
          <a:p>
            <a:pPr marL="342900" lvl="0" indent="-342900">
              <a:lnSpc>
                <a:spcPct val="80000"/>
              </a:lnSpc>
              <a:buNone/>
              <a:defRPr sz="1800">
                <a:solidFill>
                  <a:srgbClr val="000000"/>
                </a:solidFill>
              </a:defRPr>
            </a:pPr>
            <a:r>
              <a:rPr sz="3200">
                <a:latin typeface="Arial Narrow"/>
                <a:ea typeface="Arial Narrow"/>
                <a:cs typeface="Arial Narrow"/>
                <a:sym typeface="Arial Narrow"/>
              </a:rPr>
              <a:t>Jer 25,11f: „Und dieses ganze Land wird zur Einöde, zur Wüste werden; und </a:t>
            </a:r>
            <a:r>
              <a:rPr sz="3200">
                <a:solidFill>
                  <a:srgbClr val="FFFF00"/>
                </a:solidFill>
                <a:latin typeface="Arial Narrow"/>
                <a:ea typeface="Arial Narrow"/>
                <a:cs typeface="Arial Narrow"/>
                <a:sym typeface="Arial Narrow"/>
              </a:rPr>
              <a:t>diese Völker werden dem König von Babel dienen siebzig Jahre</a:t>
            </a:r>
            <a:r>
              <a:rPr sz="3200">
                <a:latin typeface="Arial Narrow"/>
                <a:ea typeface="Arial Narrow"/>
                <a:cs typeface="Arial Narrow"/>
                <a:sym typeface="Arial Narrow"/>
              </a:rPr>
              <a:t>. </a:t>
            </a:r>
            <a:r>
              <a:rPr sz="3200" baseline="30000">
                <a:latin typeface="Arial Narrow"/>
                <a:ea typeface="Arial Narrow"/>
                <a:cs typeface="Arial Narrow"/>
                <a:sym typeface="Arial Narrow"/>
              </a:rPr>
              <a:t>12</a:t>
            </a:r>
            <a:r>
              <a:rPr sz="3200">
                <a:latin typeface="Arial Narrow"/>
                <a:ea typeface="Arial Narrow"/>
                <a:cs typeface="Arial Narrow"/>
                <a:sym typeface="Arial Narrow"/>
              </a:rPr>
              <a:t> Und es wird geschehen, </a:t>
            </a:r>
            <a:r>
              <a:rPr sz="3200">
                <a:solidFill>
                  <a:srgbClr val="FFFF00"/>
                </a:solidFill>
                <a:latin typeface="Arial Narrow"/>
                <a:ea typeface="Arial Narrow"/>
                <a:cs typeface="Arial Narrow"/>
                <a:sym typeface="Arial Narrow"/>
              </a:rPr>
              <a:t>wenn siebzig Jahre voll sind</a:t>
            </a:r>
            <a:r>
              <a:rPr sz="3200">
                <a:latin typeface="Arial Narrow"/>
                <a:ea typeface="Arial Narrow"/>
                <a:cs typeface="Arial Narrow"/>
                <a:sym typeface="Arial Narrow"/>
              </a:rPr>
              <a:t>, werde ich an dem König von Babel und an jenem Volke … ihre Schuld heimsuchen, und an dem Lande der Chaldäer: Und ich werde es zu ewigen Wüsteneien machen.“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p:cNvSpPr>
          <p:nvPr>
            <p:ph type="body" idx="1"/>
          </p:nvPr>
        </p:nvSpPr>
        <p:spPr>
          <a:xfrm>
            <a:off x="0" y="-1"/>
            <a:ext cx="9144001" cy="6858001"/>
          </a:xfrm>
          <a:prstGeom prst="rect">
            <a:avLst/>
          </a:prstGeom>
        </p:spPr>
        <p:txBody>
          <a:bodyPr lIns="0" tIns="0" rIns="0" bIns="0">
            <a:normAutofit/>
          </a:bodyPr>
          <a:lstStyle/>
          <a:p>
            <a:pPr marL="0" lvl="0" indent="0">
              <a:lnSpc>
                <a:spcPct val="80000"/>
              </a:lnSpc>
              <a:spcBef>
                <a:spcPts val="500"/>
              </a:spcBef>
              <a:buSzTx/>
              <a:buNone/>
              <a:defRPr sz="1800">
                <a:solidFill>
                  <a:srgbClr val="000000"/>
                </a:solidFill>
              </a:defRPr>
            </a:pPr>
            <a:r>
              <a:rPr sz="2900"/>
              <a:t>Jer 29:10-14</a:t>
            </a:r>
            <a:r>
              <a:rPr sz="2900" b="1">
                <a:latin typeface="Arial"/>
                <a:ea typeface="Arial"/>
                <a:cs typeface="Arial"/>
                <a:sym typeface="Arial"/>
              </a:rPr>
              <a:t> </a:t>
            </a:r>
            <a:r>
              <a:rPr sz="2900"/>
              <a:t>... denn so sagt Jahweh: „</a:t>
            </a:r>
            <a:r>
              <a:rPr sz="2900" u="sng">
                <a:solidFill>
                  <a:srgbClr val="FFFF00"/>
                </a:solidFill>
              </a:rPr>
              <a:t>Sobald siebzig Jahre für Babel voll sind</a:t>
            </a:r>
            <a:r>
              <a:rPr sz="2900" u="sng"/>
              <a:t>, </a:t>
            </a:r>
            <a:r>
              <a:rPr sz="2900" u="sng">
                <a:solidFill>
                  <a:srgbClr val="00FDFF"/>
                </a:solidFill>
              </a:rPr>
              <a:t>werde ich mich eurer annehmen und mein gutes Wort an euch erfüllen, euch an diesen Ort zurückzubringen</a:t>
            </a:r>
            <a:r>
              <a:rPr sz="2900"/>
              <a:t>, 11 denn ich weiß ja die Gedanken, die ich über euch denke, sagt Jahweh, Gedanken des Friedens und nicht zum Unglück, um euch Ausgang und Hoffnung zu gewähren. 12 Und ihr werdet mich anrufen und hingehen und zu mir beten, und ich werde auf euch hören. 13 Und ihr werdet mich suchen und finden, denn ihr werdet nach mir fragen mit eurem ganzen Herzen; 14 und ich werde mich von euch finden lassen, sagt Jahweh. </a:t>
            </a:r>
            <a:r>
              <a:rPr sz="2900">
                <a:solidFill>
                  <a:srgbClr val="00FDFF"/>
                </a:solidFill>
              </a:rPr>
              <a:t>Und </a:t>
            </a:r>
            <a:r>
              <a:rPr sz="2900" u="sng">
                <a:solidFill>
                  <a:srgbClr val="00FDFF"/>
                </a:solidFill>
              </a:rPr>
              <a:t>ich werde </a:t>
            </a:r>
            <a:r>
              <a:rPr sz="2900">
                <a:solidFill>
                  <a:srgbClr val="00FDFF"/>
                </a:solidFill>
              </a:rPr>
              <a:t>eure Gefangenschaft wenden und </a:t>
            </a:r>
            <a:r>
              <a:rPr sz="2900" u="sng">
                <a:solidFill>
                  <a:srgbClr val="00FDFF"/>
                </a:solidFill>
              </a:rPr>
              <a:t>euch sammeln aus allen Völkern und aus allen Orten, wohin ich euch vertrieben habe</a:t>
            </a:r>
            <a:r>
              <a:rPr sz="2900">
                <a:solidFill>
                  <a:srgbClr val="00FDFF"/>
                </a:solidFill>
              </a:rPr>
              <a:t>, sagt Jahweh; </a:t>
            </a:r>
            <a:r>
              <a:rPr sz="2900" u="sng">
                <a:solidFill>
                  <a:srgbClr val="00FDFF"/>
                </a:solidFill>
              </a:rPr>
              <a:t>und ich werde euch an den Ort zurückbringen</a:t>
            </a:r>
            <a:r>
              <a:rPr sz="2900">
                <a:solidFill>
                  <a:srgbClr val="00FDFF"/>
                </a:solidFill>
              </a:rPr>
              <a:t>, </a:t>
            </a:r>
            <a:r>
              <a:rPr sz="2900"/>
              <a:t>von wo ich euch weggeführt habe.“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p:cNvSpPr>
          <p:nvPr>
            <p:ph type="title"/>
          </p:nvPr>
        </p:nvSpPr>
        <p:spPr>
          <a:xfrm>
            <a:off x="457200" y="188640"/>
            <a:ext cx="8229600" cy="654748"/>
          </a:xfrm>
          <a:prstGeom prst="rect">
            <a:avLst/>
          </a:prstGeom>
        </p:spPr>
        <p:txBody>
          <a:bodyPr lIns="0" tIns="0" rIns="0" bIns="0">
            <a:normAutofit/>
          </a:bodyPr>
          <a:lstStyle>
            <a:lvl1pPr defTabSz="832104">
              <a:defRPr sz="4004">
                <a:solidFill>
                  <a:srgbClr val="FFC000"/>
                </a:solidFill>
                <a:effectLst>
                  <a:outerShdw blurRad="34671" dist="34671" dir="2700000" rotWithShape="0">
                    <a:srgbClr val="000000"/>
                  </a:outerShdw>
                </a:effectLst>
              </a:defRPr>
            </a:lvl1pPr>
          </a:lstStyle>
          <a:p>
            <a:pPr lvl="0">
              <a:defRPr sz="1800">
                <a:solidFill>
                  <a:srgbClr val="000000"/>
                </a:solidFill>
                <a:effectLst/>
              </a:defRPr>
            </a:pPr>
            <a:r>
              <a:rPr sz="4004">
                <a:solidFill>
                  <a:srgbClr val="FFC000"/>
                </a:solidFill>
                <a:effectLst>
                  <a:outerShdw blurRad="34671" dist="34671" dir="2700000" rotWithShape="0">
                    <a:srgbClr val="000000"/>
                  </a:outerShdw>
                </a:effectLst>
              </a:rPr>
              <a:t>Der Endpunkt: Dan 9,24</a:t>
            </a:r>
          </a:p>
        </p:txBody>
      </p:sp>
      <p:sp>
        <p:nvSpPr>
          <p:cNvPr id="727" name="Shape 727"/>
          <p:cNvSpPr>
            <a:spLocks noGrp="1"/>
          </p:cNvSpPr>
          <p:nvPr>
            <p:ph type="body" idx="1"/>
          </p:nvPr>
        </p:nvSpPr>
        <p:spPr>
          <a:xfrm>
            <a:off x="0" y="836711"/>
            <a:ext cx="8820472" cy="6021290"/>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0433FF"/>
                </a:solidFill>
              </a:rPr>
              <a:t>„</a:t>
            </a:r>
            <a:r>
              <a:rPr sz="2800">
                <a:solidFill>
                  <a:srgbClr val="FFFF00"/>
                </a:solidFill>
              </a:rPr>
              <a:t>Siebzig Wochen sind bestimmt über dein Volk und über deine heilige Stadt, um </a:t>
            </a:r>
          </a:p>
          <a:p>
            <a:pPr marL="300037" lvl="0" indent="-300037">
              <a:spcBef>
                <a:spcPts val="600"/>
              </a:spcBef>
              <a:buNone/>
              <a:defRPr sz="1800">
                <a:solidFill>
                  <a:srgbClr val="000000"/>
                </a:solidFill>
              </a:defRPr>
            </a:pPr>
            <a:r>
              <a:rPr sz="2800">
                <a:solidFill>
                  <a:srgbClr val="0433FF"/>
                </a:solidFill>
              </a:rPr>
              <a:t>die Abtrünnigkeit zu verschließen und </a:t>
            </a:r>
          </a:p>
          <a:p>
            <a:pPr marL="300037" lvl="0" indent="-300037">
              <a:spcBef>
                <a:spcPts val="600"/>
              </a:spcBef>
              <a:buNone/>
              <a:defRPr sz="1800">
                <a:solidFill>
                  <a:srgbClr val="000000"/>
                </a:solidFill>
              </a:defRPr>
            </a:pPr>
            <a:r>
              <a:rPr sz="2800">
                <a:solidFill>
                  <a:srgbClr val="0433FF"/>
                </a:solidFill>
              </a:rPr>
              <a:t>die Sünde zu versiegeln </a:t>
            </a:r>
            <a:r>
              <a:rPr sz="2400">
                <a:solidFill>
                  <a:srgbClr val="0433FF"/>
                </a:solidFill>
              </a:rPr>
              <a:t>[zum Abschluss zu bringen] und</a:t>
            </a:r>
            <a:endParaRPr sz="2800">
              <a:solidFill>
                <a:srgbClr val="0433FF"/>
              </a:solidFill>
            </a:endParaRPr>
          </a:p>
          <a:p>
            <a:pPr marL="300037" lvl="0" indent="-300037">
              <a:spcBef>
                <a:spcPts val="600"/>
              </a:spcBef>
              <a:buNone/>
              <a:defRPr sz="1800">
                <a:solidFill>
                  <a:srgbClr val="000000"/>
                </a:solidFill>
              </a:defRPr>
            </a:pPr>
            <a:r>
              <a:rPr sz="2800">
                <a:solidFill>
                  <a:srgbClr val="0433FF"/>
                </a:solidFill>
              </a:rPr>
              <a:t>die Schuld zu sühnen und </a:t>
            </a:r>
            <a:endParaRPr sz="2800">
              <a:solidFill>
                <a:srgbClr val="85A3FF"/>
              </a:solidFill>
            </a:endParaRPr>
          </a:p>
          <a:p>
            <a:pPr marL="300037" lvl="0" indent="-300037">
              <a:spcBef>
                <a:spcPts val="600"/>
              </a:spcBef>
              <a:buNone/>
              <a:defRPr sz="1800">
                <a:solidFill>
                  <a:srgbClr val="000000"/>
                </a:solidFill>
              </a:defRPr>
            </a:pPr>
            <a:r>
              <a:rPr sz="2800">
                <a:solidFill>
                  <a:srgbClr val="D6E0FF"/>
                </a:solidFill>
              </a:rPr>
              <a:t>ewige Gerechtigkeit zu bringen und </a:t>
            </a:r>
          </a:p>
          <a:p>
            <a:pPr marL="300037" lvl="0" indent="-300037">
              <a:spcBef>
                <a:spcPts val="600"/>
              </a:spcBef>
              <a:buNone/>
              <a:defRPr sz="1800">
                <a:solidFill>
                  <a:srgbClr val="000000"/>
                </a:solidFill>
              </a:defRPr>
            </a:pPr>
            <a:r>
              <a:rPr sz="2800">
                <a:solidFill>
                  <a:srgbClr val="D6E0FF"/>
                </a:solidFill>
              </a:rPr>
              <a:t>Gesicht und Prophet zu versiegeln und </a:t>
            </a:r>
          </a:p>
          <a:p>
            <a:pPr marL="300037" lvl="0" indent="-300037">
              <a:spcBef>
                <a:spcPts val="600"/>
              </a:spcBef>
              <a:buNone/>
              <a:defRPr sz="1800">
                <a:solidFill>
                  <a:srgbClr val="000000"/>
                </a:solidFill>
              </a:defRPr>
            </a:pPr>
            <a:r>
              <a:rPr sz="2800">
                <a:solidFill>
                  <a:srgbClr val="D6E0FF"/>
                </a:solidFill>
              </a:rPr>
              <a:t>ein Allerheiligstes zu salben.“</a:t>
            </a:r>
            <a:r>
              <a:rPr sz="2800">
                <a:solidFill>
                  <a:srgbClr val="0433FF"/>
                </a:solidFill>
              </a:rPr>
              <a:t>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p:cNvSpPr>
          <p:nvPr>
            <p:ph type="title"/>
          </p:nvPr>
        </p:nvSpPr>
        <p:spPr>
          <a:xfrm>
            <a:off x="457200" y="188640"/>
            <a:ext cx="8229600" cy="628904"/>
          </a:xfrm>
          <a:prstGeom prst="rect">
            <a:avLst/>
          </a:prstGeom>
        </p:spPr>
        <p:txBody>
          <a:bodyPr lIns="0" tIns="0" rIns="0" bIns="0">
            <a:normAutofit/>
          </a:bodyPr>
          <a:lstStyle>
            <a:lvl1pPr defTabSz="813816">
              <a:defRPr sz="3916">
                <a:solidFill>
                  <a:srgbClr val="FFC000"/>
                </a:solidFill>
                <a:effectLst>
                  <a:outerShdw blurRad="33909" dist="33909" dir="2700000" rotWithShape="0">
                    <a:srgbClr val="000000"/>
                  </a:outerShdw>
                </a:effectLst>
              </a:defRPr>
            </a:lvl1pPr>
          </a:lstStyle>
          <a:p>
            <a:pPr lvl="0">
              <a:defRPr sz="1800">
                <a:solidFill>
                  <a:srgbClr val="000000"/>
                </a:solidFill>
                <a:effectLst/>
              </a:defRPr>
            </a:pPr>
            <a:r>
              <a:rPr sz="3916">
                <a:solidFill>
                  <a:srgbClr val="FFC000"/>
                </a:solidFill>
                <a:effectLst>
                  <a:outerShdw blurRad="33909" dist="33909" dir="2700000" rotWithShape="0">
                    <a:srgbClr val="000000"/>
                  </a:outerShdw>
                </a:effectLst>
              </a:rPr>
              <a:t>Dan 9,25</a:t>
            </a:r>
          </a:p>
        </p:txBody>
      </p:sp>
      <p:sp>
        <p:nvSpPr>
          <p:cNvPr id="730" name="Shape 730"/>
          <p:cNvSpPr>
            <a:spLocks noGrp="1"/>
          </p:cNvSpPr>
          <p:nvPr>
            <p:ph type="body" idx="1"/>
          </p:nvPr>
        </p:nvSpPr>
        <p:spPr>
          <a:xfrm>
            <a:off x="0" y="836711"/>
            <a:ext cx="8676456" cy="6021290"/>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FFFF00"/>
                </a:solidFill>
              </a:rPr>
              <a:t>Vom Ausgehen des Wortes, Jerusalem wiederherzustellen und zu bauen bis zu ‹dem› Gesalbten, einem Fürsten, sind es </a:t>
            </a:r>
            <a:r>
              <a:rPr sz="2800" b="1">
                <a:solidFill>
                  <a:srgbClr val="F5B7E3"/>
                </a:solidFill>
              </a:rPr>
              <a:t>sieben</a:t>
            </a:r>
            <a:r>
              <a:rPr sz="2800">
                <a:solidFill>
                  <a:srgbClr val="F5B7E3"/>
                </a:solidFill>
              </a:rPr>
              <a:t> Wochen.</a:t>
            </a:r>
            <a:r>
              <a:rPr sz="2800">
                <a:solidFill>
                  <a:srgbClr val="FFFF00"/>
                </a:solidFill>
              </a:rPr>
              <a:t> </a:t>
            </a:r>
          </a:p>
          <a:p>
            <a:pPr marL="300037" lvl="0" indent="-300037">
              <a:spcBef>
                <a:spcPts val="600"/>
              </a:spcBef>
              <a:buNone/>
              <a:defRPr sz="1800">
                <a:solidFill>
                  <a:srgbClr val="000000"/>
                </a:solidFill>
              </a:defRPr>
            </a:pPr>
            <a:r>
              <a:rPr sz="2800">
                <a:solidFill>
                  <a:srgbClr val="FFFF00"/>
                </a:solidFill>
              </a:rPr>
              <a:t>Und </a:t>
            </a:r>
            <a:r>
              <a:rPr sz="2800" b="1">
                <a:solidFill>
                  <a:srgbClr val="F5B7E3"/>
                </a:solidFill>
              </a:rPr>
              <a:t>zweiundsechzig</a:t>
            </a:r>
            <a:r>
              <a:rPr sz="2800">
                <a:solidFill>
                  <a:srgbClr val="F5B7E3"/>
                </a:solidFill>
              </a:rPr>
              <a:t> Wochen [lang] </a:t>
            </a:r>
            <a:r>
              <a:rPr sz="2800">
                <a:solidFill>
                  <a:srgbClr val="FFFF00"/>
                </a:solidFill>
              </a:rPr>
              <a:t>werden</a:t>
            </a:r>
            <a:r>
              <a:rPr sz="2800">
                <a:solidFill>
                  <a:srgbClr val="F5B7E3"/>
                </a:solidFill>
              </a:rPr>
              <a:t> </a:t>
            </a:r>
            <a:r>
              <a:rPr sz="2800">
                <a:solidFill>
                  <a:srgbClr val="FFFF00"/>
                </a:solidFill>
              </a:rPr>
              <a:t>Platz und Graben wiederhergestellt und gebaut werden und ‹zwar› in bedrängnisreichen Zeiten</a:t>
            </a:r>
            <a:r>
              <a:rPr sz="2800">
                <a:solidFill>
                  <a:srgbClr val="0433FF"/>
                </a:solidFill>
              </a:rPr>
              <a: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a:t>
            </a:r>
          </a:p>
        </p:txBody>
      </p:sp>
      <p:sp>
        <p:nvSpPr>
          <p:cNvPr id="733" name="Shape 733"/>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34" name="Shape 734"/>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35" name="Shape 735"/>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36" name="Shape 736"/>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37" name="Shape 737"/>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738" name="Shape 738"/>
          <p:cNvSpPr/>
          <p:nvPr/>
        </p:nvSpPr>
        <p:spPr>
          <a:xfrm>
            <a:off x="323526" y="2010325"/>
            <a:ext cx="1512171" cy="4978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Arial Narrow"/>
                <a:ea typeface="Arial Narrow"/>
                <a:cs typeface="Arial Narrow"/>
                <a:sym typeface="Arial Narrow"/>
              </a:rPr>
              <a:t>7 </a:t>
            </a:r>
            <a:r>
              <a:rPr sz="2800" b="1">
                <a:solidFill>
                  <a:srgbClr val="FFFFFF"/>
                </a:solidFill>
                <a:latin typeface="Arial Narrow"/>
                <a:ea typeface="Arial Narrow"/>
                <a:cs typeface="Arial Narrow"/>
                <a:sym typeface="Arial Narrow"/>
              </a:rPr>
              <a:t>Wochen</a:t>
            </a:r>
          </a:p>
        </p:txBody>
      </p:sp>
      <p:sp>
        <p:nvSpPr>
          <p:cNvPr id="739" name="Shape 739"/>
          <p:cNvSpPr/>
          <p:nvPr/>
        </p:nvSpPr>
        <p:spPr>
          <a:xfrm>
            <a:off x="1632236" y="1988840"/>
            <a:ext cx="3893613"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62 Wochen</a:t>
            </a:r>
          </a:p>
        </p:txBody>
      </p:sp>
      <p:sp>
        <p:nvSpPr>
          <p:cNvPr id="740" name="Shape 740"/>
          <p:cNvSpPr/>
          <p:nvPr/>
        </p:nvSpPr>
        <p:spPr>
          <a:xfrm>
            <a:off x="8532439"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41" name="Shape 741"/>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742" name="Shape 742"/>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743" name="Shape 743"/>
          <p:cNvSpPr/>
          <p:nvPr/>
        </p:nvSpPr>
        <p:spPr>
          <a:xfrm>
            <a:off x="5783143" y="2507606"/>
            <a:ext cx="699522" cy="350662"/>
          </a:xfrm>
          <a:prstGeom prst="rect">
            <a:avLst/>
          </a:prstGeom>
          <a:ln w="12700">
            <a:miter lim="400000"/>
          </a:ln>
        </p:spPr>
        <p:txBody>
          <a:bodyPr lIns="0" tIns="0" rIns="0" bIns="0">
            <a:spAutoFit/>
          </a:bodyPr>
          <a:lstStyle/>
          <a:p>
            <a:pPr lvl="0">
              <a:defRPr>
                <a:solidFill>
                  <a:srgbClr val="FFFFFF"/>
                </a:solidFill>
              </a:defRPr>
            </a:pPr>
            <a:endParaRPr/>
          </a:p>
        </p:txBody>
      </p:sp>
      <p:sp>
        <p:nvSpPr>
          <p:cNvPr id="744" name="Shape 744"/>
          <p:cNvSpPr/>
          <p:nvPr/>
        </p:nvSpPr>
        <p:spPr>
          <a:xfrm>
            <a:off x="6661663" y="2463551"/>
            <a:ext cx="996970"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45" name="Shape 745"/>
          <p:cNvSpPr/>
          <p:nvPr/>
        </p:nvSpPr>
        <p:spPr>
          <a:xfrm>
            <a:off x="5544120" y="1988840"/>
            <a:ext cx="2291680"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1 Woche</a:t>
            </a:r>
          </a:p>
        </p:txBody>
      </p:sp>
      <p:sp>
        <p:nvSpPr>
          <p:cNvPr id="746" name="Shape 746"/>
          <p:cNvSpPr/>
          <p:nvPr/>
        </p:nvSpPr>
        <p:spPr>
          <a:xfrm>
            <a:off x="6351404" y="4007952"/>
            <a:ext cx="2856766" cy="28346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300">
                <a:solidFill>
                  <a:srgbClr val="FFFFFF"/>
                </a:solidFill>
                <a:latin typeface="Arial Narrow"/>
                <a:ea typeface="Arial Narrow"/>
                <a:cs typeface="Arial Narrow"/>
                <a:sym typeface="Arial Narrow"/>
              </a:rPr>
              <a:t>Ziel: </a:t>
            </a:r>
            <a:r>
              <a:rPr sz="2300" b="1">
                <a:solidFill>
                  <a:srgbClr val="FFFFFF"/>
                </a:solidFill>
                <a:latin typeface="Arial Narrow"/>
                <a:ea typeface="Arial Narrow"/>
                <a:cs typeface="Arial Narrow"/>
                <a:sym typeface="Arial Narrow"/>
              </a:rPr>
              <a:t>Frevel verschließen</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FFFFFF"/>
                </a:solidFill>
                <a:latin typeface="Arial Narrow"/>
                <a:ea typeface="Arial Narrow"/>
                <a:cs typeface="Arial Narrow"/>
                <a:sym typeface="Arial Narrow"/>
              </a:rPr>
              <a:t>Sünde versiegeln </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FFFFFF"/>
                </a:solidFill>
                <a:latin typeface="Arial Narrow"/>
                <a:ea typeface="Arial Narrow"/>
                <a:cs typeface="Arial Narrow"/>
                <a:sym typeface="Arial Narrow"/>
              </a:rPr>
              <a:t>Schuld sühnen</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99B3FF"/>
                </a:solidFill>
                <a:latin typeface="Arial Narrow"/>
                <a:ea typeface="Arial Narrow"/>
                <a:cs typeface="Arial Narrow"/>
                <a:sym typeface="Arial Narrow"/>
              </a:rPr>
              <a:t>Ewige Gerechtigkeit einführen</a:t>
            </a:r>
            <a:endParaRPr sz="2300">
              <a:solidFill>
                <a:srgbClr val="99B3FF"/>
              </a:solidFill>
              <a:latin typeface="Arial Narrow"/>
              <a:ea typeface="Arial Narrow"/>
              <a:cs typeface="Arial Narrow"/>
              <a:sym typeface="Arial Narrow"/>
            </a:endParaRPr>
          </a:p>
          <a:p>
            <a:pPr lvl="0">
              <a:defRPr>
                <a:solidFill>
                  <a:srgbClr val="000000"/>
                </a:solidFill>
              </a:defRPr>
            </a:pPr>
            <a:r>
              <a:rPr sz="2300" b="1">
                <a:solidFill>
                  <a:srgbClr val="D6DCFF"/>
                </a:solidFill>
                <a:latin typeface="Arial Narrow"/>
                <a:ea typeface="Arial Narrow"/>
                <a:cs typeface="Arial Narrow"/>
                <a:sym typeface="Arial Narrow"/>
              </a:rPr>
              <a:t>Gesicht/Prophet versiegeln</a:t>
            </a:r>
            <a:endParaRPr sz="2300">
              <a:solidFill>
                <a:srgbClr val="D6DCFF"/>
              </a:solidFill>
              <a:latin typeface="Arial Narrow"/>
              <a:ea typeface="Arial Narrow"/>
              <a:cs typeface="Arial Narrow"/>
              <a:sym typeface="Arial Narrow"/>
            </a:endParaRPr>
          </a:p>
          <a:p>
            <a:pPr lvl="0">
              <a:defRPr>
                <a:solidFill>
                  <a:srgbClr val="000000"/>
                </a:solidFill>
              </a:defRPr>
            </a:pPr>
            <a:r>
              <a:rPr sz="2300" b="1">
                <a:solidFill>
                  <a:srgbClr val="99B3FF"/>
                </a:solidFill>
                <a:latin typeface="Arial Narrow"/>
                <a:ea typeface="Arial Narrow"/>
                <a:cs typeface="Arial Narrow"/>
                <a:sym typeface="Arial Narrow"/>
              </a:rPr>
              <a:t>Allerheiligstes salben</a:t>
            </a:r>
          </a:p>
        </p:txBody>
      </p:sp>
      <p:sp>
        <p:nvSpPr>
          <p:cNvPr id="747" name="Shape 747"/>
          <p:cNvSpPr/>
          <p:nvPr/>
        </p:nvSpPr>
        <p:spPr>
          <a:xfrm>
            <a:off x="119417" y="3688941"/>
            <a:ext cx="593264" cy="387516"/>
          </a:xfrm>
          <a:prstGeom prst="rect">
            <a:avLst/>
          </a:prstGeom>
          <a:ln w="12700">
            <a:miter lim="400000"/>
          </a:ln>
        </p:spPr>
        <p:txBody>
          <a:bodyPr wrap="none" lIns="45719" rIns="45719">
            <a:spAutoFit/>
          </a:bodyPr>
          <a:lstStyle/>
          <a:p>
            <a:pPr lvl="0">
              <a:defRPr sz="2100"/>
            </a:pPr>
            <a:endParaRPr/>
          </a:p>
        </p:txBody>
      </p:sp>
      <p:sp>
        <p:nvSpPr>
          <p:cNvPr id="748" name="Shape 748"/>
          <p:cNvSpPr/>
          <p:nvPr/>
        </p:nvSpPr>
        <p:spPr>
          <a:xfrm>
            <a:off x="2159818" y="3682591"/>
            <a:ext cx="3008981" cy="437069"/>
          </a:xfrm>
          <a:prstGeom prst="rect">
            <a:avLst/>
          </a:prstGeom>
          <a:ln w="12700">
            <a:miter lim="400000"/>
          </a:ln>
        </p:spPr>
        <p:txBody>
          <a:bodyPr lIns="45719" rIns="45719">
            <a:spAutoFit/>
          </a:bodyPr>
          <a:lstStyle/>
          <a:p>
            <a:pPr lvl="0">
              <a:defRPr sz="2400"/>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a:t>
            </a:r>
          </a:p>
        </p:txBody>
      </p:sp>
      <p:sp>
        <p:nvSpPr>
          <p:cNvPr id="751" name="Shape 751"/>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52" name="Shape 752"/>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53" name="Shape 753"/>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54" name="Shape 754"/>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55" name="Shape 755"/>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756" name="Shape 756"/>
          <p:cNvSpPr/>
          <p:nvPr/>
        </p:nvSpPr>
        <p:spPr>
          <a:xfrm>
            <a:off x="323526" y="2010325"/>
            <a:ext cx="1512171" cy="4978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Arial Narrow"/>
                <a:ea typeface="Arial Narrow"/>
                <a:cs typeface="Arial Narrow"/>
                <a:sym typeface="Arial Narrow"/>
              </a:rPr>
              <a:t>7 </a:t>
            </a:r>
            <a:r>
              <a:rPr sz="2800" b="1">
                <a:solidFill>
                  <a:srgbClr val="FFFFFF"/>
                </a:solidFill>
                <a:latin typeface="Arial Narrow"/>
                <a:ea typeface="Arial Narrow"/>
                <a:cs typeface="Arial Narrow"/>
                <a:sym typeface="Arial Narrow"/>
              </a:rPr>
              <a:t>Wochen</a:t>
            </a:r>
          </a:p>
        </p:txBody>
      </p:sp>
      <p:sp>
        <p:nvSpPr>
          <p:cNvPr id="757" name="Shape 757"/>
          <p:cNvSpPr/>
          <p:nvPr/>
        </p:nvSpPr>
        <p:spPr>
          <a:xfrm>
            <a:off x="1632236" y="1988840"/>
            <a:ext cx="3893613"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62 Wochen</a:t>
            </a:r>
          </a:p>
        </p:txBody>
      </p:sp>
      <p:sp>
        <p:nvSpPr>
          <p:cNvPr id="758" name="Shape 758"/>
          <p:cNvSpPr/>
          <p:nvPr/>
        </p:nvSpPr>
        <p:spPr>
          <a:xfrm>
            <a:off x="8532439"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59" name="Shape 759"/>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760" name="Shape 760"/>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761" name="Shape 761"/>
          <p:cNvSpPr/>
          <p:nvPr/>
        </p:nvSpPr>
        <p:spPr>
          <a:xfrm>
            <a:off x="6661663" y="2463551"/>
            <a:ext cx="996970"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62" name="Shape 762"/>
          <p:cNvSpPr/>
          <p:nvPr/>
        </p:nvSpPr>
        <p:spPr>
          <a:xfrm>
            <a:off x="5544120" y="1988840"/>
            <a:ext cx="2291680"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1 Woche</a:t>
            </a:r>
          </a:p>
        </p:txBody>
      </p:sp>
      <p:sp>
        <p:nvSpPr>
          <p:cNvPr id="763" name="Shape 763"/>
          <p:cNvSpPr/>
          <p:nvPr/>
        </p:nvSpPr>
        <p:spPr>
          <a:xfrm>
            <a:off x="6351404" y="4007952"/>
            <a:ext cx="2856766" cy="28346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300">
                <a:solidFill>
                  <a:srgbClr val="FFFFFF"/>
                </a:solidFill>
                <a:latin typeface="Arial Narrow"/>
                <a:ea typeface="Arial Narrow"/>
                <a:cs typeface="Arial Narrow"/>
                <a:sym typeface="Arial Narrow"/>
              </a:rPr>
              <a:t>Ziel: </a:t>
            </a:r>
            <a:r>
              <a:rPr sz="2300" b="1">
                <a:solidFill>
                  <a:srgbClr val="FFFFFF"/>
                </a:solidFill>
                <a:latin typeface="Arial Narrow"/>
                <a:ea typeface="Arial Narrow"/>
                <a:cs typeface="Arial Narrow"/>
                <a:sym typeface="Arial Narrow"/>
              </a:rPr>
              <a:t>Frevel verschließen</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FFFFFF"/>
                </a:solidFill>
                <a:latin typeface="Arial Narrow"/>
                <a:ea typeface="Arial Narrow"/>
                <a:cs typeface="Arial Narrow"/>
                <a:sym typeface="Arial Narrow"/>
              </a:rPr>
              <a:t>Sünde versiegeln </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FFFFFF"/>
                </a:solidFill>
                <a:latin typeface="Arial Narrow"/>
                <a:ea typeface="Arial Narrow"/>
                <a:cs typeface="Arial Narrow"/>
                <a:sym typeface="Arial Narrow"/>
              </a:rPr>
              <a:t>Schuld sühnen</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99B3FF"/>
                </a:solidFill>
                <a:latin typeface="Arial Narrow"/>
                <a:ea typeface="Arial Narrow"/>
                <a:cs typeface="Arial Narrow"/>
                <a:sym typeface="Arial Narrow"/>
              </a:rPr>
              <a:t>Ewige Gerechtigkeit einführen</a:t>
            </a:r>
            <a:endParaRPr sz="2300">
              <a:solidFill>
                <a:srgbClr val="99B3FF"/>
              </a:solidFill>
              <a:latin typeface="Arial Narrow"/>
              <a:ea typeface="Arial Narrow"/>
              <a:cs typeface="Arial Narrow"/>
              <a:sym typeface="Arial Narrow"/>
            </a:endParaRPr>
          </a:p>
          <a:p>
            <a:pPr lvl="0">
              <a:defRPr>
                <a:solidFill>
                  <a:srgbClr val="000000"/>
                </a:solidFill>
              </a:defRPr>
            </a:pPr>
            <a:r>
              <a:rPr sz="2300" b="1">
                <a:solidFill>
                  <a:srgbClr val="D6DCFF"/>
                </a:solidFill>
                <a:latin typeface="Arial Narrow"/>
                <a:ea typeface="Arial Narrow"/>
                <a:cs typeface="Arial Narrow"/>
                <a:sym typeface="Arial Narrow"/>
              </a:rPr>
              <a:t>Gesicht/Prophet versiegeln</a:t>
            </a:r>
            <a:endParaRPr sz="2300">
              <a:solidFill>
                <a:srgbClr val="D6DCFF"/>
              </a:solidFill>
              <a:latin typeface="Arial Narrow"/>
              <a:ea typeface="Arial Narrow"/>
              <a:cs typeface="Arial Narrow"/>
              <a:sym typeface="Arial Narrow"/>
            </a:endParaRPr>
          </a:p>
          <a:p>
            <a:pPr lvl="0">
              <a:defRPr>
                <a:solidFill>
                  <a:srgbClr val="000000"/>
                </a:solidFill>
              </a:defRPr>
            </a:pPr>
            <a:r>
              <a:rPr sz="2300" b="1">
                <a:solidFill>
                  <a:srgbClr val="BDA3E8"/>
                </a:solidFill>
                <a:latin typeface="Arial Narrow"/>
                <a:ea typeface="Arial Narrow"/>
                <a:cs typeface="Arial Narrow"/>
                <a:sym typeface="Arial Narrow"/>
              </a:rPr>
              <a:t>Allerheiligstes salben</a:t>
            </a:r>
          </a:p>
        </p:txBody>
      </p:sp>
      <p:sp>
        <p:nvSpPr>
          <p:cNvPr id="764" name="Shape 764"/>
          <p:cNvSpPr/>
          <p:nvPr/>
        </p:nvSpPr>
        <p:spPr>
          <a:xfrm>
            <a:off x="119417" y="3688941"/>
            <a:ext cx="1798698" cy="79266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B00"/>
                </a:solidFill>
              </a:rPr>
              <a:t>7 Wochen: </a:t>
            </a:r>
          </a:p>
          <a:p>
            <a:pPr lvl="0">
              <a:defRPr>
                <a:solidFill>
                  <a:srgbClr val="000000"/>
                </a:solidFill>
              </a:defRPr>
            </a:pPr>
            <a:r>
              <a:rPr sz="2400">
                <a:solidFill>
                  <a:srgbClr val="FFFB00"/>
                </a:solidFill>
              </a:rPr>
              <a:t>kein Bauen! </a:t>
            </a:r>
          </a:p>
        </p:txBody>
      </p:sp>
      <p:sp>
        <p:nvSpPr>
          <p:cNvPr id="765" name="Shape 765"/>
          <p:cNvSpPr/>
          <p:nvPr/>
        </p:nvSpPr>
        <p:spPr>
          <a:xfrm>
            <a:off x="2337618" y="3682591"/>
            <a:ext cx="3008981" cy="8176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500"/>
            </a:lvl1pPr>
          </a:lstStyle>
          <a:p>
            <a:pPr lvl="0">
              <a:defRPr sz="1800">
                <a:solidFill>
                  <a:srgbClr val="000000"/>
                </a:solidFill>
              </a:defRPr>
            </a:pPr>
            <a:r>
              <a:rPr sz="2500">
                <a:solidFill>
                  <a:srgbClr val="FFFB00"/>
                </a:solidFill>
              </a:rPr>
              <a:t>62 Wochen lang wird gebaut.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p:cNvSpPr>
          <p:nvPr>
            <p:ph type="body" idx="1"/>
          </p:nvPr>
        </p:nvSpPr>
        <p:spPr>
          <a:xfrm>
            <a:off x="0" y="404664"/>
            <a:ext cx="9002117" cy="6453336"/>
          </a:xfrm>
          <a:prstGeom prst="rect">
            <a:avLst/>
          </a:prstGeom>
        </p:spPr>
        <p:txBody>
          <a:bodyPr lIns="0" tIns="0" rIns="0" bIns="0">
            <a:normAutofit/>
          </a:bodyPr>
          <a:lstStyle/>
          <a:p>
            <a:pPr marL="0" lvl="0" indent="0" defTabSz="438911">
              <a:spcBef>
                <a:spcPts val="0"/>
              </a:spcBef>
              <a:buSzTx/>
              <a:buFontTx/>
              <a:buNone/>
              <a:defRPr sz="1800">
                <a:solidFill>
                  <a:srgbClr val="000000"/>
                </a:solidFill>
              </a:defRPr>
            </a:pPr>
            <a:r>
              <a:rPr sz="2592">
                <a:solidFill>
                  <a:srgbClr val="FFFFFF"/>
                </a:solidFill>
                <a:latin typeface="Arial Narrow"/>
                <a:ea typeface="Arial Narrow"/>
                <a:cs typeface="Arial Narrow"/>
                <a:sym typeface="Arial Narrow"/>
              </a:rPr>
              <a:t>Jer 30,18-22: " </a:t>
            </a:r>
            <a:r>
              <a:rPr sz="2592" b="1">
                <a:solidFill>
                  <a:srgbClr val="FFFFFF"/>
                </a:solidFill>
                <a:latin typeface="Arial Narrow"/>
                <a:ea typeface="Arial Narrow"/>
                <a:cs typeface="Arial Narrow"/>
                <a:sym typeface="Arial Narrow"/>
              </a:rPr>
              <a:t>So sagt JAHWEH:„Siehe, ich will die Gefangenschaft der Zelte Jakobs wenden und mich über seine Wohnungen erbarmen. </a:t>
            </a:r>
            <a:r>
              <a:rPr sz="2592" b="1">
                <a:solidFill>
                  <a:srgbClr val="FFFB00"/>
                </a:solidFill>
                <a:latin typeface="Arial Narrow"/>
                <a:ea typeface="Arial Narrow"/>
                <a:cs typeface="Arial Narrow"/>
                <a:sym typeface="Arial Narrow"/>
              </a:rPr>
              <a:t>Und die Stadt wird auf ihrem Hügel wieder erbaut und der Palast nach seiner Weise bewohnt werden;</a:t>
            </a:r>
            <a:endParaRPr sz="2592">
              <a:solidFill>
                <a:srgbClr val="FFFB00"/>
              </a:solidFill>
              <a:latin typeface="Arial Narrow"/>
              <a:ea typeface="Arial Narrow"/>
              <a:cs typeface="Arial Narrow"/>
              <a:sym typeface="Arial Narrow"/>
            </a:endParaRPr>
          </a:p>
          <a:p>
            <a:pPr marL="0" lvl="0" indent="0" defTabSz="438911">
              <a:spcBef>
                <a:spcPts val="0"/>
              </a:spcBef>
              <a:buSzTx/>
              <a:buFontTx/>
              <a:buNone/>
              <a:defRPr sz="1800">
                <a:solidFill>
                  <a:srgbClr val="000000"/>
                </a:solidFill>
              </a:defRPr>
            </a:pPr>
            <a:r>
              <a:rPr sz="2592" b="1">
                <a:solidFill>
                  <a:srgbClr val="FFFFFF"/>
                </a:solidFill>
                <a:latin typeface="Arial Narrow"/>
                <a:ea typeface="Arial Narrow"/>
                <a:cs typeface="Arial Narrow"/>
                <a:sym typeface="Arial Narrow"/>
              </a:rPr>
              <a:t> </a:t>
            </a:r>
            <a:r>
              <a:rPr sz="2592" baseline="31999">
                <a:solidFill>
                  <a:srgbClr val="FFFFFF"/>
                </a:solidFill>
                <a:latin typeface="Arial Narrow"/>
                <a:ea typeface="Arial Narrow"/>
                <a:cs typeface="Arial Narrow"/>
                <a:sym typeface="Arial Narrow"/>
              </a:rPr>
              <a:t>19</a:t>
            </a:r>
            <a:r>
              <a:rPr sz="2592" b="1">
                <a:solidFill>
                  <a:srgbClr val="FFFFFF"/>
                </a:solidFill>
                <a:latin typeface="Arial Narrow"/>
                <a:ea typeface="Arial Narrow"/>
                <a:cs typeface="Arial Narrow"/>
                <a:sym typeface="Arial Narrow"/>
              </a:rPr>
              <a:t> und Lobgesang und die Stimme der Spielenden wird von ihnen ausgehen. Und ich will sie vermehren, und sie werden sich nicht vermindern. Und ich will sie herrlich machen, und sie werden nicht gering werden.</a:t>
            </a:r>
            <a:endParaRPr sz="2592">
              <a:solidFill>
                <a:srgbClr val="FFFFFF"/>
              </a:solidFill>
              <a:latin typeface="Arial Narrow"/>
              <a:ea typeface="Arial Narrow"/>
              <a:cs typeface="Arial Narrow"/>
              <a:sym typeface="Arial Narrow"/>
            </a:endParaRPr>
          </a:p>
          <a:p>
            <a:pPr marL="0" lvl="0" indent="0" defTabSz="438911">
              <a:spcBef>
                <a:spcPts val="0"/>
              </a:spcBef>
              <a:buSzTx/>
              <a:buFontTx/>
              <a:buNone/>
              <a:defRPr sz="1800">
                <a:solidFill>
                  <a:srgbClr val="000000"/>
                </a:solidFill>
              </a:defRPr>
            </a:pPr>
            <a:r>
              <a:rPr sz="2592" b="1">
                <a:solidFill>
                  <a:srgbClr val="FFFFFF"/>
                </a:solidFill>
                <a:latin typeface="Arial Narrow"/>
                <a:ea typeface="Arial Narrow"/>
                <a:cs typeface="Arial Narrow"/>
                <a:sym typeface="Arial Narrow"/>
              </a:rPr>
              <a:t> </a:t>
            </a:r>
            <a:r>
              <a:rPr sz="2592" baseline="31999">
                <a:solidFill>
                  <a:srgbClr val="FFFFFF"/>
                </a:solidFill>
                <a:latin typeface="Arial Narrow"/>
                <a:ea typeface="Arial Narrow"/>
                <a:cs typeface="Arial Narrow"/>
                <a:sym typeface="Arial Narrow"/>
              </a:rPr>
              <a:t>20</a:t>
            </a:r>
            <a:r>
              <a:rPr sz="2592" b="1">
                <a:solidFill>
                  <a:srgbClr val="FFFFFF"/>
                </a:solidFill>
                <a:latin typeface="Arial Narrow"/>
                <a:ea typeface="Arial Narrow"/>
                <a:cs typeface="Arial Narrow"/>
                <a:sym typeface="Arial Narrow"/>
              </a:rPr>
              <a:t> Und seine Söhne werden sein wie früher, und seine Gemeinde wird vor mir feststehen. Und alle seine Bedrücker werde ich heimsuchen.</a:t>
            </a:r>
            <a:endParaRPr sz="2592">
              <a:solidFill>
                <a:srgbClr val="FFFFFF"/>
              </a:solidFill>
              <a:latin typeface="Arial Narrow"/>
              <a:ea typeface="Arial Narrow"/>
              <a:cs typeface="Arial Narrow"/>
              <a:sym typeface="Arial Narrow"/>
            </a:endParaRPr>
          </a:p>
          <a:p>
            <a:pPr marL="0" lvl="0" indent="0" defTabSz="438911">
              <a:spcBef>
                <a:spcPts val="0"/>
              </a:spcBef>
              <a:buSzTx/>
              <a:buFontTx/>
              <a:buNone/>
              <a:defRPr sz="1800">
                <a:solidFill>
                  <a:srgbClr val="000000"/>
                </a:solidFill>
              </a:defRPr>
            </a:pPr>
            <a:r>
              <a:rPr sz="2592" b="1">
                <a:solidFill>
                  <a:srgbClr val="FFFFFF"/>
                </a:solidFill>
                <a:latin typeface="Arial Narrow"/>
                <a:ea typeface="Arial Narrow"/>
                <a:cs typeface="Arial Narrow"/>
                <a:sym typeface="Arial Narrow"/>
              </a:rPr>
              <a:t> </a:t>
            </a:r>
            <a:r>
              <a:rPr sz="2592" baseline="31999">
                <a:solidFill>
                  <a:srgbClr val="FFFFFF"/>
                </a:solidFill>
                <a:latin typeface="Arial Narrow"/>
                <a:ea typeface="Arial Narrow"/>
                <a:cs typeface="Arial Narrow"/>
                <a:sym typeface="Arial Narrow"/>
              </a:rPr>
              <a:t>21</a:t>
            </a:r>
            <a:r>
              <a:rPr sz="2592" b="1">
                <a:solidFill>
                  <a:srgbClr val="FFFFFF"/>
                </a:solidFill>
                <a:latin typeface="Arial Narrow"/>
                <a:ea typeface="Arial Narrow"/>
                <a:cs typeface="Arial Narrow"/>
                <a:sym typeface="Arial Narrow"/>
              </a:rPr>
              <a:t> Und sein Machthaber wird aus ihm sein und sein Herrscher aus seiner Mitte hervorgehen. Und ich will ihn herzutreten lassen, dass er mir nahe; denn wer ist es wohl, der sein Herz verpfändete, um mir zu nahen?, [ist der] Ausspruch JAHWEHS.</a:t>
            </a:r>
            <a:endParaRPr sz="2592">
              <a:solidFill>
                <a:srgbClr val="FFFFFF"/>
              </a:solidFill>
              <a:latin typeface="Arial Narrow"/>
              <a:ea typeface="Arial Narrow"/>
              <a:cs typeface="Arial Narrow"/>
              <a:sym typeface="Arial Narrow"/>
            </a:endParaRPr>
          </a:p>
          <a:p>
            <a:pPr marL="0" lvl="0" indent="0" defTabSz="438911">
              <a:spcBef>
                <a:spcPts val="0"/>
              </a:spcBef>
              <a:buSzTx/>
              <a:buFontTx/>
              <a:buNone/>
              <a:defRPr sz="1800">
                <a:solidFill>
                  <a:srgbClr val="000000"/>
                </a:solidFill>
              </a:defRPr>
            </a:pPr>
            <a:r>
              <a:rPr sz="2592" b="1">
                <a:solidFill>
                  <a:srgbClr val="FFFFFF"/>
                </a:solidFill>
                <a:latin typeface="Arial Narrow"/>
                <a:ea typeface="Arial Narrow"/>
                <a:cs typeface="Arial Narrow"/>
                <a:sym typeface="Arial Narrow"/>
              </a:rPr>
              <a:t> </a:t>
            </a:r>
            <a:r>
              <a:rPr sz="2592" baseline="31999">
                <a:solidFill>
                  <a:srgbClr val="FFFFFF"/>
                </a:solidFill>
                <a:latin typeface="Arial Narrow"/>
                <a:ea typeface="Arial Narrow"/>
                <a:cs typeface="Arial Narrow"/>
                <a:sym typeface="Arial Narrow"/>
              </a:rPr>
              <a:t>22</a:t>
            </a:r>
            <a:r>
              <a:rPr sz="2592" b="1">
                <a:solidFill>
                  <a:srgbClr val="FFFFFF"/>
                </a:solidFill>
                <a:latin typeface="Arial Narrow"/>
                <a:ea typeface="Arial Narrow"/>
                <a:cs typeface="Arial Narrow"/>
                <a:sym typeface="Arial Narrow"/>
              </a:rPr>
              <a:t> Und ihr werdet mein Volk, und ich werde euer Gott sein.</a:t>
            </a:r>
            <a:endParaRPr sz="2592">
              <a:solidFill>
                <a:srgbClr val="FFFFFF"/>
              </a:solidFill>
              <a:latin typeface="Arial Narrow"/>
              <a:ea typeface="Arial Narrow"/>
              <a:cs typeface="Arial Narrow"/>
              <a:sym typeface="Arial Narrow"/>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a:t>
            </a:r>
          </a:p>
        </p:txBody>
      </p:sp>
      <p:sp>
        <p:nvSpPr>
          <p:cNvPr id="770" name="Shape 770"/>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71" name="Shape 771"/>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72" name="Shape 772"/>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73" name="Shape 773"/>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74" name="Shape 774"/>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775" name="Shape 775"/>
          <p:cNvSpPr/>
          <p:nvPr/>
        </p:nvSpPr>
        <p:spPr>
          <a:xfrm>
            <a:off x="323526" y="2010325"/>
            <a:ext cx="1512171" cy="4978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Arial Narrow"/>
                <a:ea typeface="Arial Narrow"/>
                <a:cs typeface="Arial Narrow"/>
                <a:sym typeface="Arial Narrow"/>
              </a:rPr>
              <a:t>7 </a:t>
            </a:r>
            <a:r>
              <a:rPr sz="2800" b="1">
                <a:solidFill>
                  <a:srgbClr val="FFFFFF"/>
                </a:solidFill>
                <a:latin typeface="Arial Narrow"/>
                <a:ea typeface="Arial Narrow"/>
                <a:cs typeface="Arial Narrow"/>
                <a:sym typeface="Arial Narrow"/>
              </a:rPr>
              <a:t>Wochen</a:t>
            </a:r>
          </a:p>
        </p:txBody>
      </p:sp>
      <p:sp>
        <p:nvSpPr>
          <p:cNvPr id="776" name="Shape 776"/>
          <p:cNvSpPr/>
          <p:nvPr/>
        </p:nvSpPr>
        <p:spPr>
          <a:xfrm>
            <a:off x="1632236" y="1988840"/>
            <a:ext cx="3893613"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62 Wochen</a:t>
            </a:r>
          </a:p>
        </p:txBody>
      </p:sp>
      <p:sp>
        <p:nvSpPr>
          <p:cNvPr id="777" name="Shape 777"/>
          <p:cNvSpPr/>
          <p:nvPr/>
        </p:nvSpPr>
        <p:spPr>
          <a:xfrm>
            <a:off x="8532439"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78" name="Shape 778"/>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779" name="Shape 779"/>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780" name="Shape 780"/>
          <p:cNvSpPr/>
          <p:nvPr/>
        </p:nvSpPr>
        <p:spPr>
          <a:xfrm>
            <a:off x="5783143" y="2507606"/>
            <a:ext cx="699522"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½ </a:t>
            </a:r>
          </a:p>
        </p:txBody>
      </p:sp>
      <p:sp>
        <p:nvSpPr>
          <p:cNvPr id="781" name="Shape 781"/>
          <p:cNvSpPr/>
          <p:nvPr/>
        </p:nvSpPr>
        <p:spPr>
          <a:xfrm flipV="1">
            <a:off x="6660230" y="3341021"/>
            <a:ext cx="1434" cy="736050"/>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82" name="Shape 782"/>
          <p:cNvSpPr/>
          <p:nvPr/>
        </p:nvSpPr>
        <p:spPr>
          <a:xfrm>
            <a:off x="5544120" y="4149080"/>
            <a:ext cx="1641556" cy="523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b="1">
                <a:solidFill>
                  <a:srgbClr val="C1D1FF"/>
                </a:solidFill>
                <a:latin typeface="Times New Roman"/>
                <a:ea typeface="Times New Roman"/>
                <a:cs typeface="Times New Roman"/>
                <a:sym typeface="Times New Roman"/>
              </a:rPr>
              <a:t>Un</a:t>
            </a:r>
            <a:r>
              <a:rPr>
                <a:solidFill>
                  <a:srgbClr val="C1D1FF"/>
                </a:solidFill>
                <a:latin typeface="Times New Roman"/>
                <a:ea typeface="Times New Roman"/>
                <a:cs typeface="Times New Roman"/>
                <a:sym typeface="Times New Roman"/>
              </a:rPr>
              <a:t>d zur Hälfte der Woche …</a:t>
            </a:r>
          </a:p>
        </p:txBody>
      </p:sp>
      <p:grpSp>
        <p:nvGrpSpPr>
          <p:cNvPr id="785" name="Group 785"/>
          <p:cNvGrpSpPr/>
          <p:nvPr/>
        </p:nvGrpSpPr>
        <p:grpSpPr>
          <a:xfrm>
            <a:off x="6661663" y="2463551"/>
            <a:ext cx="996970" cy="533401"/>
            <a:chOff x="0" y="0"/>
            <a:chExt cx="996968" cy="533400"/>
          </a:xfrm>
        </p:grpSpPr>
        <p:sp>
          <p:nvSpPr>
            <p:cNvPr id="783" name="Shape 783"/>
            <p:cNvSpPr/>
            <p:nvPr/>
          </p:nvSpPr>
          <p:spPr>
            <a:xfrm>
              <a:off x="0" y="0"/>
              <a:ext cx="996969" cy="533400"/>
            </a:xfrm>
            <a:prstGeom prst="rect">
              <a:avLst/>
            </a:prstGeom>
            <a:solidFill>
              <a:srgbClr val="85A3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784" name="Shape 784"/>
            <p:cNvSpPr/>
            <p:nvPr/>
          </p:nvSpPr>
          <p:spPr>
            <a:xfrm>
              <a:off x="0" y="56004"/>
              <a:ext cx="789941"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  3 ½ </a:t>
              </a:r>
            </a:p>
          </p:txBody>
        </p:sp>
      </p:grpSp>
      <p:sp>
        <p:nvSpPr>
          <p:cNvPr id="786" name="Shape 786"/>
          <p:cNvSpPr/>
          <p:nvPr/>
        </p:nvSpPr>
        <p:spPr>
          <a:xfrm>
            <a:off x="5544120" y="1988840"/>
            <a:ext cx="2291680"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1 Woche</a:t>
            </a:r>
          </a:p>
        </p:txBody>
      </p:sp>
      <p:sp>
        <p:nvSpPr>
          <p:cNvPr id="787" name="Shape 787"/>
          <p:cNvSpPr/>
          <p:nvPr/>
        </p:nvSpPr>
        <p:spPr>
          <a:xfrm flipH="1" flipV="1">
            <a:off x="8502723" y="3068958"/>
            <a:ext cx="29717" cy="1987189"/>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88" name="Shape 788"/>
          <p:cNvSpPr/>
          <p:nvPr/>
        </p:nvSpPr>
        <p:spPr>
          <a:xfrm>
            <a:off x="6624735" y="4941168"/>
            <a:ext cx="2771802" cy="350662"/>
          </a:xfrm>
          <a:prstGeom prst="rect">
            <a:avLst/>
          </a:prstGeom>
          <a:ln w="12700">
            <a:miter lim="400000"/>
          </a:ln>
        </p:spPr>
        <p:txBody>
          <a:bodyPr lIns="0" tIns="0" rIns="0" bIns="0">
            <a:spAutoFit/>
          </a:bodyPr>
          <a:lstStyle/>
          <a:p>
            <a:pPr lvl="0">
              <a:defRPr>
                <a:solidFill>
                  <a:srgbClr val="FFFFFF"/>
                </a:solidFill>
              </a:defRPr>
            </a:pPr>
            <a:endParaRPr/>
          </a:p>
        </p:txBody>
      </p:sp>
      <p:sp>
        <p:nvSpPr>
          <p:cNvPr id="789" name="Shape 789"/>
          <p:cNvSpPr/>
          <p:nvPr/>
        </p:nvSpPr>
        <p:spPr>
          <a:xfrm>
            <a:off x="35495" y="3284983"/>
            <a:ext cx="668647"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587</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a:t>
            </a:r>
            <a:r>
              <a:rPr sz="2400">
                <a:solidFill>
                  <a:srgbClr val="FFFFFF"/>
                </a:solidFill>
                <a:latin typeface="Times New Roman"/>
                <a:ea typeface="Times New Roman"/>
                <a:cs typeface="Times New Roman"/>
                <a:sym typeface="Times New Roman"/>
              </a:rPr>
              <a:t>.</a:t>
            </a:r>
          </a:p>
        </p:txBody>
      </p:sp>
      <p:sp>
        <p:nvSpPr>
          <p:cNvPr id="790" name="Shape 790"/>
          <p:cNvSpPr/>
          <p:nvPr/>
        </p:nvSpPr>
        <p:spPr>
          <a:xfrm>
            <a:off x="35915" y="4192316"/>
            <a:ext cx="2087393" cy="204872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2700">
                <a:solidFill>
                  <a:srgbClr val="FFFB00"/>
                </a:solidFill>
              </a:rPr>
              <a:t>Jer 29,10-14</a:t>
            </a:r>
          </a:p>
          <a:p>
            <a:pPr lvl="0">
              <a:defRPr>
                <a:solidFill>
                  <a:srgbClr val="000000"/>
                </a:solidFill>
              </a:defRPr>
            </a:pPr>
            <a:r>
              <a:rPr sz="2700">
                <a:solidFill>
                  <a:srgbClr val="FFFB00"/>
                </a:solidFill>
              </a:rPr>
              <a:t>30,3.8-11.18.22; </a:t>
            </a:r>
          </a:p>
          <a:p>
            <a:pPr lvl="0">
              <a:defRPr>
                <a:solidFill>
                  <a:srgbClr val="000000"/>
                </a:solidFill>
              </a:defRPr>
            </a:pPr>
            <a:r>
              <a:rPr sz="2700">
                <a:solidFill>
                  <a:srgbClr val="FFFB00"/>
                </a:solidFill>
              </a:rPr>
              <a:t>31,3.31-40</a:t>
            </a:r>
          </a:p>
          <a:p>
            <a:pPr lvl="0">
              <a:defRPr>
                <a:solidFill>
                  <a:srgbClr val="000000"/>
                </a:solidFill>
              </a:defRPr>
            </a:pPr>
            <a:r>
              <a:rPr sz="2700">
                <a:solidFill>
                  <a:srgbClr val="FFFB00"/>
                </a:solidFill>
              </a:rPr>
              <a:t>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a:t>
            </a:r>
          </a:p>
        </p:txBody>
      </p:sp>
      <p:sp>
        <p:nvSpPr>
          <p:cNvPr id="793" name="Shape 793"/>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794" name="Shape 794"/>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95" name="Shape 795"/>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96" name="Shape 796"/>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797" name="Shape 797"/>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798" name="Shape 798"/>
          <p:cNvSpPr/>
          <p:nvPr/>
        </p:nvSpPr>
        <p:spPr>
          <a:xfrm>
            <a:off x="323526" y="2010325"/>
            <a:ext cx="1512171" cy="4978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Arial Narrow"/>
                <a:ea typeface="Arial Narrow"/>
                <a:cs typeface="Arial Narrow"/>
                <a:sym typeface="Arial Narrow"/>
              </a:rPr>
              <a:t>7</a:t>
            </a:r>
            <a:r>
              <a:rPr sz="2800" b="1">
                <a:solidFill>
                  <a:srgbClr val="FFFFFF"/>
                </a:solidFill>
                <a:latin typeface="Arial Narrow"/>
                <a:ea typeface="Arial Narrow"/>
                <a:cs typeface="Arial Narrow"/>
                <a:sym typeface="Arial Narrow"/>
              </a:rPr>
              <a:t> Wochen</a:t>
            </a:r>
          </a:p>
        </p:txBody>
      </p:sp>
      <p:sp>
        <p:nvSpPr>
          <p:cNvPr id="799" name="Shape 799"/>
          <p:cNvSpPr/>
          <p:nvPr/>
        </p:nvSpPr>
        <p:spPr>
          <a:xfrm>
            <a:off x="1632236" y="1988840"/>
            <a:ext cx="3893613"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900" b="1">
                <a:solidFill>
                  <a:srgbClr val="FFFFFF"/>
                </a:solidFill>
                <a:latin typeface="Arial Narrow"/>
                <a:ea typeface="Arial Narrow"/>
                <a:cs typeface="Arial Narrow"/>
                <a:sym typeface="Arial Narrow"/>
              </a:rPr>
              <a:t>62 Wochen</a:t>
            </a:r>
          </a:p>
        </p:txBody>
      </p:sp>
      <p:sp>
        <p:nvSpPr>
          <p:cNvPr id="800" name="Shape 800"/>
          <p:cNvSpPr/>
          <p:nvPr/>
        </p:nvSpPr>
        <p:spPr>
          <a:xfrm>
            <a:off x="8532439"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01" name="Shape 801"/>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802" name="Shape 802"/>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803" name="Shape 803"/>
          <p:cNvSpPr/>
          <p:nvPr/>
        </p:nvSpPr>
        <p:spPr>
          <a:xfrm>
            <a:off x="5783143" y="2507606"/>
            <a:ext cx="699522"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½ </a:t>
            </a:r>
          </a:p>
        </p:txBody>
      </p:sp>
      <p:sp>
        <p:nvSpPr>
          <p:cNvPr id="804" name="Shape 804"/>
          <p:cNvSpPr/>
          <p:nvPr/>
        </p:nvSpPr>
        <p:spPr>
          <a:xfrm flipV="1">
            <a:off x="6660230" y="3341021"/>
            <a:ext cx="1434" cy="736050"/>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05" name="Shape 805"/>
          <p:cNvSpPr/>
          <p:nvPr/>
        </p:nvSpPr>
        <p:spPr>
          <a:xfrm>
            <a:off x="5544120" y="4149080"/>
            <a:ext cx="1641556" cy="523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b="1">
                <a:solidFill>
                  <a:srgbClr val="C1D1FF"/>
                </a:solidFill>
                <a:latin typeface="Times New Roman"/>
                <a:ea typeface="Times New Roman"/>
                <a:cs typeface="Times New Roman"/>
                <a:sym typeface="Times New Roman"/>
              </a:rPr>
              <a:t>Un</a:t>
            </a:r>
            <a:r>
              <a:rPr>
                <a:solidFill>
                  <a:srgbClr val="C1D1FF"/>
                </a:solidFill>
                <a:latin typeface="Times New Roman"/>
                <a:ea typeface="Times New Roman"/>
                <a:cs typeface="Times New Roman"/>
                <a:sym typeface="Times New Roman"/>
              </a:rPr>
              <a:t>d zur Hälfte der Woche …</a:t>
            </a:r>
          </a:p>
        </p:txBody>
      </p:sp>
      <p:grpSp>
        <p:nvGrpSpPr>
          <p:cNvPr id="808" name="Group 808"/>
          <p:cNvGrpSpPr/>
          <p:nvPr/>
        </p:nvGrpSpPr>
        <p:grpSpPr>
          <a:xfrm>
            <a:off x="6661663" y="2463551"/>
            <a:ext cx="996970" cy="533401"/>
            <a:chOff x="0" y="0"/>
            <a:chExt cx="996968" cy="533400"/>
          </a:xfrm>
        </p:grpSpPr>
        <p:sp>
          <p:nvSpPr>
            <p:cNvPr id="806" name="Shape 806"/>
            <p:cNvSpPr/>
            <p:nvPr/>
          </p:nvSpPr>
          <p:spPr>
            <a:xfrm>
              <a:off x="0" y="0"/>
              <a:ext cx="996969" cy="533400"/>
            </a:xfrm>
            <a:prstGeom prst="rect">
              <a:avLst/>
            </a:prstGeom>
            <a:solidFill>
              <a:srgbClr val="85A3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807" name="Shape 807"/>
            <p:cNvSpPr/>
            <p:nvPr/>
          </p:nvSpPr>
          <p:spPr>
            <a:xfrm>
              <a:off x="0" y="56004"/>
              <a:ext cx="789941"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  3 ½ </a:t>
              </a:r>
            </a:p>
          </p:txBody>
        </p:sp>
      </p:grpSp>
      <p:sp>
        <p:nvSpPr>
          <p:cNvPr id="809" name="Shape 809"/>
          <p:cNvSpPr/>
          <p:nvPr/>
        </p:nvSpPr>
        <p:spPr>
          <a:xfrm>
            <a:off x="5544120" y="1988840"/>
            <a:ext cx="2291680"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1 Woche</a:t>
            </a:r>
          </a:p>
        </p:txBody>
      </p:sp>
      <p:sp>
        <p:nvSpPr>
          <p:cNvPr id="810" name="Shape 810"/>
          <p:cNvSpPr/>
          <p:nvPr/>
        </p:nvSpPr>
        <p:spPr>
          <a:xfrm flipH="1" flipV="1">
            <a:off x="8502723" y="3068958"/>
            <a:ext cx="29717" cy="1987189"/>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11" name="Shape 811"/>
          <p:cNvSpPr/>
          <p:nvPr/>
        </p:nvSpPr>
        <p:spPr>
          <a:xfrm>
            <a:off x="35495" y="3284983"/>
            <a:ext cx="668647"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587</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a:t>
            </a:r>
            <a:r>
              <a:rPr sz="2400">
                <a:solidFill>
                  <a:srgbClr val="FFFFFF"/>
                </a:solidFill>
                <a:latin typeface="Times New Roman"/>
                <a:ea typeface="Times New Roman"/>
                <a:cs typeface="Times New Roman"/>
                <a:sym typeface="Times New Roman"/>
              </a:rPr>
              <a:t>.</a:t>
            </a:r>
          </a:p>
        </p:txBody>
      </p:sp>
      <p:sp>
        <p:nvSpPr>
          <p:cNvPr id="812" name="Shape 812"/>
          <p:cNvSpPr/>
          <p:nvPr/>
        </p:nvSpPr>
        <p:spPr>
          <a:xfrm>
            <a:off x="35915" y="4687616"/>
            <a:ext cx="2087393" cy="16550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700">
                <a:solidFill>
                  <a:srgbClr val="FFFB00"/>
                </a:solidFill>
              </a:rPr>
              <a:t>Jer 29,10-14</a:t>
            </a:r>
          </a:p>
          <a:p>
            <a:pPr lvl="0">
              <a:defRPr>
                <a:solidFill>
                  <a:srgbClr val="000000"/>
                </a:solidFill>
              </a:defRPr>
            </a:pPr>
            <a:r>
              <a:rPr sz="2700">
                <a:solidFill>
                  <a:srgbClr val="FFFB00"/>
                </a:solidFill>
              </a:rPr>
              <a:t>30,3.8-11.18.22; </a:t>
            </a:r>
          </a:p>
          <a:p>
            <a:pPr lvl="0">
              <a:defRPr>
                <a:solidFill>
                  <a:srgbClr val="000000"/>
                </a:solidFill>
              </a:defRPr>
            </a:pPr>
            <a:r>
              <a:rPr sz="2700">
                <a:solidFill>
                  <a:srgbClr val="FFFB00"/>
                </a:solidFill>
              </a:rPr>
              <a:t>31,3.31-40</a:t>
            </a:r>
          </a:p>
        </p:txBody>
      </p:sp>
      <p:sp>
        <p:nvSpPr>
          <p:cNvPr id="813" name="Shape 813"/>
          <p:cNvSpPr/>
          <p:nvPr/>
        </p:nvSpPr>
        <p:spPr>
          <a:xfrm>
            <a:off x="1079611" y="3434881"/>
            <a:ext cx="1679846" cy="91399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FF00"/>
                </a:solidFill>
                <a:latin typeface="Times New Roman"/>
                <a:ea typeface="Times New Roman"/>
                <a:cs typeface="Times New Roman"/>
                <a:sym typeface="Times New Roman"/>
              </a:rPr>
              <a:t>538 v. C</a:t>
            </a:r>
            <a:r>
              <a:rPr sz="2900" b="1">
                <a:solidFill>
                  <a:srgbClr val="FFFFFF"/>
                </a:solidFill>
                <a:latin typeface="Times New Roman"/>
                <a:ea typeface="Times New Roman"/>
                <a:cs typeface="Times New Roman"/>
                <a:sym typeface="Times New Roman"/>
              </a:rPr>
              <a:t>.</a:t>
            </a:r>
            <a:endParaRPr sz="2900" b="1">
              <a:solidFill>
                <a:srgbClr val="FFFFFF"/>
              </a:solidFill>
            </a:endParaRPr>
          </a:p>
          <a:p>
            <a:pPr lvl="0">
              <a:defRPr>
                <a:solidFill>
                  <a:srgbClr val="000000"/>
                </a:solidFill>
              </a:defRPr>
            </a:pPr>
            <a:r>
              <a:rPr sz="2900" b="1">
                <a:solidFill>
                  <a:srgbClr val="FFFF00"/>
                </a:solidFill>
                <a:latin typeface="Times New Roman"/>
                <a:ea typeface="Times New Roman"/>
                <a:cs typeface="Times New Roman"/>
                <a:sym typeface="Times New Roman"/>
              </a:rPr>
              <a:t>Rückkehr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p:cNvSpPr>
          <p:nvPr>
            <p:ph type="title" idx="4294967295"/>
          </p:nvPr>
        </p:nvSpPr>
        <p:spPr>
          <a:xfrm>
            <a:off x="0" y="609600"/>
            <a:ext cx="8686800" cy="1143000"/>
          </a:xfrm>
          <a:prstGeom prst="rect">
            <a:avLst/>
          </a:prstGeom>
        </p:spPr>
        <p:txBody>
          <a:bodyPr>
            <a:normAutofit/>
          </a:bodyPr>
          <a:lstStyle>
            <a:lvl1pPr>
              <a:defRPr sz="4400" i="1">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b="0" i="0">
                <a:solidFill>
                  <a:srgbClr val="000000"/>
                </a:solidFill>
                <a:effectLst/>
              </a:defRPr>
            </a:pPr>
            <a:r>
              <a:rPr sz="4400" b="1" i="1">
                <a:solidFill>
                  <a:srgbClr val="FFFFFF"/>
                </a:solidFill>
                <a:effectLst>
                  <a:outerShdw blurRad="38100" dist="38100" dir="2700000" rotWithShape="0">
                    <a:srgbClr val="000000"/>
                  </a:outerShdw>
                </a:effectLst>
              </a:rPr>
              <a:t>Daniel - historischer Rahmen</a:t>
            </a:r>
          </a:p>
        </p:txBody>
      </p:sp>
      <p:sp>
        <p:nvSpPr>
          <p:cNvPr id="554" name="Shape 554"/>
          <p:cNvSpPr/>
          <p:nvPr/>
        </p:nvSpPr>
        <p:spPr>
          <a:xfrm>
            <a:off x="645368" y="4267200"/>
            <a:ext cx="7239001" cy="0"/>
          </a:xfrm>
          <a:prstGeom prst="line">
            <a:avLst/>
          </a:prstGeom>
          <a:ln w="381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555" name="Shape 555"/>
          <p:cNvSpPr/>
          <p:nvPr/>
        </p:nvSpPr>
        <p:spPr>
          <a:xfrm>
            <a:off x="1371600" y="4191000"/>
            <a:ext cx="0" cy="7620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556" name="Shape 556"/>
          <p:cNvSpPr/>
          <p:nvPr/>
        </p:nvSpPr>
        <p:spPr>
          <a:xfrm>
            <a:off x="6248400" y="4191000"/>
            <a:ext cx="0" cy="15240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557" name="Shape 557"/>
          <p:cNvSpPr/>
          <p:nvPr/>
        </p:nvSpPr>
        <p:spPr>
          <a:xfrm>
            <a:off x="6553200" y="4191000"/>
            <a:ext cx="0" cy="15240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558" name="Shape 558"/>
          <p:cNvSpPr/>
          <p:nvPr/>
        </p:nvSpPr>
        <p:spPr>
          <a:xfrm>
            <a:off x="974725" y="4384675"/>
            <a:ext cx="1202046"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605 v. C.</a:t>
            </a:r>
          </a:p>
        </p:txBody>
      </p:sp>
      <p:sp>
        <p:nvSpPr>
          <p:cNvPr id="559" name="Shape 559"/>
          <p:cNvSpPr/>
          <p:nvPr/>
        </p:nvSpPr>
        <p:spPr>
          <a:xfrm>
            <a:off x="5699125" y="4384675"/>
            <a:ext cx="1202046"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539 v. C.</a:t>
            </a:r>
          </a:p>
        </p:txBody>
      </p:sp>
      <p:grpSp>
        <p:nvGrpSpPr>
          <p:cNvPr id="562" name="Group 562"/>
          <p:cNvGrpSpPr/>
          <p:nvPr/>
        </p:nvGrpSpPr>
        <p:grpSpPr>
          <a:xfrm>
            <a:off x="179511" y="1981200"/>
            <a:ext cx="6068890" cy="1066800"/>
            <a:chOff x="0" y="0"/>
            <a:chExt cx="6068888" cy="1066800"/>
          </a:xfrm>
        </p:grpSpPr>
        <p:sp>
          <p:nvSpPr>
            <p:cNvPr id="560" name="Shape 560"/>
            <p:cNvSpPr/>
            <p:nvPr/>
          </p:nvSpPr>
          <p:spPr>
            <a:xfrm>
              <a:off x="-1" y="0"/>
              <a:ext cx="6068890" cy="1066800"/>
            </a:xfrm>
            <a:prstGeom prst="rect">
              <a:avLst/>
            </a:prstGeom>
            <a:solidFill>
              <a:srgbClr val="3366FF"/>
            </a:solidFill>
            <a:ln w="12700" cap="flat">
              <a:solidFill>
                <a:srgbClr val="FFFFFF"/>
              </a:solidFill>
              <a:prstDash val="solid"/>
              <a:miter lim="800000"/>
            </a:ln>
            <a:effectLst/>
          </p:spPr>
          <p:txBody>
            <a:bodyPr wrap="square" lIns="0" tIns="0" rIns="0" bIns="0" numCol="1" anchor="ctr">
              <a:noAutofit/>
            </a:bodyPr>
            <a:lstStyle/>
            <a:p>
              <a:pPr lvl="0">
                <a:defRPr sz="2800" b="1">
                  <a:solidFill>
                    <a:srgbClr val="FFFF00"/>
                  </a:solidFill>
                  <a:latin typeface="Times New Roman"/>
                  <a:ea typeface="Times New Roman"/>
                  <a:cs typeface="Times New Roman"/>
                  <a:sym typeface="Times New Roman"/>
                </a:defRPr>
              </a:pPr>
              <a:endParaRPr/>
            </a:p>
          </p:txBody>
        </p:sp>
        <p:sp>
          <p:nvSpPr>
            <p:cNvPr id="561" name="Shape 561"/>
            <p:cNvSpPr/>
            <p:nvPr/>
          </p:nvSpPr>
          <p:spPr>
            <a:xfrm>
              <a:off x="-1" y="261362"/>
              <a:ext cx="5801481" cy="5440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57200">
                <a:lnSpc>
                  <a:spcPct val="117999"/>
                </a:lnSpc>
                <a:defRPr sz="32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3200" b="1">
                  <a:solidFill>
                    <a:srgbClr val="FFFF00"/>
                  </a:solidFill>
                </a:rPr>
                <a:t>Babylonisches Weltreich 605-539</a:t>
              </a:r>
            </a:p>
          </p:txBody>
        </p:sp>
      </p:grpSp>
      <p:grpSp>
        <p:nvGrpSpPr>
          <p:cNvPr id="565" name="Group 565"/>
          <p:cNvGrpSpPr/>
          <p:nvPr/>
        </p:nvGrpSpPr>
        <p:grpSpPr>
          <a:xfrm>
            <a:off x="6248400" y="1981200"/>
            <a:ext cx="2672350" cy="1066800"/>
            <a:chOff x="0" y="0"/>
            <a:chExt cx="2672349" cy="1066800"/>
          </a:xfrm>
        </p:grpSpPr>
        <p:sp>
          <p:nvSpPr>
            <p:cNvPr id="563" name="Shape 563"/>
            <p:cNvSpPr/>
            <p:nvPr/>
          </p:nvSpPr>
          <p:spPr>
            <a:xfrm>
              <a:off x="0" y="0"/>
              <a:ext cx="2572073" cy="1066800"/>
            </a:xfrm>
            <a:prstGeom prst="rect">
              <a:avLst/>
            </a:prstGeom>
            <a:solidFill>
              <a:srgbClr val="45C984"/>
            </a:solidFill>
            <a:ln w="12700" cap="flat">
              <a:solidFill>
                <a:srgbClr val="FFFFFF"/>
              </a:solidFill>
              <a:prstDash val="solid"/>
              <a:miter lim="800000"/>
            </a:ln>
            <a:effectLst/>
          </p:spPr>
          <p:txBody>
            <a:bodyPr wrap="square" lIns="0" tIns="0" rIns="0" bIns="0" numCol="1" anchor="ctr">
              <a:noAutofit/>
            </a:bodyPr>
            <a:lstStyle/>
            <a:p>
              <a:pPr lvl="0">
                <a:defRPr sz="2400" b="1">
                  <a:solidFill>
                    <a:srgbClr val="161616"/>
                  </a:solidFill>
                  <a:latin typeface="Times New Roman"/>
                  <a:ea typeface="Times New Roman"/>
                  <a:cs typeface="Times New Roman"/>
                  <a:sym typeface="Times New Roman"/>
                </a:defRPr>
              </a:pPr>
              <a:endParaRPr/>
            </a:p>
          </p:txBody>
        </p:sp>
        <p:sp>
          <p:nvSpPr>
            <p:cNvPr id="564" name="Shape 564"/>
            <p:cNvSpPr/>
            <p:nvPr/>
          </p:nvSpPr>
          <p:spPr>
            <a:xfrm>
              <a:off x="0" y="68580"/>
              <a:ext cx="2672350" cy="929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p>
              <a:pPr lvl="0">
                <a:defRPr>
                  <a:solidFill>
                    <a:srgbClr val="000000"/>
                  </a:solidFill>
                </a:defRPr>
              </a:pPr>
              <a:r>
                <a:rPr sz="2900" b="1">
                  <a:solidFill>
                    <a:srgbClr val="161616"/>
                  </a:solidFill>
                  <a:latin typeface="Arial Narrow"/>
                  <a:ea typeface="Arial Narrow"/>
                  <a:cs typeface="Arial Narrow"/>
                  <a:sym typeface="Arial Narrow"/>
                </a:rPr>
                <a:t>Medo-Persisches </a:t>
              </a:r>
              <a:br>
                <a:rPr sz="2900" b="1">
                  <a:solidFill>
                    <a:srgbClr val="161616"/>
                  </a:solidFill>
                  <a:latin typeface="Arial Narrow"/>
                  <a:ea typeface="Arial Narrow"/>
                  <a:cs typeface="Arial Narrow"/>
                  <a:sym typeface="Arial Narrow"/>
                </a:rPr>
              </a:br>
              <a:r>
                <a:rPr sz="2900" b="1">
                  <a:solidFill>
                    <a:srgbClr val="161616"/>
                  </a:solidFill>
                  <a:latin typeface="Arial Narrow"/>
                  <a:ea typeface="Arial Narrow"/>
                  <a:cs typeface="Arial Narrow"/>
                  <a:sym typeface="Arial Narrow"/>
                </a:rPr>
                <a:t>Weltreich 539-333</a:t>
              </a:r>
            </a:p>
          </p:txBody>
        </p:sp>
      </p:grpSp>
      <p:sp>
        <p:nvSpPr>
          <p:cNvPr id="566" name="Shape 566"/>
          <p:cNvSpPr/>
          <p:nvPr/>
        </p:nvSpPr>
        <p:spPr>
          <a:xfrm>
            <a:off x="1371600" y="3352800"/>
            <a:ext cx="2946400" cy="5440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32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3200" b="1">
                <a:solidFill>
                  <a:srgbClr val="FFFF00"/>
                </a:solidFill>
              </a:rPr>
              <a:t>Nebukadnezar</a:t>
            </a:r>
          </a:p>
        </p:txBody>
      </p:sp>
      <p:sp>
        <p:nvSpPr>
          <p:cNvPr id="567" name="Shape 567"/>
          <p:cNvSpPr/>
          <p:nvPr/>
        </p:nvSpPr>
        <p:spPr>
          <a:xfrm>
            <a:off x="4927600" y="3657600"/>
            <a:ext cx="1303596" cy="4978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800" b="1">
                <a:solidFill>
                  <a:srgbClr val="FFFF00"/>
                </a:solidFill>
                <a:latin typeface="Arial Narrow"/>
                <a:ea typeface="Arial Narrow"/>
                <a:cs typeface="Arial Narrow"/>
                <a:sym typeface="Arial Narrow"/>
              </a:defRPr>
            </a:lvl1pPr>
          </a:lstStyle>
          <a:p>
            <a:pPr lvl="0">
              <a:defRPr sz="1800" b="0">
                <a:solidFill>
                  <a:srgbClr val="000000"/>
                </a:solidFill>
              </a:defRPr>
            </a:pPr>
            <a:r>
              <a:rPr sz="2800" b="1">
                <a:solidFill>
                  <a:srgbClr val="FFFF00"/>
                </a:solidFill>
              </a:rPr>
              <a:t>Belsazar</a:t>
            </a:r>
          </a:p>
        </p:txBody>
      </p:sp>
      <p:sp>
        <p:nvSpPr>
          <p:cNvPr id="568" name="Shape 568"/>
          <p:cNvSpPr/>
          <p:nvPr/>
        </p:nvSpPr>
        <p:spPr>
          <a:xfrm>
            <a:off x="6400800" y="3200400"/>
            <a:ext cx="2068107" cy="5105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C000"/>
                </a:solidFill>
                <a:latin typeface="Arial Narrow"/>
                <a:ea typeface="Arial Narrow"/>
                <a:cs typeface="Arial Narrow"/>
                <a:sym typeface="Arial Narrow"/>
              </a:rPr>
              <a:t>Kyrus</a:t>
            </a:r>
            <a:r>
              <a:rPr sz="2900" b="1">
                <a:solidFill>
                  <a:srgbClr val="FFFFFF"/>
                </a:solidFill>
                <a:latin typeface="Arial Narrow"/>
                <a:ea typeface="Arial Narrow"/>
                <a:cs typeface="Arial Narrow"/>
                <a:sym typeface="Arial Narrow"/>
              </a:rPr>
              <a:t>, Perser</a:t>
            </a:r>
          </a:p>
        </p:txBody>
      </p:sp>
      <p:sp>
        <p:nvSpPr>
          <p:cNvPr id="569" name="Shape 569"/>
          <p:cNvSpPr/>
          <p:nvPr/>
        </p:nvSpPr>
        <p:spPr>
          <a:xfrm>
            <a:off x="6384925" y="3698875"/>
            <a:ext cx="2067928" cy="5105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C000"/>
                </a:solidFill>
                <a:latin typeface="Arial Narrow"/>
                <a:ea typeface="Arial Narrow"/>
                <a:cs typeface="Arial Narrow"/>
                <a:sym typeface="Arial Narrow"/>
              </a:rPr>
              <a:t>Darius</a:t>
            </a:r>
            <a:r>
              <a:rPr sz="2900">
                <a:solidFill>
                  <a:srgbClr val="FFFFFF"/>
                </a:solidFill>
                <a:latin typeface="Arial Narrow"/>
                <a:ea typeface="Arial Narrow"/>
                <a:cs typeface="Arial Narrow"/>
                <a:sym typeface="Arial Narrow"/>
              </a:rPr>
              <a:t>, Meder</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53"/>
                                        </p:tgtEl>
                                        <p:attrNameLst>
                                          <p:attrName>style.visibility</p:attrName>
                                        </p:attrNameLst>
                                      </p:cBhvr>
                                      <p:to>
                                        <p:strVal val="visible"/>
                                      </p:to>
                                    </p:set>
                                    <p:anim calcmode="lin" valueType="num">
                                      <p:cBhvr>
                                        <p:cTn id="7" dur="1000" fill="hold"/>
                                        <p:tgtEl>
                                          <p:spTgt spid="553"/>
                                        </p:tgtEl>
                                        <p:attrNameLst>
                                          <p:attrName>ppt_x</p:attrName>
                                        </p:attrNameLst>
                                      </p:cBhvr>
                                      <p:tavLst>
                                        <p:tav tm="0">
                                          <p:val>
                                            <p:strVal val="0-#ppt_w/2"/>
                                          </p:val>
                                        </p:tav>
                                        <p:tav tm="100000">
                                          <p:val>
                                            <p:strVal val="#ppt_x"/>
                                          </p:val>
                                        </p:tav>
                                      </p:tavLst>
                                    </p:anim>
                                    <p:anim calcmode="lin" valueType="num">
                                      <p:cBhvr>
                                        <p:cTn id="8" dur="1000" fill="hold"/>
                                        <p:tgtEl>
                                          <p:spTgt spid="5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a:t>
            </a:r>
          </a:p>
        </p:txBody>
      </p:sp>
      <p:sp>
        <p:nvSpPr>
          <p:cNvPr id="816" name="Shape 816"/>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17" name="Shape 817"/>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818" name="Shape 818"/>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819" name="Shape 819"/>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820" name="Shape 820"/>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821" name="Shape 821"/>
          <p:cNvSpPr/>
          <p:nvPr/>
        </p:nvSpPr>
        <p:spPr>
          <a:xfrm>
            <a:off x="323526" y="2010325"/>
            <a:ext cx="1512171" cy="4978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Arial Narrow"/>
                <a:ea typeface="Arial Narrow"/>
                <a:cs typeface="Arial Narrow"/>
                <a:sym typeface="Arial Narrow"/>
              </a:rPr>
              <a:t>7</a:t>
            </a:r>
            <a:r>
              <a:rPr sz="2800" b="1">
                <a:solidFill>
                  <a:srgbClr val="FFFFFF"/>
                </a:solidFill>
                <a:latin typeface="Arial Narrow"/>
                <a:ea typeface="Arial Narrow"/>
                <a:cs typeface="Arial Narrow"/>
                <a:sym typeface="Arial Narrow"/>
              </a:rPr>
              <a:t> Wochen</a:t>
            </a:r>
          </a:p>
        </p:txBody>
      </p:sp>
      <p:sp>
        <p:nvSpPr>
          <p:cNvPr id="822" name="Shape 822"/>
          <p:cNvSpPr/>
          <p:nvPr/>
        </p:nvSpPr>
        <p:spPr>
          <a:xfrm>
            <a:off x="1632236" y="1988840"/>
            <a:ext cx="3893613"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900" b="1">
                <a:solidFill>
                  <a:srgbClr val="FFFFFF"/>
                </a:solidFill>
                <a:latin typeface="Arial Narrow"/>
                <a:ea typeface="Arial Narrow"/>
                <a:cs typeface="Arial Narrow"/>
                <a:sym typeface="Arial Narrow"/>
              </a:rPr>
              <a:t>62 Wochen</a:t>
            </a:r>
          </a:p>
        </p:txBody>
      </p:sp>
      <p:sp>
        <p:nvSpPr>
          <p:cNvPr id="823" name="Shape 823"/>
          <p:cNvSpPr/>
          <p:nvPr/>
        </p:nvSpPr>
        <p:spPr>
          <a:xfrm>
            <a:off x="8532439"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24" name="Shape 824"/>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825" name="Shape 825"/>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826" name="Shape 826"/>
          <p:cNvSpPr/>
          <p:nvPr/>
        </p:nvSpPr>
        <p:spPr>
          <a:xfrm>
            <a:off x="5783143" y="2507606"/>
            <a:ext cx="699522"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½ </a:t>
            </a:r>
          </a:p>
        </p:txBody>
      </p:sp>
      <p:grpSp>
        <p:nvGrpSpPr>
          <p:cNvPr id="829" name="Group 829"/>
          <p:cNvGrpSpPr/>
          <p:nvPr/>
        </p:nvGrpSpPr>
        <p:grpSpPr>
          <a:xfrm>
            <a:off x="6661663" y="2463551"/>
            <a:ext cx="996970" cy="533401"/>
            <a:chOff x="0" y="0"/>
            <a:chExt cx="996968" cy="533400"/>
          </a:xfrm>
        </p:grpSpPr>
        <p:sp>
          <p:nvSpPr>
            <p:cNvPr id="827" name="Shape 827"/>
            <p:cNvSpPr/>
            <p:nvPr/>
          </p:nvSpPr>
          <p:spPr>
            <a:xfrm>
              <a:off x="0" y="0"/>
              <a:ext cx="996969" cy="533400"/>
            </a:xfrm>
            <a:prstGeom prst="rect">
              <a:avLst/>
            </a:prstGeom>
            <a:solidFill>
              <a:srgbClr val="85A3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828" name="Shape 828"/>
            <p:cNvSpPr/>
            <p:nvPr/>
          </p:nvSpPr>
          <p:spPr>
            <a:xfrm>
              <a:off x="0" y="56004"/>
              <a:ext cx="789941"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  3 ½ </a:t>
              </a:r>
            </a:p>
          </p:txBody>
        </p:sp>
      </p:grpSp>
      <p:sp>
        <p:nvSpPr>
          <p:cNvPr id="830" name="Shape 830"/>
          <p:cNvSpPr/>
          <p:nvPr/>
        </p:nvSpPr>
        <p:spPr>
          <a:xfrm>
            <a:off x="5544120" y="1988840"/>
            <a:ext cx="2291680"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1 Woche</a:t>
            </a:r>
          </a:p>
        </p:txBody>
      </p:sp>
      <p:sp>
        <p:nvSpPr>
          <p:cNvPr id="831" name="Shape 831"/>
          <p:cNvSpPr/>
          <p:nvPr/>
        </p:nvSpPr>
        <p:spPr>
          <a:xfrm>
            <a:off x="35495" y="3284983"/>
            <a:ext cx="668647"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587</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a:t>
            </a:r>
            <a:r>
              <a:rPr sz="2400">
                <a:solidFill>
                  <a:srgbClr val="FFFFFF"/>
                </a:solidFill>
                <a:latin typeface="Times New Roman"/>
                <a:ea typeface="Times New Roman"/>
                <a:cs typeface="Times New Roman"/>
                <a:sym typeface="Times New Roman"/>
              </a:rPr>
              <a:t>.</a:t>
            </a:r>
          </a:p>
        </p:txBody>
      </p:sp>
      <p:sp>
        <p:nvSpPr>
          <p:cNvPr id="832" name="Shape 832"/>
          <p:cNvSpPr/>
          <p:nvPr/>
        </p:nvSpPr>
        <p:spPr>
          <a:xfrm>
            <a:off x="1079611" y="3434881"/>
            <a:ext cx="1679846" cy="91399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FF00"/>
                </a:solidFill>
                <a:latin typeface="Times New Roman"/>
                <a:ea typeface="Times New Roman"/>
                <a:cs typeface="Times New Roman"/>
                <a:sym typeface="Times New Roman"/>
              </a:rPr>
              <a:t>538 v. C</a:t>
            </a:r>
            <a:r>
              <a:rPr sz="2900" b="1">
                <a:solidFill>
                  <a:srgbClr val="FFFFFF"/>
                </a:solidFill>
                <a:latin typeface="Times New Roman"/>
                <a:ea typeface="Times New Roman"/>
                <a:cs typeface="Times New Roman"/>
                <a:sym typeface="Times New Roman"/>
              </a:rPr>
              <a:t>.</a:t>
            </a:r>
            <a:endParaRPr sz="2900" b="1">
              <a:solidFill>
                <a:srgbClr val="FFFFFF"/>
              </a:solidFill>
            </a:endParaRPr>
          </a:p>
          <a:p>
            <a:pPr lvl="0">
              <a:defRPr>
                <a:solidFill>
                  <a:srgbClr val="000000"/>
                </a:solidFill>
              </a:defRPr>
            </a:pPr>
            <a:r>
              <a:rPr sz="2900" b="1">
                <a:solidFill>
                  <a:srgbClr val="FFFF00"/>
                </a:solidFill>
                <a:latin typeface="Times New Roman"/>
                <a:ea typeface="Times New Roman"/>
                <a:cs typeface="Times New Roman"/>
                <a:sym typeface="Times New Roman"/>
              </a:rPr>
              <a:t>Rückkehr</a:t>
            </a:r>
          </a:p>
        </p:txBody>
      </p:sp>
      <p:sp>
        <p:nvSpPr>
          <p:cNvPr id="833" name="Shape 833"/>
          <p:cNvSpPr/>
          <p:nvPr/>
        </p:nvSpPr>
        <p:spPr>
          <a:xfrm>
            <a:off x="1115616" y="4736177"/>
            <a:ext cx="1700842" cy="1789913"/>
          </a:xfrm>
          <a:prstGeom prst="rect">
            <a:avLst/>
          </a:prstGeom>
          <a:solidFill>
            <a:srgbClr val="FFFFFF"/>
          </a:solidFill>
          <a:ln w="25400">
            <a:solidFill>
              <a:srgbClr val="3366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500" b="1">
                <a:solidFill>
                  <a:srgbClr val="000080"/>
                </a:solidFill>
                <a:latin typeface="Times New Roman"/>
                <a:ea typeface="Times New Roman"/>
                <a:cs typeface="Times New Roman"/>
                <a:sym typeface="Times New Roman"/>
              </a:rPr>
              <a:t>Hoher Priester </a:t>
            </a:r>
            <a:r>
              <a:rPr sz="2500" b="1" u="sng">
                <a:solidFill>
                  <a:srgbClr val="000080"/>
                </a:solidFill>
                <a:latin typeface="Times New Roman"/>
                <a:ea typeface="Times New Roman"/>
                <a:cs typeface="Times New Roman"/>
                <a:sym typeface="Times New Roman"/>
              </a:rPr>
              <a:t>Josua</a:t>
            </a:r>
            <a:endParaRPr sz="2500" b="1">
              <a:solidFill>
                <a:srgbClr val="000080"/>
              </a:solidFill>
              <a:latin typeface="Times New Roman"/>
              <a:ea typeface="Times New Roman"/>
              <a:cs typeface="Times New Roman"/>
              <a:sym typeface="Times New Roman"/>
            </a:endParaRPr>
          </a:p>
          <a:p>
            <a:pPr lvl="0">
              <a:defRPr>
                <a:solidFill>
                  <a:srgbClr val="000000"/>
                </a:solidFill>
              </a:defRPr>
            </a:pPr>
            <a:r>
              <a:rPr sz="2500" b="1">
                <a:solidFill>
                  <a:srgbClr val="000080"/>
                </a:solidFill>
                <a:latin typeface="Times New Roman"/>
                <a:ea typeface="Times New Roman"/>
                <a:cs typeface="Times New Roman"/>
                <a:sym typeface="Times New Roman"/>
              </a:rPr>
              <a:t>Sach 6,11-14</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a:t>
            </a:r>
          </a:p>
        </p:txBody>
      </p:sp>
      <p:sp>
        <p:nvSpPr>
          <p:cNvPr id="836" name="Shape 836"/>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37" name="Shape 837"/>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838" name="Shape 838"/>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839" name="Shape 839"/>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840" name="Shape 840"/>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841" name="Shape 841"/>
          <p:cNvSpPr/>
          <p:nvPr/>
        </p:nvSpPr>
        <p:spPr>
          <a:xfrm>
            <a:off x="323526" y="2010325"/>
            <a:ext cx="1512171" cy="4978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Arial Narrow"/>
                <a:ea typeface="Arial Narrow"/>
                <a:cs typeface="Arial Narrow"/>
                <a:sym typeface="Arial Narrow"/>
              </a:rPr>
              <a:t>7</a:t>
            </a:r>
            <a:r>
              <a:rPr sz="2800" b="1">
                <a:solidFill>
                  <a:srgbClr val="FFFFFF"/>
                </a:solidFill>
                <a:latin typeface="Arial Narrow"/>
                <a:ea typeface="Arial Narrow"/>
                <a:cs typeface="Arial Narrow"/>
                <a:sym typeface="Arial Narrow"/>
              </a:rPr>
              <a:t> Wochen</a:t>
            </a:r>
          </a:p>
        </p:txBody>
      </p:sp>
      <p:sp>
        <p:nvSpPr>
          <p:cNvPr id="842" name="Shape 842"/>
          <p:cNvSpPr/>
          <p:nvPr/>
        </p:nvSpPr>
        <p:spPr>
          <a:xfrm>
            <a:off x="1632236" y="1988840"/>
            <a:ext cx="3893613"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900" b="1">
                <a:solidFill>
                  <a:srgbClr val="FFFFFF"/>
                </a:solidFill>
                <a:latin typeface="Arial Narrow"/>
                <a:ea typeface="Arial Narrow"/>
                <a:cs typeface="Arial Narrow"/>
                <a:sym typeface="Arial Narrow"/>
              </a:rPr>
              <a:t>62 Wochen</a:t>
            </a:r>
          </a:p>
        </p:txBody>
      </p:sp>
      <p:sp>
        <p:nvSpPr>
          <p:cNvPr id="843" name="Shape 843"/>
          <p:cNvSpPr/>
          <p:nvPr/>
        </p:nvSpPr>
        <p:spPr>
          <a:xfrm>
            <a:off x="8532439"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44" name="Shape 844"/>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845" name="Shape 845"/>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846" name="Shape 846"/>
          <p:cNvSpPr/>
          <p:nvPr/>
        </p:nvSpPr>
        <p:spPr>
          <a:xfrm>
            <a:off x="5783143" y="2507606"/>
            <a:ext cx="699522"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½ </a:t>
            </a:r>
          </a:p>
        </p:txBody>
      </p:sp>
      <p:grpSp>
        <p:nvGrpSpPr>
          <p:cNvPr id="849" name="Group 849"/>
          <p:cNvGrpSpPr/>
          <p:nvPr/>
        </p:nvGrpSpPr>
        <p:grpSpPr>
          <a:xfrm>
            <a:off x="6661663" y="2463551"/>
            <a:ext cx="996970" cy="533401"/>
            <a:chOff x="0" y="0"/>
            <a:chExt cx="996968" cy="533400"/>
          </a:xfrm>
        </p:grpSpPr>
        <p:sp>
          <p:nvSpPr>
            <p:cNvPr id="847" name="Shape 847"/>
            <p:cNvSpPr/>
            <p:nvPr/>
          </p:nvSpPr>
          <p:spPr>
            <a:xfrm>
              <a:off x="0" y="0"/>
              <a:ext cx="996969" cy="533400"/>
            </a:xfrm>
            <a:prstGeom prst="rect">
              <a:avLst/>
            </a:prstGeom>
            <a:solidFill>
              <a:srgbClr val="85A3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848" name="Shape 848"/>
            <p:cNvSpPr/>
            <p:nvPr/>
          </p:nvSpPr>
          <p:spPr>
            <a:xfrm>
              <a:off x="0" y="56004"/>
              <a:ext cx="789941"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  3 ½ </a:t>
              </a:r>
            </a:p>
          </p:txBody>
        </p:sp>
      </p:grpSp>
      <p:sp>
        <p:nvSpPr>
          <p:cNvPr id="850" name="Shape 850"/>
          <p:cNvSpPr/>
          <p:nvPr/>
        </p:nvSpPr>
        <p:spPr>
          <a:xfrm>
            <a:off x="5544120" y="1988840"/>
            <a:ext cx="2291680" cy="510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900" b="1">
                <a:solidFill>
                  <a:srgbClr val="FFFFFF"/>
                </a:solidFill>
                <a:latin typeface="Arial Narrow"/>
                <a:ea typeface="Arial Narrow"/>
                <a:cs typeface="Arial Narrow"/>
                <a:sym typeface="Arial Narrow"/>
              </a:defRPr>
            </a:lvl1pPr>
          </a:lstStyle>
          <a:p>
            <a:pPr lvl="0">
              <a:defRPr sz="1800" b="0">
                <a:solidFill>
                  <a:srgbClr val="000000"/>
                </a:solidFill>
              </a:defRPr>
            </a:pPr>
            <a:r>
              <a:rPr sz="2900" b="1">
                <a:solidFill>
                  <a:srgbClr val="FFFFFF"/>
                </a:solidFill>
              </a:rPr>
              <a:t>1 Woche</a:t>
            </a:r>
          </a:p>
        </p:txBody>
      </p:sp>
      <p:sp>
        <p:nvSpPr>
          <p:cNvPr id="851" name="Shape 851"/>
          <p:cNvSpPr/>
          <p:nvPr/>
        </p:nvSpPr>
        <p:spPr>
          <a:xfrm>
            <a:off x="35495" y="3284983"/>
            <a:ext cx="668647"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587</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a:t>
            </a:r>
            <a:r>
              <a:rPr sz="2400">
                <a:solidFill>
                  <a:srgbClr val="FFFFFF"/>
                </a:solidFill>
                <a:latin typeface="Times New Roman"/>
                <a:ea typeface="Times New Roman"/>
                <a:cs typeface="Times New Roman"/>
                <a:sym typeface="Times New Roman"/>
              </a:rPr>
              <a:t>.</a:t>
            </a:r>
          </a:p>
        </p:txBody>
      </p:sp>
      <p:sp>
        <p:nvSpPr>
          <p:cNvPr id="852" name="Shape 852"/>
          <p:cNvSpPr/>
          <p:nvPr/>
        </p:nvSpPr>
        <p:spPr>
          <a:xfrm>
            <a:off x="1079611" y="3434881"/>
            <a:ext cx="1679846" cy="91399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900" b="1">
                <a:solidFill>
                  <a:srgbClr val="FFFF00"/>
                </a:solidFill>
                <a:latin typeface="Times New Roman"/>
                <a:ea typeface="Times New Roman"/>
                <a:cs typeface="Times New Roman"/>
                <a:sym typeface="Times New Roman"/>
              </a:rPr>
              <a:t>538 v. C</a:t>
            </a:r>
            <a:r>
              <a:rPr sz="2900" b="1">
                <a:solidFill>
                  <a:srgbClr val="FFFFFF"/>
                </a:solidFill>
                <a:latin typeface="Times New Roman"/>
                <a:ea typeface="Times New Roman"/>
                <a:cs typeface="Times New Roman"/>
                <a:sym typeface="Times New Roman"/>
              </a:rPr>
              <a:t>.</a:t>
            </a:r>
            <a:endParaRPr sz="2900" b="1">
              <a:solidFill>
                <a:srgbClr val="FFFFFF"/>
              </a:solidFill>
            </a:endParaRPr>
          </a:p>
          <a:p>
            <a:pPr lvl="0">
              <a:defRPr>
                <a:solidFill>
                  <a:srgbClr val="000000"/>
                </a:solidFill>
              </a:defRPr>
            </a:pPr>
            <a:r>
              <a:rPr sz="2900" b="1">
                <a:solidFill>
                  <a:srgbClr val="FFFF00"/>
                </a:solidFill>
                <a:latin typeface="Times New Roman"/>
                <a:ea typeface="Times New Roman"/>
                <a:cs typeface="Times New Roman"/>
                <a:sym typeface="Times New Roman"/>
              </a:rPr>
              <a:t>Rückkehr</a:t>
            </a:r>
          </a:p>
        </p:txBody>
      </p:sp>
      <p:sp>
        <p:nvSpPr>
          <p:cNvPr id="853" name="Shape 853"/>
          <p:cNvSpPr/>
          <p:nvPr/>
        </p:nvSpPr>
        <p:spPr>
          <a:xfrm>
            <a:off x="1115616" y="4736177"/>
            <a:ext cx="1700842" cy="1789913"/>
          </a:xfrm>
          <a:prstGeom prst="rect">
            <a:avLst/>
          </a:prstGeom>
          <a:solidFill>
            <a:srgbClr val="FFFFFF"/>
          </a:solidFill>
          <a:ln w="25400">
            <a:solidFill>
              <a:srgbClr val="3366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500" b="1">
                <a:solidFill>
                  <a:srgbClr val="000080"/>
                </a:solidFill>
                <a:latin typeface="Times New Roman"/>
                <a:ea typeface="Times New Roman"/>
                <a:cs typeface="Times New Roman"/>
                <a:sym typeface="Times New Roman"/>
              </a:rPr>
              <a:t>Hoher Priester </a:t>
            </a:r>
            <a:r>
              <a:rPr sz="2500" b="1" u="sng">
                <a:solidFill>
                  <a:srgbClr val="000080"/>
                </a:solidFill>
                <a:latin typeface="Times New Roman"/>
                <a:ea typeface="Times New Roman"/>
                <a:cs typeface="Times New Roman"/>
                <a:sym typeface="Times New Roman"/>
              </a:rPr>
              <a:t>Josua</a:t>
            </a:r>
            <a:endParaRPr sz="2500" b="1">
              <a:solidFill>
                <a:srgbClr val="000080"/>
              </a:solidFill>
              <a:latin typeface="Times New Roman"/>
              <a:ea typeface="Times New Roman"/>
              <a:cs typeface="Times New Roman"/>
              <a:sym typeface="Times New Roman"/>
            </a:endParaRPr>
          </a:p>
          <a:p>
            <a:pPr lvl="0">
              <a:defRPr>
                <a:solidFill>
                  <a:srgbClr val="000000"/>
                </a:solidFill>
              </a:defRPr>
            </a:pPr>
            <a:r>
              <a:rPr sz="2500" b="1">
                <a:solidFill>
                  <a:srgbClr val="000080"/>
                </a:solidFill>
                <a:latin typeface="Times New Roman"/>
                <a:ea typeface="Times New Roman"/>
                <a:cs typeface="Times New Roman"/>
                <a:sym typeface="Times New Roman"/>
              </a:rPr>
              <a:t>Sach 6,11-14</a:t>
            </a:r>
          </a:p>
        </p:txBody>
      </p:sp>
      <p:sp>
        <p:nvSpPr>
          <p:cNvPr id="854" name="Shape 854"/>
          <p:cNvSpPr/>
          <p:nvPr/>
        </p:nvSpPr>
        <p:spPr>
          <a:xfrm>
            <a:off x="4959368" y="3581524"/>
            <a:ext cx="1281516" cy="1789913"/>
          </a:xfrm>
          <a:prstGeom prst="rect">
            <a:avLst/>
          </a:prstGeom>
          <a:solidFill>
            <a:srgbClr val="FFFFFF"/>
          </a:solidFill>
          <a:ln w="25400">
            <a:solidFill>
              <a:srgbClr val="3366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0" tIns="0" rIns="0" bIns="0">
            <a:spAutoFit/>
          </a:bodyPr>
          <a:lstStyle>
            <a:lvl1pPr>
              <a:defRPr sz="2500" b="1">
                <a:solidFill>
                  <a:srgbClr val="000080"/>
                </a:solidFill>
                <a:latin typeface="Times New Roman"/>
                <a:ea typeface="Times New Roman"/>
                <a:cs typeface="Times New Roman"/>
                <a:sym typeface="Times New Roman"/>
              </a:defRPr>
            </a:lvl1pPr>
          </a:lstStyle>
          <a:p>
            <a:pPr lvl="0">
              <a:defRPr sz="1800" b="0">
                <a:solidFill>
                  <a:srgbClr val="000000"/>
                </a:solidFill>
              </a:defRPr>
            </a:pPr>
            <a:r>
              <a:rPr sz="2500" b="1">
                <a:solidFill>
                  <a:srgbClr val="000080"/>
                </a:solidFill>
              </a:rPr>
              <a:t>Ermor-dung Hoher Priester  Onias III</a:t>
            </a:r>
          </a:p>
        </p:txBody>
      </p:sp>
      <p:sp>
        <p:nvSpPr>
          <p:cNvPr id="855" name="Shape 855"/>
          <p:cNvSpPr/>
          <p:nvPr/>
        </p:nvSpPr>
        <p:spPr>
          <a:xfrm>
            <a:off x="5148064" y="3140967"/>
            <a:ext cx="635080" cy="4584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6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600">
                <a:solidFill>
                  <a:srgbClr val="FFFFFF"/>
                </a:solidFill>
              </a:rPr>
              <a:t>171</a:t>
            </a:r>
          </a:p>
        </p:txBody>
      </p:sp>
      <p:sp>
        <p:nvSpPr>
          <p:cNvPr id="856" name="Shape 856"/>
          <p:cNvSpPr/>
          <p:nvPr/>
        </p:nvSpPr>
        <p:spPr>
          <a:xfrm>
            <a:off x="6300192" y="3140967"/>
            <a:ext cx="635080" cy="4827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8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800">
                <a:solidFill>
                  <a:srgbClr val="FFFFFF"/>
                </a:solidFill>
              </a:rPr>
              <a:t>168</a:t>
            </a:r>
          </a:p>
        </p:txBody>
      </p:sp>
      <p:sp>
        <p:nvSpPr>
          <p:cNvPr id="857" name="Shape 857"/>
          <p:cNvSpPr/>
          <p:nvPr/>
        </p:nvSpPr>
        <p:spPr>
          <a:xfrm>
            <a:off x="7331578" y="3140967"/>
            <a:ext cx="1679846" cy="4827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8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800">
                <a:solidFill>
                  <a:srgbClr val="FFFFFF"/>
                </a:solidFill>
              </a:rPr>
              <a:t>164 v. Chr.</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p:cNvSpPr>
          <p:nvPr>
            <p:ph type="title"/>
          </p:nvPr>
        </p:nvSpPr>
        <p:spPr>
          <a:xfrm>
            <a:off x="457200" y="188640"/>
            <a:ext cx="8229600" cy="432048"/>
          </a:xfrm>
          <a:prstGeom prst="rect">
            <a:avLst/>
          </a:prstGeom>
        </p:spPr>
        <p:txBody>
          <a:bodyPr lIns="0" tIns="0" rIns="0" bIns="0">
            <a:normAutofit/>
          </a:bodyPr>
          <a:lstStyle>
            <a:lvl1pPr defTabSz="484631">
              <a:defRPr sz="2332">
                <a:solidFill>
                  <a:srgbClr val="FFC000"/>
                </a:solidFill>
                <a:effectLst>
                  <a:outerShdw blurRad="20192" dist="20192" dir="2700000" rotWithShape="0">
                    <a:srgbClr val="000000"/>
                  </a:outerShdw>
                </a:effectLst>
              </a:defRPr>
            </a:lvl1pPr>
          </a:lstStyle>
          <a:p>
            <a:pPr lvl="0">
              <a:defRPr sz="1800">
                <a:solidFill>
                  <a:srgbClr val="000000"/>
                </a:solidFill>
                <a:effectLst/>
              </a:defRPr>
            </a:pPr>
            <a:r>
              <a:rPr sz="2332">
                <a:solidFill>
                  <a:srgbClr val="FFC000"/>
                </a:solidFill>
                <a:effectLst>
                  <a:outerShdw blurRad="20192" dist="20192" dir="2700000" rotWithShape="0">
                    <a:srgbClr val="000000"/>
                  </a:outerShdw>
                </a:effectLst>
              </a:rPr>
              <a:t>Dan 9,26</a:t>
            </a:r>
          </a:p>
        </p:txBody>
      </p:sp>
      <p:sp>
        <p:nvSpPr>
          <p:cNvPr id="860" name="Shape 860"/>
          <p:cNvSpPr>
            <a:spLocks noGrp="1"/>
          </p:cNvSpPr>
          <p:nvPr>
            <p:ph type="body" idx="1"/>
          </p:nvPr>
        </p:nvSpPr>
        <p:spPr>
          <a:xfrm>
            <a:off x="0" y="836711"/>
            <a:ext cx="8820472" cy="6021290"/>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0433FF"/>
                </a:solidFill>
              </a:rPr>
              <a:t>26 </a:t>
            </a:r>
            <a:r>
              <a:rPr sz="2800">
                <a:solidFill>
                  <a:srgbClr val="FFFF00"/>
                </a:solidFill>
              </a:rPr>
              <a:t>Und </a:t>
            </a:r>
            <a:r>
              <a:rPr sz="2800">
                <a:solidFill>
                  <a:srgbClr val="F5B7E3"/>
                </a:solidFill>
              </a:rPr>
              <a:t>nach den zweiundsechzig Wochen </a:t>
            </a:r>
            <a:r>
              <a:rPr sz="2800">
                <a:solidFill>
                  <a:srgbClr val="FFFF00"/>
                </a:solidFill>
              </a:rPr>
              <a:t>wird ein Gesalbter ausgerottet, und für es wird keiner sein </a:t>
            </a:r>
            <a:r>
              <a:rPr sz="2800">
                <a:solidFill>
                  <a:srgbClr val="D6DCFF"/>
                </a:solidFill>
              </a:rPr>
              <a:t>(d. h.: für das Volk wird kein Gesalbter sein,</a:t>
            </a:r>
            <a:r>
              <a:rPr sz="2800">
                <a:solidFill>
                  <a:srgbClr val="0433FF"/>
                </a:solidFill>
              </a:rPr>
              <a:t> d. h.: das Volk wird dann keinen Gesalbten haben</a:t>
            </a:r>
            <a:r>
              <a:rPr sz="2800">
                <a:solidFill>
                  <a:srgbClr val="FFFF00"/>
                </a:solidFill>
              </a:rPr>
              <a: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p:cNvSpPr>
          <p:nvPr>
            <p:ph type="title"/>
          </p:nvPr>
        </p:nvSpPr>
        <p:spPr>
          <a:xfrm>
            <a:off x="457200" y="188640"/>
            <a:ext cx="8229600" cy="432048"/>
          </a:xfrm>
          <a:prstGeom prst="rect">
            <a:avLst/>
          </a:prstGeom>
        </p:spPr>
        <p:txBody>
          <a:bodyPr lIns="0" tIns="0" rIns="0" bIns="0">
            <a:normAutofit/>
          </a:bodyPr>
          <a:lstStyle>
            <a:lvl1pPr defTabSz="484631">
              <a:defRPr sz="2332">
                <a:solidFill>
                  <a:srgbClr val="FFC000"/>
                </a:solidFill>
                <a:effectLst>
                  <a:outerShdw blurRad="20192" dist="20192" dir="2700000" rotWithShape="0">
                    <a:srgbClr val="000000"/>
                  </a:outerShdw>
                </a:effectLst>
              </a:defRPr>
            </a:lvl1pPr>
          </a:lstStyle>
          <a:p>
            <a:pPr lvl="0">
              <a:defRPr sz="1800">
                <a:solidFill>
                  <a:srgbClr val="000000"/>
                </a:solidFill>
                <a:effectLst/>
              </a:defRPr>
            </a:pPr>
            <a:r>
              <a:rPr sz="2332">
                <a:solidFill>
                  <a:srgbClr val="FFC000"/>
                </a:solidFill>
                <a:effectLst>
                  <a:outerShdw blurRad="20192" dist="20192" dir="2700000" rotWithShape="0">
                    <a:srgbClr val="000000"/>
                  </a:outerShdw>
                </a:effectLst>
              </a:rPr>
              <a:t>Dan 9,26</a:t>
            </a:r>
          </a:p>
        </p:txBody>
      </p:sp>
      <p:sp>
        <p:nvSpPr>
          <p:cNvPr id="863" name="Shape 863"/>
          <p:cNvSpPr>
            <a:spLocks noGrp="1"/>
          </p:cNvSpPr>
          <p:nvPr>
            <p:ph type="body" idx="1"/>
          </p:nvPr>
        </p:nvSpPr>
        <p:spPr>
          <a:xfrm>
            <a:off x="0" y="836711"/>
            <a:ext cx="8820472" cy="6021290"/>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0433FF"/>
                </a:solidFill>
              </a:rPr>
              <a:t>26 </a:t>
            </a:r>
            <a:r>
              <a:rPr sz="2800">
                <a:solidFill>
                  <a:srgbClr val="FFFF00"/>
                </a:solidFill>
              </a:rPr>
              <a:t>Und </a:t>
            </a:r>
            <a:r>
              <a:rPr sz="2800">
                <a:solidFill>
                  <a:srgbClr val="F5B7E3"/>
                </a:solidFill>
              </a:rPr>
              <a:t>nach den zweiundsechzig Wochen </a:t>
            </a:r>
            <a:r>
              <a:rPr sz="2800">
                <a:solidFill>
                  <a:srgbClr val="FFFF00"/>
                </a:solidFill>
              </a:rPr>
              <a:t>wird ein Gesalbter ausgerottet, und für es wird keiner sein.  </a:t>
            </a:r>
          </a:p>
          <a:p>
            <a:pPr marL="300037" lvl="0" indent="-300037">
              <a:spcBef>
                <a:spcPts val="600"/>
              </a:spcBef>
              <a:buNone/>
              <a:defRPr sz="1800">
                <a:solidFill>
                  <a:srgbClr val="000000"/>
                </a:solidFill>
              </a:defRPr>
            </a:pPr>
            <a:r>
              <a:rPr sz="2800">
                <a:solidFill>
                  <a:srgbClr val="FFFF00"/>
                </a:solidFill>
              </a:rPr>
              <a:t>(Was) die Stadt und das Heiligtum (betrifft): verderben wird sie das Volk des Fürsten, welcher kommt. </a:t>
            </a:r>
          </a:p>
          <a:p>
            <a:pPr marL="300037" lvl="0" indent="-300037">
              <a:spcBef>
                <a:spcPts val="600"/>
              </a:spcBef>
              <a:buNone/>
              <a:defRPr sz="1800">
                <a:solidFill>
                  <a:srgbClr val="000000"/>
                </a:solidFill>
              </a:defRPr>
            </a:pPr>
            <a:r>
              <a:rPr sz="2800">
                <a:solidFill>
                  <a:srgbClr val="FFFF00"/>
                </a:solidFill>
              </a:rPr>
              <a:t>Und sein </a:t>
            </a:r>
            <a:r>
              <a:rPr sz="2800">
                <a:solidFill>
                  <a:srgbClr val="0433FF"/>
                </a:solidFill>
              </a:rPr>
              <a:t>(= des Fürsten)</a:t>
            </a:r>
            <a:r>
              <a:rPr sz="2800">
                <a:solidFill>
                  <a:srgbClr val="FFFF00"/>
                </a:solidFill>
              </a:rPr>
              <a:t> Ende ‹ist› in der Überflutung. </a:t>
            </a:r>
          </a:p>
          <a:p>
            <a:pPr marL="300037" lvl="0" indent="-300037">
              <a:spcBef>
                <a:spcPts val="600"/>
              </a:spcBef>
              <a:buNone/>
              <a:defRPr sz="1800">
                <a:solidFill>
                  <a:srgbClr val="000000"/>
                </a:solidFill>
              </a:defRPr>
            </a:pPr>
            <a:r>
              <a:rPr sz="2800">
                <a:solidFill>
                  <a:srgbClr val="FFFF00"/>
                </a:solidFill>
              </a:rPr>
              <a:t>Und bis zum Ende </a:t>
            </a:r>
            <a:r>
              <a:rPr sz="2800">
                <a:solidFill>
                  <a:srgbClr val="0433FF"/>
                </a:solidFill>
              </a:rPr>
              <a:t>(der 70 Wochen)</a:t>
            </a:r>
            <a:r>
              <a:rPr sz="2800">
                <a:solidFill>
                  <a:srgbClr val="FFFF00"/>
                </a:solidFill>
              </a:rPr>
              <a:t> ist Krieg. Beschlossen sind Verwüstungen.</a:t>
            </a:r>
            <a:r>
              <a:rPr sz="2800">
                <a:solidFill>
                  <a:srgbClr val="0433FF"/>
                </a:solidFill>
              </a:rPr>
              <a:t>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p:cNvSpPr>
          <p:nvPr>
            <p:ph type="title"/>
          </p:nvPr>
        </p:nvSpPr>
        <p:spPr>
          <a:xfrm>
            <a:off x="457200" y="277813"/>
            <a:ext cx="8229600" cy="1143001"/>
          </a:xfrm>
          <a:prstGeom prst="rect">
            <a:avLst/>
          </a:prstGeom>
        </p:spPr>
        <p:txBody>
          <a:bodyPr lIns="0" tIns="0" rIns="0" bIns="0">
            <a:normAutofit/>
          </a:bodyPr>
          <a:lstStyle>
            <a:lvl1pPr>
              <a:defRPr>
                <a:solidFill>
                  <a:srgbClr val="FFC000"/>
                </a:solidFill>
              </a:defRPr>
            </a:lvl1pPr>
          </a:lstStyle>
          <a:p>
            <a:pPr lvl="0">
              <a:defRPr sz="1800">
                <a:solidFill>
                  <a:srgbClr val="000000"/>
                </a:solidFill>
                <a:effectLst/>
              </a:defRPr>
            </a:pPr>
            <a:r>
              <a:rPr sz="4400">
                <a:solidFill>
                  <a:srgbClr val="FFC000"/>
                </a:solidFill>
                <a:effectLst>
                  <a:outerShdw blurRad="38100" dist="38100" dir="2700000" rotWithShape="0">
                    <a:srgbClr val="000000"/>
                  </a:outerShdw>
                </a:effectLst>
              </a:rPr>
              <a:t>Dan 9,27</a:t>
            </a:r>
          </a:p>
        </p:txBody>
      </p:sp>
      <p:sp>
        <p:nvSpPr>
          <p:cNvPr id="866" name="Shape 866"/>
          <p:cNvSpPr>
            <a:spLocks noGrp="1"/>
          </p:cNvSpPr>
          <p:nvPr>
            <p:ph type="body" idx="1"/>
          </p:nvPr>
        </p:nvSpPr>
        <p:spPr>
          <a:xfrm>
            <a:off x="251519" y="1628800"/>
            <a:ext cx="8352930" cy="5229200"/>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0433FF"/>
                </a:solidFill>
              </a:rPr>
              <a:t>„</a:t>
            </a:r>
            <a:r>
              <a:rPr sz="2800">
                <a:solidFill>
                  <a:srgbClr val="FFFF00"/>
                </a:solidFill>
              </a:rPr>
              <a:t>Und stark machen</a:t>
            </a:r>
            <a:r>
              <a:rPr sz="2800">
                <a:solidFill>
                  <a:srgbClr val="0433FF"/>
                </a:solidFill>
              </a:rPr>
              <a:t> </a:t>
            </a:r>
            <a:r>
              <a:rPr sz="2800">
                <a:solidFill>
                  <a:srgbClr val="FFFF00"/>
                </a:solidFill>
              </a:rPr>
              <a:t>wird er </a:t>
            </a:r>
            <a:r>
              <a:rPr sz="2800">
                <a:solidFill>
                  <a:srgbClr val="0433FF"/>
                </a:solidFill>
              </a:rPr>
              <a:t>(= der Fürst)</a:t>
            </a:r>
            <a:r>
              <a:rPr sz="2800">
                <a:solidFill>
                  <a:srgbClr val="FFFF00"/>
                </a:solidFill>
              </a:rPr>
              <a:t> einen Bund den Vielen </a:t>
            </a:r>
            <a:r>
              <a:rPr sz="2800" b="1">
                <a:solidFill>
                  <a:srgbClr val="F5B7E3"/>
                </a:solidFill>
              </a:rPr>
              <a:t>eine</a:t>
            </a:r>
            <a:r>
              <a:rPr sz="2800">
                <a:solidFill>
                  <a:srgbClr val="F5B7E3"/>
                </a:solidFill>
              </a:rPr>
              <a:t> Woche lang</a:t>
            </a:r>
            <a:r>
              <a:rPr sz="2800">
                <a:solidFill>
                  <a:srgbClr val="FFFF00"/>
                </a:solidFill>
              </a:rPr>
              <a:t>. </a:t>
            </a:r>
          </a:p>
          <a:p>
            <a:pPr marL="300037" lvl="0" indent="-300037">
              <a:spcBef>
                <a:spcPts val="600"/>
              </a:spcBef>
              <a:buNone/>
              <a:defRPr sz="1800">
                <a:solidFill>
                  <a:srgbClr val="000000"/>
                </a:solidFill>
              </a:defRPr>
            </a:pPr>
            <a:r>
              <a:rPr sz="2800">
                <a:solidFill>
                  <a:srgbClr val="FFFF00"/>
                </a:solidFill>
              </a:rPr>
              <a:t>Und </a:t>
            </a:r>
            <a:r>
              <a:rPr sz="2800">
                <a:solidFill>
                  <a:srgbClr val="F5B7E3"/>
                </a:solidFill>
              </a:rPr>
              <a:t>die </a:t>
            </a:r>
            <a:r>
              <a:rPr sz="2800" b="1">
                <a:solidFill>
                  <a:srgbClr val="F5B7E3"/>
                </a:solidFill>
              </a:rPr>
              <a:t>Hälfte</a:t>
            </a:r>
            <a:r>
              <a:rPr sz="2800">
                <a:solidFill>
                  <a:srgbClr val="F5B7E3"/>
                </a:solidFill>
              </a:rPr>
              <a:t> der Woche hindurch  (o.: eine halbe Woche lang) </a:t>
            </a:r>
            <a:r>
              <a:rPr sz="2800">
                <a:solidFill>
                  <a:srgbClr val="FFFF00"/>
                </a:solidFill>
              </a:rPr>
              <a:t>wird er Opfer und Gabe zum Aufhören bringen; </a:t>
            </a:r>
          </a:p>
          <a:p>
            <a:pPr marL="300037" lvl="0" indent="-300037">
              <a:spcBef>
                <a:spcPts val="600"/>
              </a:spcBef>
              <a:buNone/>
              <a:defRPr sz="1800">
                <a:solidFill>
                  <a:srgbClr val="000000"/>
                </a:solidFill>
              </a:defRPr>
            </a:pPr>
            <a:r>
              <a:rPr sz="2800">
                <a:solidFill>
                  <a:srgbClr val="FFFF00"/>
                </a:solidFill>
              </a:rPr>
              <a:t>und auf Flügeln von Gräueln wird er (o. man) verwüsten,</a:t>
            </a:r>
            <a:r>
              <a:rPr sz="2800">
                <a:solidFill>
                  <a:srgbClr val="0433FF"/>
                </a:solidFill>
              </a:rPr>
              <a:t> </a:t>
            </a:r>
          </a:p>
          <a:p>
            <a:pPr marL="300037" lvl="0" indent="-300037">
              <a:spcBef>
                <a:spcPts val="600"/>
              </a:spcBef>
              <a:buNone/>
              <a:defRPr sz="1800">
                <a:solidFill>
                  <a:srgbClr val="000000"/>
                </a:solidFill>
              </a:defRPr>
            </a:pPr>
            <a:r>
              <a:rPr sz="2800">
                <a:solidFill>
                  <a:srgbClr val="0433FF"/>
                </a:solidFill>
              </a:rPr>
              <a:t>u</a:t>
            </a:r>
            <a:r>
              <a:rPr sz="2800">
                <a:solidFill>
                  <a:srgbClr val="FFFF00"/>
                </a:solidFill>
              </a:rPr>
              <a:t>nd ‹zwar› bis Vollendetes und</a:t>
            </a:r>
            <a:r>
              <a:rPr sz="2800">
                <a:solidFill>
                  <a:srgbClr val="0433FF"/>
                </a:solidFill>
              </a:rPr>
              <a:t> </a:t>
            </a:r>
            <a:r>
              <a:rPr sz="2800">
                <a:solidFill>
                  <a:srgbClr val="FFFF00"/>
                </a:solidFill>
              </a:rPr>
              <a:t>Festbeschlossenes auf den Verwüster sich ergießen wird.</a:t>
            </a:r>
            <a:r>
              <a:rPr sz="2800">
                <a:solidFill>
                  <a:srgbClr val="0433FF"/>
                </a:solidFill>
              </a:rPr>
              <a: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p:cNvSpPr>
          <p:nvPr>
            <p:ph type="title"/>
          </p:nvPr>
        </p:nvSpPr>
        <p:spPr>
          <a:xfrm>
            <a:off x="-1" y="0"/>
            <a:ext cx="9126964" cy="1124746"/>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rPr>
              <a:t>Was geschieht in der letzten Woche? </a:t>
            </a:r>
          </a:p>
        </p:txBody>
      </p:sp>
      <p:sp>
        <p:nvSpPr>
          <p:cNvPr id="869" name="Shape 869"/>
          <p:cNvSpPr>
            <a:spLocks noGrp="1"/>
          </p:cNvSpPr>
          <p:nvPr>
            <p:ph type="body" idx="1"/>
          </p:nvPr>
        </p:nvSpPr>
        <p:spPr>
          <a:xfrm>
            <a:off x="0" y="1052735"/>
            <a:ext cx="9144000" cy="5805266"/>
          </a:xfrm>
          <a:prstGeom prst="rect">
            <a:avLst/>
          </a:prstGeom>
        </p:spPr>
        <p:txBody>
          <a:bodyPr lIns="0" tIns="0" rIns="0" bIns="0">
            <a:normAutofit/>
          </a:bodyPr>
          <a:lstStyle/>
          <a:p>
            <a:pPr marL="300037" lvl="0" indent="-300037">
              <a:spcBef>
                <a:spcPts val="600"/>
              </a:spcBef>
              <a:buNone/>
              <a:defRPr sz="1800">
                <a:solidFill>
                  <a:srgbClr val="000000"/>
                </a:solidFill>
              </a:defRPr>
            </a:pPr>
            <a:r>
              <a:rPr sz="2800">
                <a:solidFill>
                  <a:srgbClr val="0433FF"/>
                </a:solidFill>
              </a:rPr>
              <a:t>Gemäß V. 26:</a:t>
            </a:r>
          </a:p>
          <a:p>
            <a:pPr marL="0" lvl="1" indent="457200">
              <a:spcBef>
                <a:spcPts val="500"/>
              </a:spcBef>
              <a:buSzTx/>
              <a:buNone/>
              <a:defRPr sz="1800">
                <a:solidFill>
                  <a:srgbClr val="000000"/>
                </a:solidFill>
              </a:defRPr>
            </a:pPr>
            <a:r>
              <a:rPr sz="2500">
                <a:solidFill>
                  <a:srgbClr val="D6DCFF"/>
                </a:solidFill>
              </a:rPr>
              <a:t>Ein Gesalbter wird ausgerottet (getötet). </a:t>
            </a:r>
          </a:p>
          <a:p>
            <a:pPr marL="0" lvl="1" indent="457200">
              <a:spcBef>
                <a:spcPts val="500"/>
              </a:spcBef>
              <a:buSzTx/>
              <a:buNone/>
              <a:defRPr sz="1800">
                <a:solidFill>
                  <a:srgbClr val="000000"/>
                </a:solidFill>
              </a:defRPr>
            </a:pPr>
            <a:r>
              <a:rPr sz="2500">
                <a:solidFill>
                  <a:srgbClr val="D6DCFF"/>
                </a:solidFill>
              </a:rPr>
              <a:t>Das Volk eines Fürsten verdirbt die Stadt und das Heiligtum.  </a:t>
            </a:r>
          </a:p>
          <a:p>
            <a:pPr marL="0" lvl="1" indent="457200">
              <a:spcBef>
                <a:spcPts val="500"/>
              </a:spcBef>
              <a:buSzTx/>
              <a:buNone/>
              <a:defRPr sz="1800">
                <a:solidFill>
                  <a:srgbClr val="000000"/>
                </a:solidFill>
              </a:defRPr>
            </a:pPr>
            <a:r>
              <a:rPr sz="2500">
                <a:solidFill>
                  <a:srgbClr val="D6DCFF"/>
                </a:solidFill>
              </a:rPr>
              <a:t>Das Ende (des Fürsten) ist in der Überflutung. </a:t>
            </a:r>
          </a:p>
          <a:p>
            <a:pPr marL="0" lvl="1" indent="457200">
              <a:spcBef>
                <a:spcPts val="500"/>
              </a:spcBef>
              <a:buSzTx/>
              <a:buNone/>
              <a:defRPr sz="1800">
                <a:solidFill>
                  <a:srgbClr val="000000"/>
                </a:solidFill>
              </a:defRPr>
            </a:pPr>
            <a:r>
              <a:rPr sz="2500">
                <a:solidFill>
                  <a:srgbClr val="D6DCFF"/>
                </a:solidFill>
              </a:rPr>
              <a:t>Bis zum Ende sind Krieg und Verwüstungen beschlossen.</a:t>
            </a:r>
            <a:endParaRPr sz="2400">
              <a:solidFill>
                <a:srgbClr val="D6DCFF"/>
              </a:solidFill>
            </a:endParaRPr>
          </a:p>
          <a:p>
            <a:pPr marL="300037" lvl="0" indent="-300037">
              <a:spcBef>
                <a:spcPts val="600"/>
              </a:spcBef>
              <a:buNone/>
              <a:defRPr sz="1800">
                <a:solidFill>
                  <a:srgbClr val="000000"/>
                </a:solidFill>
              </a:defRPr>
            </a:pPr>
            <a:r>
              <a:rPr sz="2800">
                <a:solidFill>
                  <a:srgbClr val="0433FF"/>
                </a:solidFill>
              </a:rPr>
              <a:t>Gemäß V. 27: </a:t>
            </a:r>
          </a:p>
          <a:p>
            <a:pPr marL="0" lvl="1" indent="457200">
              <a:spcBef>
                <a:spcPts val="500"/>
              </a:spcBef>
              <a:buSzTx/>
              <a:buNone/>
              <a:defRPr sz="1800">
                <a:solidFill>
                  <a:srgbClr val="000000"/>
                </a:solidFill>
              </a:defRPr>
            </a:pPr>
            <a:r>
              <a:rPr sz="2500">
                <a:solidFill>
                  <a:srgbClr val="D6DCFF"/>
                </a:solidFill>
              </a:rPr>
              <a:t>1. Jener Fürst macht mit der Masse des jüdischen Volkes einen Bund „eine Woche“ (= 7 Jahre) lang.  </a:t>
            </a:r>
          </a:p>
          <a:p>
            <a:pPr marL="0" lvl="1" indent="457200">
              <a:spcBef>
                <a:spcPts val="500"/>
              </a:spcBef>
              <a:buSzTx/>
              <a:buNone/>
              <a:defRPr sz="1800">
                <a:solidFill>
                  <a:srgbClr val="000000"/>
                </a:solidFill>
              </a:defRPr>
            </a:pPr>
            <a:r>
              <a:rPr sz="2500">
                <a:solidFill>
                  <a:srgbClr val="D6DCFF"/>
                </a:solidFill>
              </a:rPr>
              <a:t>2. Eine halbe Woche lang (= 3,5 Jahre lang) verbietet er die Opferdarbringungen.</a:t>
            </a:r>
            <a:r>
              <a:rPr sz="2500">
                <a:solidFill>
                  <a:srgbClr val="FFFFFF"/>
                </a:solidFill>
              </a:rPr>
              <a:t> (= Dan 11,31; 12,11) </a:t>
            </a:r>
          </a:p>
          <a:p>
            <a:pPr marL="0" lvl="1" indent="457200">
              <a:spcBef>
                <a:spcPts val="500"/>
              </a:spcBef>
              <a:buSzTx/>
              <a:buNone/>
              <a:defRPr sz="1800">
                <a:solidFill>
                  <a:srgbClr val="000000"/>
                </a:solidFill>
              </a:defRPr>
            </a:pPr>
            <a:r>
              <a:rPr sz="2500">
                <a:solidFill>
                  <a:srgbClr val="D6DCFF"/>
                </a:solidFill>
              </a:rPr>
              <a:t>3. Auf Gräuelflügeln steht ein verwüstender Götze.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p:cNvSpPr>
          <p:nvPr>
            <p:ph type="title"/>
          </p:nvPr>
        </p:nvSpPr>
        <p:spPr>
          <a:xfrm>
            <a:off x="0" y="0"/>
            <a:ext cx="9144000" cy="692696"/>
          </a:xfrm>
          <a:prstGeom prst="rect">
            <a:avLst/>
          </a:prstGeom>
        </p:spPr>
        <p:txBody>
          <a:bodyPr lIns="0" tIns="0" rIns="0" bIns="0">
            <a:normAutofit/>
          </a:bodyPr>
          <a:lstStyle/>
          <a:p>
            <a:pPr lvl="0">
              <a:defRPr sz="1800">
                <a:solidFill>
                  <a:srgbClr val="000000"/>
                </a:solidFill>
                <a:effectLst/>
              </a:defRPr>
            </a:pPr>
            <a:r>
              <a:rPr sz="3200">
                <a:solidFill>
                  <a:srgbClr val="FFC000"/>
                </a:solidFill>
                <a:effectLst>
                  <a:outerShdw blurRad="38100" dist="38100" dir="2700000" rotWithShape="0">
                    <a:srgbClr val="000000"/>
                  </a:outerShdw>
                </a:effectLst>
              </a:rPr>
              <a:t>9,27</a:t>
            </a:r>
            <a:r>
              <a:rPr sz="3200">
                <a:solidFill>
                  <a:srgbClr val="FFFF00"/>
                </a:solidFill>
                <a:effectLst>
                  <a:outerShdw blurRad="38100" dist="38100" dir="2700000" rotWithShape="0">
                    <a:srgbClr val="000000"/>
                  </a:outerShdw>
                </a:effectLst>
              </a:rPr>
              <a:t> auf Gräuelflügeln</a:t>
            </a:r>
          </a:p>
        </p:txBody>
      </p:sp>
      <p:pic>
        <p:nvPicPr>
          <p:cNvPr id="872" name="image18.gif" descr="http://www.lonewolfscott.de/bilder/goetter/zeus_3_lg.gif"/>
          <p:cNvPicPr/>
          <p:nvPr/>
        </p:nvPicPr>
        <p:blipFill>
          <a:blip r:embed="rId2" cstate="print">
            <a:extLst/>
          </a:blip>
          <a:stretch>
            <a:fillRect/>
          </a:stretch>
        </p:blipFill>
        <p:spPr>
          <a:xfrm>
            <a:off x="2267744" y="548679"/>
            <a:ext cx="5112568" cy="6309321"/>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Shape 874"/>
          <p:cNvSpPr>
            <a:spLocks noGrp="1"/>
          </p:cNvSpPr>
          <p:nvPr>
            <p:ph type="title"/>
          </p:nvPr>
        </p:nvSpPr>
        <p:spPr>
          <a:xfrm>
            <a:off x="-1" y="0"/>
            <a:ext cx="9126964" cy="1124746"/>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rPr>
              <a:t>Was geschieht in der letzten Woche? </a:t>
            </a:r>
          </a:p>
        </p:txBody>
      </p:sp>
      <p:sp>
        <p:nvSpPr>
          <p:cNvPr id="875" name="Shape 875"/>
          <p:cNvSpPr>
            <a:spLocks noGrp="1"/>
          </p:cNvSpPr>
          <p:nvPr>
            <p:ph type="body" idx="1"/>
          </p:nvPr>
        </p:nvSpPr>
        <p:spPr>
          <a:xfrm>
            <a:off x="0" y="1052735"/>
            <a:ext cx="9144000" cy="5805266"/>
          </a:xfrm>
          <a:prstGeom prst="rect">
            <a:avLst/>
          </a:prstGeom>
        </p:spPr>
        <p:txBody>
          <a:bodyPr lIns="0" tIns="0" rIns="0" bIns="0">
            <a:normAutofit/>
          </a:bodyPr>
          <a:lstStyle/>
          <a:p>
            <a:pPr marL="300037" lvl="0" indent="-300037">
              <a:lnSpc>
                <a:spcPct val="80000"/>
              </a:lnSpc>
              <a:spcBef>
                <a:spcPts val="500"/>
              </a:spcBef>
              <a:buNone/>
              <a:defRPr sz="1800">
                <a:solidFill>
                  <a:srgbClr val="000000"/>
                </a:solidFill>
              </a:defRPr>
            </a:pPr>
            <a:r>
              <a:rPr sz="2800"/>
              <a:t>Gemäß V. 26:</a:t>
            </a:r>
          </a:p>
          <a:p>
            <a:pPr marL="0" lvl="1" indent="457200">
              <a:lnSpc>
                <a:spcPct val="80000"/>
              </a:lnSpc>
              <a:spcBef>
                <a:spcPts val="500"/>
              </a:spcBef>
              <a:buSzTx/>
              <a:buNone/>
              <a:defRPr sz="1800">
                <a:solidFill>
                  <a:srgbClr val="000000"/>
                </a:solidFill>
              </a:defRPr>
            </a:pPr>
            <a:r>
              <a:rPr sz="2500">
                <a:solidFill>
                  <a:srgbClr val="D6DCFF"/>
                </a:solidFill>
              </a:rPr>
              <a:t>Ein Gesalbter wird ausgerottet (getötet). </a:t>
            </a:r>
          </a:p>
          <a:p>
            <a:pPr marL="0" lvl="1" indent="457200">
              <a:lnSpc>
                <a:spcPct val="80000"/>
              </a:lnSpc>
              <a:spcBef>
                <a:spcPts val="500"/>
              </a:spcBef>
              <a:buSzTx/>
              <a:buNone/>
              <a:defRPr sz="1800">
                <a:solidFill>
                  <a:srgbClr val="000000"/>
                </a:solidFill>
              </a:defRPr>
            </a:pPr>
            <a:r>
              <a:rPr sz="2500">
                <a:solidFill>
                  <a:srgbClr val="D6DCFF"/>
                </a:solidFill>
              </a:rPr>
              <a:t>Das Volk eines Fürsten verdirbt die Stadt und das Heiligtum.  </a:t>
            </a:r>
          </a:p>
          <a:p>
            <a:pPr marL="0" lvl="1" indent="457200">
              <a:lnSpc>
                <a:spcPct val="80000"/>
              </a:lnSpc>
              <a:spcBef>
                <a:spcPts val="500"/>
              </a:spcBef>
              <a:buSzTx/>
              <a:buNone/>
              <a:defRPr sz="1800">
                <a:solidFill>
                  <a:srgbClr val="000000"/>
                </a:solidFill>
              </a:defRPr>
            </a:pPr>
            <a:r>
              <a:rPr sz="2500">
                <a:solidFill>
                  <a:srgbClr val="D6DCFF"/>
                </a:solidFill>
              </a:rPr>
              <a:t>Das Ende (des Fürsten) ist in der Überflutung. </a:t>
            </a:r>
          </a:p>
          <a:p>
            <a:pPr marL="0" lvl="1" indent="457200">
              <a:lnSpc>
                <a:spcPct val="80000"/>
              </a:lnSpc>
              <a:spcBef>
                <a:spcPts val="500"/>
              </a:spcBef>
              <a:buSzTx/>
              <a:buNone/>
              <a:defRPr sz="1800">
                <a:solidFill>
                  <a:srgbClr val="000000"/>
                </a:solidFill>
              </a:defRPr>
            </a:pPr>
            <a:r>
              <a:rPr sz="2500">
                <a:solidFill>
                  <a:srgbClr val="D6DCFF"/>
                </a:solidFill>
              </a:rPr>
              <a:t>Bis zum Ende sind Krieg und Verwüstungen beschlossen.</a:t>
            </a:r>
            <a:endParaRPr sz="2400">
              <a:solidFill>
                <a:srgbClr val="D6DCFF"/>
              </a:solidFill>
            </a:endParaRPr>
          </a:p>
          <a:p>
            <a:pPr marL="300037" lvl="0" indent="-300037">
              <a:lnSpc>
                <a:spcPct val="80000"/>
              </a:lnSpc>
              <a:spcBef>
                <a:spcPts val="500"/>
              </a:spcBef>
              <a:buNone/>
              <a:defRPr sz="1800">
                <a:solidFill>
                  <a:srgbClr val="000000"/>
                </a:solidFill>
              </a:defRPr>
            </a:pPr>
            <a:r>
              <a:rPr sz="2800"/>
              <a:t>Gemäß V. 27: </a:t>
            </a:r>
          </a:p>
          <a:p>
            <a:pPr marL="0" lvl="1" indent="457200">
              <a:lnSpc>
                <a:spcPct val="80000"/>
              </a:lnSpc>
              <a:spcBef>
                <a:spcPts val="500"/>
              </a:spcBef>
              <a:buSzTx/>
              <a:buNone/>
              <a:defRPr sz="1800">
                <a:solidFill>
                  <a:srgbClr val="000000"/>
                </a:solidFill>
              </a:defRPr>
            </a:pPr>
            <a:r>
              <a:rPr sz="2500">
                <a:solidFill>
                  <a:srgbClr val="D6DCFF"/>
                </a:solidFill>
              </a:rPr>
              <a:t>1. Jener Fürst macht mit der Masse des jüdischen Volkes einen Bund „eine Woche“ (= 7 Jahre) lang.  </a:t>
            </a:r>
          </a:p>
          <a:p>
            <a:pPr marL="0" lvl="1" indent="457200">
              <a:lnSpc>
                <a:spcPct val="80000"/>
              </a:lnSpc>
              <a:spcBef>
                <a:spcPts val="500"/>
              </a:spcBef>
              <a:buSzTx/>
              <a:buNone/>
              <a:defRPr sz="1800">
                <a:solidFill>
                  <a:srgbClr val="000000"/>
                </a:solidFill>
              </a:defRPr>
            </a:pPr>
            <a:r>
              <a:rPr sz="2500">
                <a:solidFill>
                  <a:srgbClr val="D6DCFF"/>
                </a:solidFill>
              </a:rPr>
              <a:t>2. Eine halbe Woche lang (= 3,5 Jahre lang) verbietet er die Opferdarbringungen.</a:t>
            </a:r>
            <a:r>
              <a:rPr sz="2500">
                <a:solidFill>
                  <a:srgbClr val="FFFFFF"/>
                </a:solidFill>
              </a:rPr>
              <a:t> (= Dan 11,31; 12,11) </a:t>
            </a:r>
          </a:p>
          <a:p>
            <a:pPr marL="0" lvl="1" indent="457200">
              <a:lnSpc>
                <a:spcPct val="80000"/>
              </a:lnSpc>
              <a:spcBef>
                <a:spcPts val="500"/>
              </a:spcBef>
              <a:buSzTx/>
              <a:buNone/>
              <a:defRPr sz="1800">
                <a:solidFill>
                  <a:srgbClr val="000000"/>
                </a:solidFill>
              </a:defRPr>
            </a:pPr>
            <a:r>
              <a:rPr sz="2500">
                <a:solidFill>
                  <a:srgbClr val="D6DCFF"/>
                </a:solidFill>
              </a:rPr>
              <a:t>3. Auf Gräuelflügeln steht ein verwüstender Götze. </a:t>
            </a:r>
          </a:p>
          <a:p>
            <a:pPr marL="0" lvl="1" indent="457200">
              <a:lnSpc>
                <a:spcPct val="80000"/>
              </a:lnSpc>
              <a:spcBef>
                <a:spcPts val="500"/>
              </a:spcBef>
              <a:buSzTx/>
              <a:buNone/>
              <a:defRPr sz="1800">
                <a:solidFill>
                  <a:srgbClr val="000000"/>
                </a:solidFill>
              </a:defRPr>
            </a:pPr>
            <a:r>
              <a:rPr sz="2500">
                <a:solidFill>
                  <a:srgbClr val="D6DCFF"/>
                </a:solidFill>
              </a:rPr>
              <a:t>4. Fest beschlossene Vernichtung wird sich über den zu Verwüster (= den Fürsten) ergießen.</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p:nvPr/>
        </p:nvSpPr>
        <p:spPr>
          <a:xfrm>
            <a:off x="352424" y="2994025"/>
            <a:ext cx="7306210" cy="0"/>
          </a:xfrm>
          <a:prstGeom prst="line">
            <a:avLst/>
          </a:prstGeom>
          <a:ln w="127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78" name="Shape 878"/>
          <p:cNvSpPr/>
          <p:nvPr/>
        </p:nvSpPr>
        <p:spPr>
          <a:xfrm>
            <a:off x="354870" y="2463551"/>
            <a:ext cx="1148518" cy="533401"/>
          </a:xfrm>
          <a:prstGeom prst="rect">
            <a:avLst/>
          </a:prstGeom>
          <a:solidFill>
            <a:srgbClr val="4F81BD"/>
          </a:solidFill>
          <a:ln w="12700">
            <a:solidFill/>
            <a:miter/>
          </a:ln>
        </p:spPr>
        <p:txBody>
          <a:bodyPr lIns="0" tIns="0" rIns="0" bIns="0" anchor="ctr"/>
          <a:lstStyle/>
          <a:p>
            <a:pPr lvl="0">
              <a:defRPr>
                <a:solidFill>
                  <a:srgbClr val="000000"/>
                </a:solidFill>
                <a:latin typeface="Calibri"/>
                <a:ea typeface="Calibri"/>
                <a:cs typeface="Calibri"/>
                <a:sym typeface="Calibri"/>
              </a:defRPr>
            </a:pPr>
            <a:endParaRPr/>
          </a:p>
        </p:txBody>
      </p:sp>
      <p:sp>
        <p:nvSpPr>
          <p:cNvPr id="879" name="Shape 879"/>
          <p:cNvSpPr/>
          <p:nvPr/>
        </p:nvSpPr>
        <p:spPr>
          <a:xfrm>
            <a:off x="1503388" y="2460625"/>
            <a:ext cx="4040733" cy="736382"/>
          </a:xfrm>
          <a:prstGeom prst="rect">
            <a:avLst/>
          </a:prstGeom>
          <a:solidFill>
            <a:srgbClr val="3366FF"/>
          </a:solidFill>
          <a:ln w="12700">
            <a:solidFill/>
            <a:miter/>
          </a:ln>
        </p:spPr>
        <p:txBody>
          <a:bodyPr lIns="0" tIns="0" rIns="0" bIns="0" anchor="ctr"/>
          <a:lstStyle/>
          <a:p>
            <a:pPr lvl="0" algn="ctr">
              <a:defRPr>
                <a:solidFill>
                  <a:srgbClr val="000000"/>
                </a:solidFill>
                <a:latin typeface="Calibri"/>
                <a:ea typeface="Calibri"/>
                <a:cs typeface="Calibri"/>
                <a:sym typeface="Calibri"/>
              </a:defRPr>
            </a:pPr>
            <a:endParaRPr/>
          </a:p>
        </p:txBody>
      </p:sp>
      <p:sp>
        <p:nvSpPr>
          <p:cNvPr id="880" name="Shape 880"/>
          <p:cNvSpPr/>
          <p:nvPr/>
        </p:nvSpPr>
        <p:spPr>
          <a:xfrm>
            <a:off x="5593398" y="2460625"/>
            <a:ext cx="1068268" cy="533400"/>
          </a:xfrm>
          <a:prstGeom prst="rect">
            <a:avLst/>
          </a:prstGeom>
          <a:solidFill>
            <a:srgbClr val="4F81BD"/>
          </a:solidFill>
          <a:ln w="12700">
            <a:solidFill/>
            <a:miter/>
          </a:ln>
        </p:spPr>
        <p:txBody>
          <a:bodyPr lIns="0" tIns="0" rIns="0" bIns="0" anchor="ctr"/>
          <a:lstStyle/>
          <a:p>
            <a:pPr lvl="0">
              <a:defRPr>
                <a:solidFill>
                  <a:srgbClr val="000000"/>
                </a:solidFill>
                <a:latin typeface="Calibri"/>
                <a:ea typeface="Calibri"/>
                <a:cs typeface="Calibri"/>
                <a:sym typeface="Calibri"/>
              </a:defRPr>
            </a:pPr>
            <a:endParaRPr/>
          </a:p>
        </p:txBody>
      </p:sp>
      <p:sp>
        <p:nvSpPr>
          <p:cNvPr id="881" name="Shape 881"/>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882" name="Shape 882"/>
          <p:cNvSpPr/>
          <p:nvPr/>
        </p:nvSpPr>
        <p:spPr>
          <a:xfrm>
            <a:off x="194140" y="1349925"/>
            <a:ext cx="1469976" cy="9569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000" b="1">
                <a:latin typeface="Times New Roman"/>
                <a:ea typeface="Times New Roman"/>
                <a:cs typeface="Times New Roman"/>
                <a:sym typeface="Times New Roman"/>
              </a:rPr>
              <a:t>Zeit </a:t>
            </a:r>
            <a:r>
              <a:rPr sz="2000" b="1" u="sng">
                <a:latin typeface="Times New Roman"/>
                <a:ea typeface="Times New Roman"/>
                <a:cs typeface="Times New Roman"/>
                <a:sym typeface="Times New Roman"/>
              </a:rPr>
              <a:t>vor</a:t>
            </a:r>
            <a:r>
              <a:rPr sz="2000" b="1">
                <a:latin typeface="Times New Roman"/>
                <a:ea typeface="Times New Roman"/>
                <a:cs typeface="Times New Roman"/>
                <a:sym typeface="Times New Roman"/>
              </a:rPr>
              <a:t> dem</a:t>
            </a:r>
          </a:p>
          <a:p>
            <a:pPr lvl="0" algn="ctr">
              <a:defRPr>
                <a:solidFill>
                  <a:srgbClr val="000000"/>
                </a:solidFill>
              </a:defRPr>
            </a:pPr>
            <a:r>
              <a:rPr sz="2000" b="1">
                <a:latin typeface="Times New Roman"/>
                <a:ea typeface="Times New Roman"/>
                <a:cs typeface="Times New Roman"/>
                <a:sym typeface="Times New Roman"/>
              </a:rPr>
              <a:t> Bauen</a:t>
            </a:r>
          </a:p>
        </p:txBody>
      </p:sp>
      <p:sp>
        <p:nvSpPr>
          <p:cNvPr id="883" name="Shape 883"/>
          <p:cNvSpPr/>
          <p:nvPr/>
        </p:nvSpPr>
        <p:spPr>
          <a:xfrm>
            <a:off x="2136525" y="1465375"/>
            <a:ext cx="3417136" cy="7394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300" b="1">
                <a:solidFill>
                  <a:srgbClr val="000000"/>
                </a:solidFill>
                <a:latin typeface="Times New Roman"/>
                <a:ea typeface="Times New Roman"/>
                <a:cs typeface="Times New Roman"/>
                <a:sym typeface="Times New Roman"/>
              </a:defRPr>
            </a:lvl1pPr>
          </a:lstStyle>
          <a:p>
            <a:pPr lvl="0">
              <a:defRPr sz="1800" b="0"/>
            </a:pPr>
            <a:r>
              <a:rPr sz="2300" b="1"/>
              <a:t>62 Wochen: Zeit des Bauens</a:t>
            </a:r>
          </a:p>
        </p:txBody>
      </p:sp>
      <p:sp>
        <p:nvSpPr>
          <p:cNvPr id="884" name="Shape 884"/>
          <p:cNvSpPr/>
          <p:nvPr/>
        </p:nvSpPr>
        <p:spPr>
          <a:xfrm>
            <a:off x="8820471"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85" name="Shape 885"/>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886" name="Shape 886"/>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000000"/>
                </a:solidFill>
                <a:latin typeface="Times New Roman"/>
                <a:ea typeface="Times New Roman"/>
                <a:cs typeface="Times New Roman"/>
                <a:sym typeface="Times New Roman"/>
              </a:defRPr>
            </a:lvl1pPr>
          </a:lstStyle>
          <a:p>
            <a:pPr lvl="0">
              <a:defRPr sz="1800"/>
            </a:pPr>
            <a:r>
              <a:rPr sz="2400"/>
              <a:t>3,5</a:t>
            </a:r>
          </a:p>
        </p:txBody>
      </p:sp>
      <p:sp>
        <p:nvSpPr>
          <p:cNvPr id="887" name="Shape 887"/>
          <p:cNvSpPr/>
          <p:nvPr/>
        </p:nvSpPr>
        <p:spPr>
          <a:xfrm flipV="1">
            <a:off x="6660230" y="3341021"/>
            <a:ext cx="1434" cy="736050"/>
          </a:xfrm>
          <a:prstGeom prst="line">
            <a:avLst/>
          </a:prstGeom>
          <a:ln w="76200">
            <a:solidFill>
              <a:srgbClr val="1F497D"/>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88" name="Shape 888"/>
          <p:cNvSpPr/>
          <p:nvPr/>
        </p:nvSpPr>
        <p:spPr>
          <a:xfrm>
            <a:off x="5810765" y="4077072"/>
            <a:ext cx="1641556" cy="584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Arial Narrow"/>
                <a:ea typeface="Arial Narrow"/>
                <a:cs typeface="Arial Narrow"/>
                <a:sym typeface="Arial Narrow"/>
              </a:defRPr>
            </a:lvl1pPr>
          </a:lstStyle>
          <a:p>
            <a:pPr lvl="0">
              <a:defRPr sz="1800" b="0"/>
            </a:pPr>
            <a:r>
              <a:rPr sz="2000" b="1"/>
              <a:t>Und zur Hälfte der Woche …</a:t>
            </a:r>
          </a:p>
        </p:txBody>
      </p:sp>
      <p:sp>
        <p:nvSpPr>
          <p:cNvPr id="889" name="Shape 889"/>
          <p:cNvSpPr/>
          <p:nvPr/>
        </p:nvSpPr>
        <p:spPr>
          <a:xfrm>
            <a:off x="6661663" y="2463551"/>
            <a:ext cx="996970" cy="533401"/>
          </a:xfrm>
          <a:prstGeom prst="rect">
            <a:avLst/>
          </a:prstGeom>
          <a:solidFill>
            <a:srgbClr val="31859C"/>
          </a:solidFill>
          <a:ln w="12700">
            <a:solidFill/>
            <a:miter/>
          </a:ln>
        </p:spPr>
        <p:txBody>
          <a:bodyPr lIns="0" tIns="0" rIns="0" bIns="0" anchor="ctr"/>
          <a:lstStyle/>
          <a:p>
            <a:pPr lvl="0">
              <a:defRPr>
                <a:solidFill>
                  <a:srgbClr val="000000"/>
                </a:solidFill>
                <a:latin typeface="Calibri"/>
                <a:ea typeface="Calibri"/>
                <a:cs typeface="Calibri"/>
                <a:sym typeface="Calibri"/>
              </a:defRPr>
            </a:pPr>
            <a:endParaRPr/>
          </a:p>
        </p:txBody>
      </p:sp>
      <p:sp>
        <p:nvSpPr>
          <p:cNvPr id="890" name="Shape 890"/>
          <p:cNvSpPr/>
          <p:nvPr/>
        </p:nvSpPr>
        <p:spPr>
          <a:xfrm>
            <a:off x="5544120" y="1458415"/>
            <a:ext cx="2291680" cy="73997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200" b="1">
                <a:solidFill>
                  <a:srgbClr val="000000"/>
                </a:solidFill>
                <a:latin typeface="Times New Roman"/>
                <a:ea typeface="Times New Roman"/>
                <a:cs typeface="Times New Roman"/>
                <a:sym typeface="Times New Roman"/>
              </a:defRPr>
            </a:lvl1pPr>
          </a:lstStyle>
          <a:p>
            <a:pPr lvl="0">
              <a:defRPr sz="1800" b="0"/>
            </a:pPr>
            <a:r>
              <a:rPr sz="2200" b="1"/>
              <a:t>1 Woche: 7 Jahre Bedrängnis</a:t>
            </a:r>
          </a:p>
        </p:txBody>
      </p:sp>
      <p:sp>
        <p:nvSpPr>
          <p:cNvPr id="891" name="Shape 891"/>
          <p:cNvSpPr/>
          <p:nvPr/>
        </p:nvSpPr>
        <p:spPr>
          <a:xfrm>
            <a:off x="5148064" y="3140967"/>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Times New Roman"/>
                <a:ea typeface="Times New Roman"/>
                <a:cs typeface="Times New Roman"/>
                <a:sym typeface="Times New Roman"/>
              </a:defRPr>
            </a:lvl1pPr>
          </a:lstStyle>
          <a:p>
            <a:pPr lvl="0">
              <a:defRPr sz="1800" b="0"/>
            </a:pPr>
            <a:r>
              <a:rPr sz="2000" b="1"/>
              <a:t>171 v.C.</a:t>
            </a:r>
          </a:p>
        </p:txBody>
      </p:sp>
      <p:sp>
        <p:nvSpPr>
          <p:cNvPr id="892" name="Shape 892"/>
          <p:cNvSpPr/>
          <p:nvPr/>
        </p:nvSpPr>
        <p:spPr>
          <a:xfrm>
            <a:off x="35496" y="3284983"/>
            <a:ext cx="561341"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000000"/>
                </a:solidFill>
                <a:latin typeface="Times New Roman"/>
                <a:ea typeface="Times New Roman"/>
                <a:cs typeface="Times New Roman"/>
                <a:sym typeface="Times New Roman"/>
              </a:defRPr>
            </a:lvl1pPr>
          </a:lstStyle>
          <a:p>
            <a:pPr lvl="0">
              <a:defRPr sz="1800" b="0"/>
            </a:pPr>
            <a:r>
              <a:rPr sz="2400" b="1"/>
              <a:t>587</a:t>
            </a:r>
          </a:p>
        </p:txBody>
      </p:sp>
      <p:sp>
        <p:nvSpPr>
          <p:cNvPr id="893" name="Shape 893"/>
          <p:cNvSpPr/>
          <p:nvPr/>
        </p:nvSpPr>
        <p:spPr>
          <a:xfrm>
            <a:off x="6161537" y="2996951"/>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Times New Roman"/>
                <a:ea typeface="Times New Roman"/>
                <a:cs typeface="Times New Roman"/>
                <a:sym typeface="Times New Roman"/>
              </a:defRPr>
            </a:lvl1pPr>
          </a:lstStyle>
          <a:p>
            <a:pPr lvl="0">
              <a:defRPr sz="1800" b="0"/>
            </a:pPr>
            <a:r>
              <a:rPr sz="2000" b="1"/>
              <a:t>168 v.C.</a:t>
            </a:r>
          </a:p>
        </p:txBody>
      </p:sp>
      <p:sp>
        <p:nvSpPr>
          <p:cNvPr id="894" name="Shape 894"/>
          <p:cNvSpPr>
            <a:spLocks noGrp="1"/>
          </p:cNvSpPr>
          <p:nvPr>
            <p:ph type="title"/>
          </p:nvPr>
        </p:nvSpPr>
        <p:spPr>
          <a:xfrm>
            <a:off x="0" y="0"/>
            <a:ext cx="9144000" cy="1052513"/>
          </a:xfrm>
          <a:prstGeom prst="rect">
            <a:avLst/>
          </a:prstGeom>
        </p:spPr>
        <p:txBody>
          <a:bodyPr/>
          <a:lstStyle/>
          <a:p>
            <a:pPr lvl="0">
              <a:defRPr sz="1800"/>
            </a:pPr>
            <a:r>
              <a:rPr sz="3600" b="1"/>
              <a:t>70 Wochen –  </a:t>
            </a:r>
            <a:r>
              <a:rPr sz="2800" b="1"/>
              <a:t>Die Antiochus-Deutung</a:t>
            </a:r>
          </a:p>
        </p:txBody>
      </p:sp>
      <p:sp>
        <p:nvSpPr>
          <p:cNvPr id="895" name="Shape 895"/>
          <p:cNvSpPr/>
          <p:nvPr/>
        </p:nvSpPr>
        <p:spPr>
          <a:xfrm>
            <a:off x="4644009" y="5489936"/>
            <a:ext cx="1728193" cy="135437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1700" b="1"/>
              <a:t>Mit der Ermordung von Onias III beginnt die letzte Woche</a:t>
            </a:r>
          </a:p>
        </p:txBody>
      </p:sp>
      <p:sp>
        <p:nvSpPr>
          <p:cNvPr id="896" name="Shape 896"/>
          <p:cNvSpPr/>
          <p:nvPr/>
        </p:nvSpPr>
        <p:spPr>
          <a:xfrm flipV="1">
            <a:off x="5601765" y="3541077"/>
            <a:ext cx="13287" cy="1976155"/>
          </a:xfrm>
          <a:prstGeom prst="line">
            <a:avLst/>
          </a:prstGeom>
          <a:ln w="76200">
            <a:solidFill>
              <a:srgbClr val="1F497D"/>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897" name="Shape 897"/>
          <p:cNvSpPr/>
          <p:nvPr/>
        </p:nvSpPr>
        <p:spPr>
          <a:xfrm>
            <a:off x="1154149" y="3397062"/>
            <a:ext cx="561341"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000000"/>
                </a:solidFill>
                <a:latin typeface="Times New Roman"/>
                <a:ea typeface="Times New Roman"/>
                <a:cs typeface="Times New Roman"/>
                <a:sym typeface="Times New Roman"/>
              </a:defRPr>
            </a:lvl1pPr>
          </a:lstStyle>
          <a:p>
            <a:pPr lvl="0">
              <a:defRPr sz="1800" b="0"/>
            </a:pPr>
            <a:r>
              <a:rPr sz="2400" b="1"/>
              <a:t>538</a:t>
            </a:r>
          </a:p>
        </p:txBody>
      </p:sp>
      <p:sp>
        <p:nvSpPr>
          <p:cNvPr id="898" name="Shape 898"/>
          <p:cNvSpPr/>
          <p:nvPr/>
        </p:nvSpPr>
        <p:spPr>
          <a:xfrm>
            <a:off x="7204940" y="3084928"/>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Times New Roman"/>
                <a:ea typeface="Times New Roman"/>
                <a:cs typeface="Times New Roman"/>
                <a:sym typeface="Times New Roman"/>
              </a:defRPr>
            </a:lvl1pPr>
          </a:lstStyle>
          <a:p>
            <a:pPr lvl="0">
              <a:defRPr sz="1800" b="0"/>
            </a:pPr>
            <a:r>
              <a:rPr sz="2000" b="1"/>
              <a:t>164 v.C.</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Die 70. Woche</a:t>
            </a:r>
          </a:p>
        </p:txBody>
      </p:sp>
      <p:sp>
        <p:nvSpPr>
          <p:cNvPr id="901" name="Shape 901"/>
          <p:cNvSpPr/>
          <p:nvPr/>
        </p:nvSpPr>
        <p:spPr>
          <a:xfrm>
            <a:off x="611560" y="1988840"/>
            <a:ext cx="3548034" cy="1057147"/>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02" name="Shape 902"/>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903" name="Shape 903"/>
          <p:cNvSpPr/>
          <p:nvPr/>
        </p:nvSpPr>
        <p:spPr>
          <a:xfrm>
            <a:off x="631959" y="2071191"/>
            <a:ext cx="3462684" cy="8277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a:solidFill>
                  <a:srgbClr val="FFFFFF"/>
                </a:solidFill>
                <a:latin typeface="Times New Roman"/>
                <a:ea typeface="Times New Roman"/>
                <a:cs typeface="Times New Roman"/>
                <a:sym typeface="Times New Roman"/>
              </a:rPr>
              <a:t>3,5 </a:t>
            </a:r>
            <a:endParaRPr>
              <a:solidFill>
                <a:srgbClr val="FFFFFF"/>
              </a:solidFill>
            </a:endParaRPr>
          </a:p>
          <a:p>
            <a:pPr lvl="0" algn="ctr">
              <a:defRPr>
                <a:solidFill>
                  <a:srgbClr val="000000"/>
                </a:solidFill>
              </a:defRPr>
            </a:pPr>
            <a:r>
              <a:rPr sz="2000">
                <a:solidFill>
                  <a:srgbClr val="FFFFFF"/>
                </a:solidFill>
                <a:latin typeface="Times New Roman"/>
                <a:ea typeface="Times New Roman"/>
                <a:cs typeface="Times New Roman"/>
                <a:sym typeface="Times New Roman"/>
              </a:rPr>
              <a:t>Halbe</a:t>
            </a:r>
            <a:r>
              <a:rPr sz="2400">
                <a:solidFill>
                  <a:srgbClr val="FFFFFF"/>
                </a:solidFill>
                <a:latin typeface="Times New Roman"/>
                <a:ea typeface="Times New Roman"/>
                <a:cs typeface="Times New Roman"/>
                <a:sym typeface="Times New Roman"/>
              </a:rPr>
              <a:t> </a:t>
            </a:r>
            <a:r>
              <a:rPr sz="2000">
                <a:solidFill>
                  <a:srgbClr val="FFFFFF"/>
                </a:solidFill>
                <a:latin typeface="Times New Roman"/>
                <a:ea typeface="Times New Roman"/>
                <a:cs typeface="Times New Roman"/>
                <a:sym typeface="Times New Roman"/>
              </a:rPr>
              <a:t>Woche</a:t>
            </a:r>
          </a:p>
        </p:txBody>
      </p:sp>
      <p:sp>
        <p:nvSpPr>
          <p:cNvPr id="904" name="Shape 904"/>
          <p:cNvSpPr/>
          <p:nvPr/>
        </p:nvSpPr>
        <p:spPr>
          <a:xfrm>
            <a:off x="3491879" y="3068959"/>
            <a:ext cx="1512169" cy="8680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600" b="1">
                <a:solidFill>
                  <a:srgbClr val="FFFF00"/>
                </a:solidFill>
              </a:defRPr>
            </a:lvl1pPr>
          </a:lstStyle>
          <a:p>
            <a:pPr lvl="0">
              <a:defRPr sz="1800" b="0">
                <a:solidFill>
                  <a:srgbClr val="000000"/>
                </a:solidFill>
              </a:defRPr>
            </a:pPr>
            <a:r>
              <a:rPr sz="2600" b="1">
                <a:solidFill>
                  <a:srgbClr val="FFFF00"/>
                </a:solidFill>
              </a:rPr>
              <a:t>168 v. Chr. </a:t>
            </a:r>
          </a:p>
        </p:txBody>
      </p:sp>
      <p:sp>
        <p:nvSpPr>
          <p:cNvPr id="905" name="Shape 905"/>
          <p:cNvSpPr/>
          <p:nvPr/>
        </p:nvSpPr>
        <p:spPr>
          <a:xfrm>
            <a:off x="107503" y="3068959"/>
            <a:ext cx="1512170" cy="8676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700" b="1">
                <a:solidFill>
                  <a:srgbClr val="FFFFFF"/>
                </a:solidFill>
              </a:defRPr>
            </a:lvl1pPr>
          </a:lstStyle>
          <a:p>
            <a:pPr lvl="0">
              <a:defRPr sz="1800" b="0">
                <a:solidFill>
                  <a:srgbClr val="000000"/>
                </a:solidFill>
              </a:defRPr>
            </a:pPr>
            <a:r>
              <a:rPr sz="2700" b="1">
                <a:solidFill>
                  <a:srgbClr val="FFFFFF"/>
                </a:solidFill>
              </a:rPr>
              <a:t>171 v. Chr.</a:t>
            </a:r>
          </a:p>
        </p:txBody>
      </p:sp>
      <p:sp>
        <p:nvSpPr>
          <p:cNvPr id="906" name="Shape 906"/>
          <p:cNvSpPr/>
          <p:nvPr/>
        </p:nvSpPr>
        <p:spPr>
          <a:xfrm>
            <a:off x="7043546" y="3068959"/>
            <a:ext cx="1488895" cy="8676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700" b="1">
                <a:solidFill>
                  <a:srgbClr val="FFFF00"/>
                </a:solidFill>
              </a:defRPr>
            </a:lvl1pPr>
          </a:lstStyle>
          <a:p>
            <a:pPr lvl="0">
              <a:defRPr sz="1800" b="0">
                <a:solidFill>
                  <a:srgbClr val="000000"/>
                </a:solidFill>
              </a:defRPr>
            </a:pPr>
            <a:r>
              <a:rPr sz="2700" b="1">
                <a:solidFill>
                  <a:srgbClr val="FFFF00"/>
                </a:solidFill>
              </a:rPr>
              <a:t>Frühjahr 164</a:t>
            </a:r>
          </a:p>
        </p:txBody>
      </p:sp>
      <p:grpSp>
        <p:nvGrpSpPr>
          <p:cNvPr id="909" name="Group 909"/>
          <p:cNvGrpSpPr/>
          <p:nvPr/>
        </p:nvGrpSpPr>
        <p:grpSpPr>
          <a:xfrm>
            <a:off x="4139951" y="1988840"/>
            <a:ext cx="3518682" cy="1057147"/>
            <a:chOff x="0" y="0"/>
            <a:chExt cx="3518680" cy="1057146"/>
          </a:xfrm>
        </p:grpSpPr>
        <p:sp>
          <p:nvSpPr>
            <p:cNvPr id="907" name="Shape 907"/>
            <p:cNvSpPr/>
            <p:nvPr/>
          </p:nvSpPr>
          <p:spPr>
            <a:xfrm>
              <a:off x="0" y="-1"/>
              <a:ext cx="3518681" cy="1057148"/>
            </a:xfrm>
            <a:prstGeom prst="rect">
              <a:avLst/>
            </a:prstGeom>
            <a:solidFill>
              <a:srgbClr val="0039E6"/>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908" name="Shape 908"/>
            <p:cNvSpPr/>
            <p:nvPr/>
          </p:nvSpPr>
          <p:spPr>
            <a:xfrm>
              <a:off x="42269" y="323957"/>
              <a:ext cx="3344677" cy="409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3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300" b="1">
                  <a:solidFill>
                    <a:srgbClr val="FFFFFF"/>
                  </a:solidFill>
                </a:rPr>
                <a:t>Halbe Woche = 1290 Tage</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image10.png" descr="babilonischereich"/>
          <p:cNvPicPr/>
          <p:nvPr/>
        </p:nvPicPr>
        <p:blipFill>
          <a:blip r:embed="rId3" cstate="print">
            <a:extLst/>
          </a:blip>
          <a:stretch>
            <a:fillRect/>
          </a:stretch>
        </p:blipFill>
        <p:spPr>
          <a:xfrm>
            <a:off x="-396553" y="3179555"/>
            <a:ext cx="8568954" cy="3705828"/>
          </a:xfrm>
          <a:prstGeom prst="rect">
            <a:avLst/>
          </a:prstGeom>
          <a:ln w="12700">
            <a:miter lim="400000"/>
          </a:ln>
        </p:spPr>
      </p:pic>
      <p:sp>
        <p:nvSpPr>
          <p:cNvPr id="572" name="Shape 572"/>
          <p:cNvSpPr>
            <a:spLocks noGrp="1"/>
          </p:cNvSpPr>
          <p:nvPr>
            <p:ph type="title" idx="4294967295"/>
          </p:nvPr>
        </p:nvSpPr>
        <p:spPr>
          <a:xfrm>
            <a:off x="0" y="277813"/>
            <a:ext cx="9144000" cy="625661"/>
          </a:xfrm>
          <a:prstGeom prst="rect">
            <a:avLst/>
          </a:prstGeom>
        </p:spPr>
        <p:txBody>
          <a:bodyPr>
            <a:normAutofit/>
          </a:bodyPr>
          <a:lstStyle/>
          <a:p>
            <a:pPr lvl="0" defTabSz="868680">
              <a:defRPr sz="1800" b="0">
                <a:solidFill>
                  <a:srgbClr val="000000"/>
                </a:solidFill>
              </a:defRPr>
            </a:pPr>
            <a:r>
              <a:rPr sz="3800" b="1" i="1">
                <a:solidFill>
                  <a:srgbClr val="FFFFFF"/>
                </a:solidFill>
                <a:effectLst>
                  <a:outerShdw blurRad="36195" dist="36195" dir="2700000" rotWithShape="0">
                    <a:srgbClr val="000000"/>
                  </a:outerShdw>
                </a:effectLst>
                <a:latin typeface="Arial"/>
                <a:ea typeface="Arial"/>
                <a:cs typeface="Arial"/>
                <a:sym typeface="Arial"/>
              </a:rPr>
              <a:t>1. Babylonisches Reich </a:t>
            </a:r>
            <a:r>
              <a:rPr sz="3800" i="1">
                <a:solidFill>
                  <a:srgbClr val="FFFFFF"/>
                </a:solidFill>
                <a:effectLst>
                  <a:outerShdw blurRad="36195" dist="36195" dir="2700000" rotWithShape="0">
                    <a:srgbClr val="000000"/>
                  </a:outerShdw>
                </a:effectLst>
                <a:latin typeface="Arial"/>
                <a:ea typeface="Arial"/>
                <a:cs typeface="Arial"/>
                <a:sym typeface="Arial"/>
              </a:rPr>
              <a:t>605-539 vC</a:t>
            </a:r>
          </a:p>
        </p:txBody>
      </p:sp>
      <p:sp>
        <p:nvSpPr>
          <p:cNvPr id="573" name="Shape 573"/>
          <p:cNvSpPr>
            <a:spLocks noGrp="1"/>
          </p:cNvSpPr>
          <p:nvPr>
            <p:ph type="body" idx="4294967295"/>
          </p:nvPr>
        </p:nvSpPr>
        <p:spPr>
          <a:xfrm>
            <a:off x="0" y="1828800"/>
            <a:ext cx="7772400" cy="4114800"/>
          </a:xfrm>
          <a:prstGeom prst="rect">
            <a:avLst/>
          </a:prstGeom>
        </p:spPr>
        <p:txBody>
          <a:bodyPr>
            <a:normAutofit/>
          </a:bodyPr>
          <a:lstStyle/>
          <a:p>
            <a:pPr marL="0" lvl="0" indent="0">
              <a:lnSpc>
                <a:spcPct val="100000"/>
              </a:lnSpc>
              <a:buClrTx/>
              <a:buSzTx/>
              <a:buFont typeface="Arial"/>
              <a:buNone/>
              <a:defRPr sz="1800" b="0">
                <a:solidFill>
                  <a:srgbClr val="000000"/>
                </a:solidFill>
              </a:defRPr>
            </a:pPr>
            <a:r>
              <a:rPr sz="2900">
                <a:solidFill>
                  <a:srgbClr val="0433FF"/>
                </a:solidFill>
                <a:latin typeface="Calibri"/>
                <a:ea typeface="Calibri"/>
                <a:cs typeface="Calibri"/>
                <a:sym typeface="Calibri"/>
              </a:rPr>
              <a:t>2,38: „</a:t>
            </a:r>
            <a:r>
              <a:rPr sz="2900">
                <a:solidFill>
                  <a:srgbClr val="CAB5EC"/>
                </a:solidFill>
                <a:latin typeface="Calibri"/>
                <a:ea typeface="Calibri"/>
                <a:cs typeface="Calibri"/>
                <a:sym typeface="Calibri"/>
              </a:rPr>
              <a:t>du bist das Haupt aus Gold</a:t>
            </a:r>
            <a:r>
              <a:rPr sz="2900">
                <a:solidFill>
                  <a:srgbClr val="0433FF"/>
                </a:solidFill>
                <a:latin typeface="Calibri"/>
                <a:ea typeface="Calibri"/>
                <a:cs typeface="Calibri"/>
                <a:sym typeface="Calibri"/>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72"/>
                                        </p:tgtEl>
                                        <p:attrNameLst>
                                          <p:attrName>style.visibility</p:attrName>
                                        </p:attrNameLst>
                                      </p:cBhvr>
                                      <p:to>
                                        <p:strVal val="visible"/>
                                      </p:to>
                                    </p:set>
                                    <p:anim calcmode="lin" valueType="num">
                                      <p:cBhvr>
                                        <p:cTn id="7" dur="1000" fill="hold"/>
                                        <p:tgtEl>
                                          <p:spTgt spid="572"/>
                                        </p:tgtEl>
                                        <p:attrNameLst>
                                          <p:attrName>ppt_x</p:attrName>
                                        </p:attrNameLst>
                                      </p:cBhvr>
                                      <p:tavLst>
                                        <p:tav tm="0">
                                          <p:val>
                                            <p:strVal val="0-#ppt_w/2"/>
                                          </p:val>
                                        </p:tav>
                                        <p:tav tm="100000">
                                          <p:val>
                                            <p:strVal val="#ppt_x"/>
                                          </p:val>
                                        </p:tav>
                                      </p:tavLst>
                                    </p:anim>
                                    <p:anim calcmode="lin" valueType="num">
                                      <p:cBhvr>
                                        <p:cTn id="8" dur="1000" fill="hold"/>
                                        <p:tgtEl>
                                          <p:spTgt spid="5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iterate>
                                    <p:tmAbs val="0"/>
                                  </p:iterate>
                                  <p:childTnLst>
                                    <p:set>
                                      <p:cBhvr>
                                        <p:cTn id="12" fill="hold"/>
                                        <p:tgtEl>
                                          <p:spTgt spid="573">
                                            <p:bg/>
                                          </p:spTgt>
                                        </p:tgtEl>
                                        <p:attrNameLst>
                                          <p:attrName>style.visibility</p:attrName>
                                        </p:attrNameLst>
                                      </p:cBhvr>
                                      <p:to>
                                        <p:strVal val="visible"/>
                                      </p:to>
                                    </p:set>
                                    <p:animEffect transition="in" filter="fade">
                                      <p:cBhvr>
                                        <p:cTn id="13" dur="500"/>
                                        <p:tgtEl>
                                          <p:spTgt spid="573">
                                            <p:bg/>
                                          </p:spTgt>
                                        </p:tgtEl>
                                      </p:cBhvr>
                                    </p:animEffect>
                                  </p:childTnLst>
                                </p:cTn>
                              </p:par>
                              <p:par>
                                <p:cTn id="14" presetID="10" presetClass="entr" presetSubtype="0" fill="hold" grpId="2">
                                  <p:stCondLst>
                                    <p:cond delay="0"/>
                                  </p:stCondLst>
                                  <p:iterate>
                                    <p:tmAbs val="0"/>
                                  </p:iterate>
                                  <p:childTnLst>
                                    <p:set>
                                      <p:cBhvr>
                                        <p:cTn id="15" fill="hold"/>
                                        <p:tgtEl>
                                          <p:spTgt spid="573">
                                            <p:txEl>
                                              <p:pRg st="0" end="0"/>
                                            </p:txEl>
                                          </p:spTgt>
                                        </p:tgtEl>
                                        <p:attrNameLst>
                                          <p:attrName>style.visibility</p:attrName>
                                        </p:attrNameLst>
                                      </p:cBhvr>
                                      <p:to>
                                        <p:strVal val="visible"/>
                                      </p:to>
                                    </p:set>
                                    <p:animEffect transition="in" filter="fade">
                                      <p:cBhvr>
                                        <p:cTn id="16" dur="500"/>
                                        <p:tgtEl>
                                          <p:spTgt spid="5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1" animBg="1" advAuto="0"/>
      <p:bldP spid="573" grpId="2" build="p"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p:cNvSpPr>
          <p:nvPr>
            <p:ph type="title"/>
          </p:nvPr>
        </p:nvSpPr>
        <p:spPr>
          <a:xfrm>
            <a:off x="0" y="-1"/>
            <a:ext cx="9144000" cy="1052738"/>
          </a:xfrm>
          <a:prstGeom prst="rect">
            <a:avLst/>
          </a:prstGeom>
        </p:spPr>
        <p:txBody>
          <a:bodyPr lIns="0" tIns="0" rIns="0" bIns="0">
            <a:normAutofit/>
          </a:bodyPr>
          <a:lstStyle>
            <a:lvl1pPr>
              <a:defRPr sz="3600">
                <a:solidFill>
                  <a:srgbClr val="FFC000"/>
                </a:solidFill>
              </a:defRPr>
            </a:lvl1p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Die 70. Woche</a:t>
            </a:r>
          </a:p>
        </p:txBody>
      </p:sp>
      <p:sp>
        <p:nvSpPr>
          <p:cNvPr id="912" name="Shape 912"/>
          <p:cNvSpPr/>
          <p:nvPr/>
        </p:nvSpPr>
        <p:spPr>
          <a:xfrm>
            <a:off x="611560" y="1988840"/>
            <a:ext cx="3548034" cy="1057147"/>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13" name="Shape 913"/>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914" name="Shape 914"/>
          <p:cNvSpPr/>
          <p:nvPr/>
        </p:nvSpPr>
        <p:spPr>
          <a:xfrm>
            <a:off x="631959" y="2071191"/>
            <a:ext cx="3462684" cy="8277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800" b="1">
                <a:solidFill>
                  <a:srgbClr val="FFFFFF"/>
                </a:solidFill>
                <a:latin typeface="Times New Roman"/>
                <a:ea typeface="Times New Roman"/>
                <a:cs typeface="Times New Roman"/>
                <a:sym typeface="Times New Roman"/>
              </a:rPr>
              <a:t>3,5 </a:t>
            </a:r>
            <a:endParaRPr b="1">
              <a:solidFill>
                <a:srgbClr val="FFFFFF"/>
              </a:solidFill>
            </a:endParaRPr>
          </a:p>
          <a:p>
            <a:pPr lvl="0" algn="ctr">
              <a:defRPr>
                <a:solidFill>
                  <a:srgbClr val="000000"/>
                </a:solidFill>
              </a:defRPr>
            </a:pPr>
            <a:r>
              <a:rPr sz="2000" b="1">
                <a:solidFill>
                  <a:srgbClr val="FFFFFF"/>
                </a:solidFill>
                <a:latin typeface="Times New Roman"/>
                <a:ea typeface="Times New Roman"/>
                <a:cs typeface="Times New Roman"/>
                <a:sym typeface="Times New Roman"/>
              </a:rPr>
              <a:t>Halbe</a:t>
            </a:r>
            <a:r>
              <a:rPr sz="2400" b="1">
                <a:solidFill>
                  <a:srgbClr val="FFFFFF"/>
                </a:solidFill>
                <a:latin typeface="Times New Roman"/>
                <a:ea typeface="Times New Roman"/>
                <a:cs typeface="Times New Roman"/>
                <a:sym typeface="Times New Roman"/>
              </a:rPr>
              <a:t> </a:t>
            </a:r>
            <a:r>
              <a:rPr sz="2000" b="1">
                <a:solidFill>
                  <a:srgbClr val="FFFFFF"/>
                </a:solidFill>
                <a:latin typeface="Times New Roman"/>
                <a:ea typeface="Times New Roman"/>
                <a:cs typeface="Times New Roman"/>
                <a:sym typeface="Times New Roman"/>
              </a:rPr>
              <a:t>Woche</a:t>
            </a:r>
          </a:p>
        </p:txBody>
      </p:sp>
      <p:grpSp>
        <p:nvGrpSpPr>
          <p:cNvPr id="917" name="Group 917"/>
          <p:cNvGrpSpPr/>
          <p:nvPr/>
        </p:nvGrpSpPr>
        <p:grpSpPr>
          <a:xfrm>
            <a:off x="4139951" y="1988840"/>
            <a:ext cx="3518682" cy="1057147"/>
            <a:chOff x="0" y="0"/>
            <a:chExt cx="3518680" cy="1057146"/>
          </a:xfrm>
        </p:grpSpPr>
        <p:sp>
          <p:nvSpPr>
            <p:cNvPr id="915" name="Shape 915"/>
            <p:cNvSpPr/>
            <p:nvPr/>
          </p:nvSpPr>
          <p:spPr>
            <a:xfrm>
              <a:off x="0" y="-1"/>
              <a:ext cx="3518681" cy="1057148"/>
            </a:xfrm>
            <a:prstGeom prst="rect">
              <a:avLst/>
            </a:prstGeom>
            <a:solidFill>
              <a:srgbClr val="0039E6"/>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916" name="Shape 916"/>
            <p:cNvSpPr/>
            <p:nvPr/>
          </p:nvSpPr>
          <p:spPr>
            <a:xfrm>
              <a:off x="42269" y="323957"/>
              <a:ext cx="3344677" cy="409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3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300" b="1">
                  <a:solidFill>
                    <a:srgbClr val="FFFFFF"/>
                  </a:solidFill>
                </a:rPr>
                <a:t>Halbe Woche = 1290 Tage</a:t>
              </a:r>
            </a:p>
          </p:txBody>
        </p:sp>
      </p:grpSp>
      <p:sp>
        <p:nvSpPr>
          <p:cNvPr id="918" name="Shape 918"/>
          <p:cNvSpPr/>
          <p:nvPr/>
        </p:nvSpPr>
        <p:spPr>
          <a:xfrm>
            <a:off x="71500" y="3658115"/>
            <a:ext cx="2588051" cy="31394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100" b="1">
                <a:solidFill>
                  <a:srgbClr val="FFFFFF"/>
                </a:solidFill>
                <a:latin typeface="Arial Narrow"/>
                <a:ea typeface="Arial Narrow"/>
                <a:cs typeface="Arial Narrow"/>
                <a:sym typeface="Arial Narrow"/>
              </a:rPr>
              <a:t>26 Und nach den zweiundsechzig Wochen wird der Gesalbte ausgerottet, ...</a:t>
            </a:r>
            <a:endParaRPr sz="2100">
              <a:solidFill>
                <a:srgbClr val="FFFFFF"/>
              </a:solidFill>
              <a:latin typeface="Arial Narrow"/>
              <a:ea typeface="Arial Narrow"/>
              <a:cs typeface="Arial Narrow"/>
              <a:sym typeface="Arial Narrow"/>
            </a:endParaRPr>
          </a:p>
          <a:p>
            <a:pPr lvl="0">
              <a:defRPr>
                <a:solidFill>
                  <a:srgbClr val="000000"/>
                </a:solidFill>
              </a:defRPr>
            </a:pPr>
            <a:r>
              <a:rPr sz="2100" b="1">
                <a:solidFill>
                  <a:srgbClr val="FFFB00"/>
                </a:solidFill>
                <a:latin typeface="Arial Narrow"/>
                <a:ea typeface="Arial Narrow"/>
                <a:cs typeface="Arial Narrow"/>
                <a:sym typeface="Arial Narrow"/>
              </a:rPr>
              <a:t>= Ermordung des Hohen Priesters Onias III, 171</a:t>
            </a:r>
          </a:p>
          <a:p>
            <a:pPr lvl="0">
              <a:defRPr>
                <a:solidFill>
                  <a:srgbClr val="000000"/>
                </a:solidFill>
              </a:defRPr>
            </a:pPr>
            <a:r>
              <a:rPr sz="2100" b="1">
                <a:solidFill>
                  <a:srgbClr val="FFFFFF"/>
                </a:solidFill>
                <a:latin typeface="Arial Narrow"/>
                <a:ea typeface="Arial Narrow"/>
                <a:cs typeface="Arial Narrow"/>
                <a:sym typeface="Arial Narrow"/>
              </a:rPr>
              <a:t> ... und ihm  [</a:t>
            </a:r>
            <a:r>
              <a:rPr sz="2100">
                <a:solidFill>
                  <a:srgbClr val="FFFFFF"/>
                </a:solidFill>
                <a:latin typeface="Arial Narrow"/>
                <a:ea typeface="Arial Narrow"/>
                <a:cs typeface="Arial Narrow"/>
                <a:sym typeface="Arial Narrow"/>
              </a:rPr>
              <a:t>dem Volk</a:t>
            </a:r>
            <a:r>
              <a:rPr sz="2100" b="1">
                <a:solidFill>
                  <a:srgbClr val="FFFFFF"/>
                </a:solidFill>
                <a:latin typeface="Arial Narrow"/>
                <a:ea typeface="Arial Narrow"/>
                <a:cs typeface="Arial Narrow"/>
                <a:sym typeface="Arial Narrow"/>
              </a:rPr>
              <a:t>] wird nicht </a:t>
            </a:r>
            <a:r>
              <a:rPr sz="2100">
                <a:solidFill>
                  <a:srgbClr val="FFFFFF"/>
                </a:solidFill>
                <a:latin typeface="Arial Narrow"/>
                <a:ea typeface="Arial Narrow"/>
                <a:cs typeface="Arial Narrow"/>
                <a:sym typeface="Arial Narrow"/>
              </a:rPr>
              <a:t>[ein legitimer Hohepriester</a:t>
            </a:r>
            <a:r>
              <a:rPr sz="2100" b="1">
                <a:solidFill>
                  <a:srgbClr val="FFFFFF"/>
                </a:solidFill>
                <a:latin typeface="Arial Narrow"/>
                <a:ea typeface="Arial Narrow"/>
                <a:cs typeface="Arial Narrow"/>
                <a:sym typeface="Arial Narrow"/>
              </a:rPr>
              <a:t> sein. </a:t>
            </a:r>
          </a:p>
        </p:txBody>
      </p:sp>
      <p:sp>
        <p:nvSpPr>
          <p:cNvPr id="919" name="Shape 919"/>
          <p:cNvSpPr/>
          <p:nvPr/>
        </p:nvSpPr>
        <p:spPr>
          <a:xfrm>
            <a:off x="2645693" y="3594224"/>
            <a:ext cx="6507198" cy="31775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300" b="1">
                <a:solidFill>
                  <a:srgbClr val="F5B7E3"/>
                </a:solidFill>
                <a:latin typeface="Arial Narrow"/>
                <a:ea typeface="Arial Narrow"/>
                <a:cs typeface="Arial Narrow"/>
                <a:sym typeface="Arial Narrow"/>
              </a:rPr>
              <a:t>26M: Die Stadt und das Heiligtum: zerstören wird sie das Volk des Fürsten, welcher kommt. Und sein Ende ist in der Überflutung. Und bis ans Ende: Krieg; beschlossen sind Verwüstungen. </a:t>
            </a:r>
            <a:r>
              <a:rPr sz="2300" b="1">
                <a:solidFill>
                  <a:srgbClr val="FFFFFF"/>
                </a:solidFill>
                <a:latin typeface="Arial Narrow"/>
                <a:ea typeface="Arial Narrow"/>
                <a:cs typeface="Arial Narrow"/>
                <a:sym typeface="Arial Narrow"/>
              </a:rPr>
              <a:t>= ab 169 v. Chr. </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F5B7E3"/>
                </a:solidFill>
                <a:latin typeface="Arial Narrow"/>
                <a:ea typeface="Arial Narrow"/>
                <a:cs typeface="Arial Narrow"/>
                <a:sym typeface="Arial Narrow"/>
              </a:rPr>
              <a:t>27: ... für die Dauer einer halben Woche wird er Gabe und Opfer aufhören lassen </a:t>
            </a:r>
            <a:r>
              <a:rPr sz="2300">
                <a:solidFill>
                  <a:srgbClr val="FFFFFF"/>
                </a:solidFill>
                <a:latin typeface="Arial Narrow"/>
                <a:ea typeface="Arial Narrow"/>
                <a:cs typeface="Arial Narrow"/>
                <a:sym typeface="Arial Narrow"/>
              </a:rPr>
              <a:t>= </a:t>
            </a:r>
            <a:r>
              <a:rPr sz="2300" b="1">
                <a:solidFill>
                  <a:srgbClr val="FFFFFF"/>
                </a:solidFill>
                <a:latin typeface="Arial Narrow"/>
                <a:ea typeface="Arial Narrow"/>
                <a:cs typeface="Arial Narrow"/>
                <a:sym typeface="Arial Narrow"/>
              </a:rPr>
              <a:t>Abschaffung der Opfer 168 v. Chr. </a:t>
            </a:r>
            <a:endParaRPr sz="2300">
              <a:solidFill>
                <a:srgbClr val="FFFFFF"/>
              </a:solidFill>
              <a:latin typeface="Arial Narrow"/>
              <a:ea typeface="Arial Narrow"/>
              <a:cs typeface="Arial Narrow"/>
              <a:sym typeface="Arial Narrow"/>
            </a:endParaRPr>
          </a:p>
          <a:p>
            <a:pPr lvl="0">
              <a:defRPr>
                <a:solidFill>
                  <a:srgbClr val="000000"/>
                </a:solidFill>
              </a:defRPr>
            </a:pPr>
            <a:r>
              <a:rPr sz="2300" b="1">
                <a:solidFill>
                  <a:srgbClr val="F5B7E3"/>
                </a:solidFill>
                <a:latin typeface="Arial Narrow"/>
                <a:ea typeface="Arial Narrow"/>
                <a:cs typeface="Arial Narrow"/>
                <a:sym typeface="Arial Narrow"/>
              </a:rPr>
              <a:t>... und auf dem Gräuelflügel wird ein Verwüstender sein .. </a:t>
            </a:r>
            <a:r>
              <a:rPr sz="2300">
                <a:solidFill>
                  <a:srgbClr val="FFFFFF"/>
                </a:solidFill>
                <a:latin typeface="Arial Narrow"/>
                <a:ea typeface="Arial Narrow"/>
                <a:cs typeface="Arial Narrow"/>
                <a:sym typeface="Arial Narrow"/>
              </a:rPr>
              <a:t>= </a:t>
            </a:r>
            <a:r>
              <a:rPr sz="2300" b="1">
                <a:solidFill>
                  <a:srgbClr val="FFFFFF"/>
                </a:solidFill>
                <a:latin typeface="Arial Narrow"/>
                <a:ea typeface="Arial Narrow"/>
                <a:cs typeface="Arial Narrow"/>
                <a:sym typeface="Arial Narrow"/>
              </a:rPr>
              <a:t>Aufstellen des Götzenbildes 25.  Dez 168 v. Chr. </a:t>
            </a:r>
          </a:p>
        </p:txBody>
      </p:sp>
      <p:sp>
        <p:nvSpPr>
          <p:cNvPr id="920" name="Shape 920"/>
          <p:cNvSpPr/>
          <p:nvPr/>
        </p:nvSpPr>
        <p:spPr>
          <a:xfrm>
            <a:off x="107503" y="3068959"/>
            <a:ext cx="1512170" cy="3506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b="1">
                <a:solidFill>
                  <a:srgbClr val="FFFFFF"/>
                </a:solidFill>
              </a:defRPr>
            </a:lvl1pPr>
          </a:lstStyle>
          <a:p>
            <a:pPr lvl="0">
              <a:defRPr b="0">
                <a:solidFill>
                  <a:srgbClr val="000000"/>
                </a:solidFill>
              </a:defRPr>
            </a:pPr>
            <a:r>
              <a:rPr b="1">
                <a:solidFill>
                  <a:srgbClr val="FFFFFF"/>
                </a:solidFill>
              </a:rPr>
              <a:t>171 v. Chr.</a:t>
            </a:r>
          </a:p>
        </p:txBody>
      </p:sp>
      <p:sp>
        <p:nvSpPr>
          <p:cNvPr id="921" name="Shape 921"/>
          <p:cNvSpPr/>
          <p:nvPr/>
        </p:nvSpPr>
        <p:spPr>
          <a:xfrm>
            <a:off x="3783979" y="3068959"/>
            <a:ext cx="1512169" cy="3506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b="1">
                <a:solidFill>
                  <a:srgbClr val="FFFF00"/>
                </a:solidFill>
              </a:defRPr>
            </a:lvl1pPr>
          </a:lstStyle>
          <a:p>
            <a:pPr lvl="0">
              <a:defRPr b="0">
                <a:solidFill>
                  <a:srgbClr val="000000"/>
                </a:solidFill>
              </a:defRPr>
            </a:pPr>
            <a:r>
              <a:rPr b="1">
                <a:solidFill>
                  <a:srgbClr val="FFFF00"/>
                </a:solidFill>
              </a:rPr>
              <a:t>168 v. Chr. </a:t>
            </a:r>
          </a:p>
        </p:txBody>
      </p:sp>
      <p:sp>
        <p:nvSpPr>
          <p:cNvPr id="922" name="Shape 922"/>
          <p:cNvSpPr/>
          <p:nvPr/>
        </p:nvSpPr>
        <p:spPr>
          <a:xfrm>
            <a:off x="7295066" y="2996951"/>
            <a:ext cx="1848935" cy="6173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a:solidFill>
                  <a:srgbClr val="FFFFFF"/>
                </a:solidFill>
              </a:rPr>
              <a:t>F</a:t>
            </a:r>
            <a:r>
              <a:rPr b="1">
                <a:solidFill>
                  <a:srgbClr val="FFFF00"/>
                </a:solidFill>
              </a:rPr>
              <a:t>rühj. 164 </a:t>
            </a:r>
            <a:r>
              <a:rPr>
                <a:solidFill>
                  <a:srgbClr val="FFFF00"/>
                </a:solidFill>
              </a:rPr>
              <a:t>(Tod des Antiochus</a:t>
            </a:r>
            <a:r>
              <a:rPr b="1">
                <a:solidFill>
                  <a:srgbClr val="FFFF00"/>
                </a:solidFill>
              </a:rPr>
              <a:t>)</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p:cNvSpPr>
          <p:nvPr>
            <p:ph type="title"/>
          </p:nvPr>
        </p:nvSpPr>
        <p:spPr>
          <a:xfrm>
            <a:off x="457200" y="92076"/>
            <a:ext cx="8229600" cy="686871"/>
          </a:xfrm>
          <a:prstGeom prst="rect">
            <a:avLst/>
          </a:prstGeom>
        </p:spPr>
        <p:txBody>
          <a:bodyPr/>
          <a:lstStyle>
            <a:lvl1pPr>
              <a:defRPr sz="3700" b="1"/>
            </a:lvl1pPr>
          </a:lstStyle>
          <a:p>
            <a:pPr lvl="0">
              <a:defRPr sz="1800" b="0"/>
            </a:pPr>
            <a:r>
              <a:rPr sz="3700" b="1"/>
              <a:t>Zur Berechnung der Wochen von Dan 9: </a:t>
            </a:r>
          </a:p>
        </p:txBody>
      </p:sp>
      <p:sp>
        <p:nvSpPr>
          <p:cNvPr id="925" name="Shape 925"/>
          <p:cNvSpPr>
            <a:spLocks noGrp="1"/>
          </p:cNvSpPr>
          <p:nvPr>
            <p:ph type="body" idx="1"/>
          </p:nvPr>
        </p:nvSpPr>
        <p:spPr>
          <a:xfrm>
            <a:off x="179308" y="792202"/>
            <a:ext cx="8983822" cy="6065798"/>
          </a:xfrm>
          <a:prstGeom prst="rect">
            <a:avLst/>
          </a:prstGeom>
        </p:spPr>
        <p:txBody>
          <a:bodyPr/>
          <a:lstStyle/>
          <a:p>
            <a:pPr lvl="0">
              <a:lnSpc>
                <a:spcPct val="80000"/>
              </a:lnSpc>
              <a:defRPr sz="1800"/>
            </a:pPr>
            <a:r>
              <a:rPr sz="3000"/>
              <a:t>1. Abschnitt: </a:t>
            </a:r>
            <a:r>
              <a:rPr sz="3000" b="1">
                <a:solidFill>
                  <a:srgbClr val="942192"/>
                </a:solidFill>
              </a:rPr>
              <a:t>7 Wochen:</a:t>
            </a:r>
            <a:r>
              <a:rPr sz="3000"/>
              <a:t> Kein Bauen! 587-538</a:t>
            </a:r>
          </a:p>
          <a:p>
            <a:pPr lvl="0">
              <a:lnSpc>
                <a:spcPct val="80000"/>
              </a:lnSpc>
              <a:defRPr sz="1800"/>
            </a:pPr>
            <a:r>
              <a:rPr sz="3000"/>
              <a:t>2. Abschnitt: </a:t>
            </a:r>
            <a:r>
              <a:rPr sz="3000" b="1">
                <a:solidFill>
                  <a:srgbClr val="942192"/>
                </a:solidFill>
              </a:rPr>
              <a:t>62 Wochen: </a:t>
            </a:r>
            <a:r>
              <a:rPr sz="3000"/>
              <a:t>Zeit des Bauens (538-171)</a:t>
            </a:r>
          </a:p>
          <a:p>
            <a:pPr lvl="0">
              <a:lnSpc>
                <a:spcPct val="80000"/>
              </a:lnSpc>
              <a:defRPr sz="1800"/>
            </a:pPr>
            <a:r>
              <a:rPr sz="3000"/>
              <a:t>3. Abschnitt: </a:t>
            </a:r>
            <a:r>
              <a:rPr sz="3000" b="1">
                <a:solidFill>
                  <a:srgbClr val="942192"/>
                </a:solidFill>
              </a:rPr>
              <a:t>1 Woche</a:t>
            </a:r>
            <a:r>
              <a:rPr sz="3000"/>
              <a:t>: Große Bedrängnis des Gottesvolkes unter Antiochus IV. (171-164 v. Chr.)</a:t>
            </a:r>
          </a:p>
          <a:p>
            <a:pPr marL="246459" lvl="0" indent="-246459">
              <a:lnSpc>
                <a:spcPct val="80000"/>
              </a:lnSpc>
              <a:defRPr sz="1800"/>
            </a:pPr>
            <a:r>
              <a:rPr sz="2300"/>
              <a:t>62 Wochen = </a:t>
            </a:r>
            <a:r>
              <a:rPr sz="2300" b="1"/>
              <a:t>434</a:t>
            </a:r>
            <a:r>
              <a:rPr sz="2300"/>
              <a:t> Jahre: Nicht mathematisch gezählt! (538 - 171 = </a:t>
            </a:r>
            <a:r>
              <a:rPr sz="2300" b="1"/>
              <a:t>367</a:t>
            </a:r>
            <a:r>
              <a:rPr sz="2300"/>
              <a:t> Jahre): Prophetie ist nicht Berechnung, daher hier ungefähre Zählweise mit symbolischer Bedeutung: 3M 26,23-24: </a:t>
            </a:r>
            <a:r>
              <a:rPr sz="2300">
                <a:solidFill>
                  <a:srgbClr val="FF2600"/>
                </a:solidFill>
              </a:rPr>
              <a:t>"Wenn ihr euch nicht von mir zurechtweisen lasst und mir widersteht, werde auch ich … euch </a:t>
            </a:r>
            <a:r>
              <a:rPr sz="2300" b="1">
                <a:solidFill>
                  <a:srgbClr val="FF2600"/>
                </a:solidFill>
              </a:rPr>
              <a:t>siebenfach</a:t>
            </a:r>
            <a:r>
              <a:rPr sz="2300">
                <a:solidFill>
                  <a:srgbClr val="FF2600"/>
                </a:solidFill>
              </a:rPr>
              <a:t> schlagen wegen eurer Sünden.“</a:t>
            </a:r>
            <a:endParaRPr sz="2300"/>
          </a:p>
          <a:p>
            <a:pPr marL="703659" lvl="1" indent="-246459">
              <a:lnSpc>
                <a:spcPct val="80000"/>
              </a:lnSpc>
              <a:buChar char="•"/>
              <a:defRPr sz="1800"/>
            </a:pPr>
            <a:r>
              <a:rPr sz="2300"/>
              <a:t>„</a:t>
            </a:r>
            <a:r>
              <a:rPr sz="2300" b="1"/>
              <a:t>70</a:t>
            </a:r>
            <a:r>
              <a:rPr sz="2300"/>
              <a:t> Jahre“ (Dan 9,2): 605-538 v. Chr. = </a:t>
            </a:r>
            <a:r>
              <a:rPr sz="2300" b="1"/>
              <a:t>66/67</a:t>
            </a:r>
            <a:r>
              <a:rPr sz="2300"/>
              <a:t> Jahre.</a:t>
            </a:r>
          </a:p>
          <a:p>
            <a:pPr marL="703659" lvl="1" indent="-246459">
              <a:lnSpc>
                <a:spcPct val="80000"/>
              </a:lnSpc>
              <a:buChar char="•"/>
              <a:defRPr sz="1800"/>
            </a:pPr>
            <a:r>
              <a:rPr sz="2300"/>
              <a:t>„</a:t>
            </a:r>
            <a:r>
              <a:rPr sz="2300" b="1"/>
              <a:t>70x7mal</a:t>
            </a:r>
            <a:r>
              <a:rPr sz="2300"/>
              <a:t>“ vergeben Mt 18,22 (77mal gerächt 1M 4,24)</a:t>
            </a:r>
          </a:p>
          <a:p>
            <a:pPr marL="703659" lvl="1" indent="-246459">
              <a:lnSpc>
                <a:spcPct val="80000"/>
              </a:lnSpc>
              <a:buChar char="•"/>
              <a:defRPr sz="1800"/>
            </a:pPr>
            <a:r>
              <a:rPr sz="2300" b="1"/>
              <a:t>3x14</a:t>
            </a:r>
            <a:r>
              <a:rPr sz="2300"/>
              <a:t> Geschlechter in Mt 1 (drei ausgelassen!)</a:t>
            </a:r>
          </a:p>
        </p:txBody>
      </p:sp>
      <p:sp>
        <p:nvSpPr>
          <p:cNvPr id="926" name="Shape 92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61</a:t>
            </a:fld>
            <a:endParaRPr sz="1200">
              <a:solidFill>
                <a:srgbClr val="888888"/>
              </a:solidFill>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p:cNvSpPr>
          <p:nvPr>
            <p:ph type="title"/>
          </p:nvPr>
        </p:nvSpPr>
        <p:spPr>
          <a:xfrm>
            <a:off x="457200" y="92076"/>
            <a:ext cx="8229600" cy="686871"/>
          </a:xfrm>
          <a:prstGeom prst="rect">
            <a:avLst/>
          </a:prstGeom>
        </p:spPr>
        <p:txBody>
          <a:bodyPr/>
          <a:lstStyle>
            <a:lvl1pPr>
              <a:defRPr sz="3700" b="1"/>
            </a:lvl1pPr>
          </a:lstStyle>
          <a:p>
            <a:pPr lvl="0">
              <a:defRPr sz="1800" b="0"/>
            </a:pPr>
            <a:r>
              <a:rPr sz="3700" b="1"/>
              <a:t>Zur Berechnung der Wochen von Dan 9: </a:t>
            </a:r>
          </a:p>
        </p:txBody>
      </p:sp>
      <p:sp>
        <p:nvSpPr>
          <p:cNvPr id="929" name="Shape 929"/>
          <p:cNvSpPr>
            <a:spLocks noGrp="1"/>
          </p:cNvSpPr>
          <p:nvPr>
            <p:ph type="body" idx="1"/>
          </p:nvPr>
        </p:nvSpPr>
        <p:spPr>
          <a:xfrm>
            <a:off x="179308" y="792202"/>
            <a:ext cx="8983822" cy="6065798"/>
          </a:xfrm>
          <a:prstGeom prst="rect">
            <a:avLst/>
          </a:prstGeom>
        </p:spPr>
        <p:txBody>
          <a:bodyPr/>
          <a:lstStyle/>
          <a:p>
            <a:pPr lvl="0">
              <a:lnSpc>
                <a:spcPct val="80000"/>
              </a:lnSpc>
              <a:defRPr sz="1800"/>
            </a:pPr>
            <a:r>
              <a:rPr sz="3000"/>
              <a:t>Die Prophetie in Dan 9 geht NICHT auf die Kreuzigung!  (</a:t>
            </a:r>
            <a:r>
              <a:rPr sz="3000">
                <a:solidFill>
                  <a:srgbClr val="0433FF"/>
                </a:solidFill>
              </a:rPr>
              <a:t>Ein auffälliges Schweigen im NT</a:t>
            </a:r>
            <a:r>
              <a:rPr sz="3000"/>
              <a:t>!) </a:t>
            </a:r>
          </a:p>
          <a:p>
            <a:pPr lvl="0">
              <a:lnSpc>
                <a:spcPct val="80000"/>
              </a:lnSpc>
              <a:defRPr sz="1800"/>
            </a:pPr>
            <a:r>
              <a:rPr sz="3000" b="1">
                <a:solidFill>
                  <a:srgbClr val="0433FF"/>
                </a:solidFill>
              </a:rPr>
              <a:t>Alle</a:t>
            </a:r>
            <a:r>
              <a:rPr sz="3000">
                <a:solidFill>
                  <a:srgbClr val="0433FF"/>
                </a:solidFill>
              </a:rPr>
              <a:t> Prophetie in Dan</a:t>
            </a:r>
            <a:r>
              <a:rPr sz="3000"/>
              <a:t> (K. 2, 7, 8, 9, 11, 12) </a:t>
            </a:r>
            <a:r>
              <a:rPr sz="3000">
                <a:solidFill>
                  <a:srgbClr val="0433FF"/>
                </a:solidFill>
              </a:rPr>
              <a:t>geht bis auf </a:t>
            </a:r>
            <a:r>
              <a:rPr sz="3000" b="1">
                <a:solidFill>
                  <a:srgbClr val="0433FF"/>
                </a:solidFill>
              </a:rPr>
              <a:t>Antiochus</a:t>
            </a:r>
            <a:r>
              <a:rPr sz="3000"/>
              <a:t>! Jene Zeit ist das „Ende“ (Dan 8,17.19). </a:t>
            </a:r>
          </a:p>
          <a:p>
            <a:pPr lvl="0">
              <a:lnSpc>
                <a:spcPct val="80000"/>
              </a:lnSpc>
              <a:defRPr sz="1800"/>
            </a:pPr>
            <a:r>
              <a:rPr sz="3000"/>
              <a:t>Danach kommt das Messiasreich. Der Text sagt nicht, dass das Neue Jerusalem (= das gesalbte „Allerheiligste“) unmittelbar nach Ablauf der 70 Wochen kommt. </a:t>
            </a:r>
            <a:r>
              <a:rPr sz="3000" i="1"/>
              <a:t>= </a:t>
            </a:r>
            <a:r>
              <a:rPr sz="3000" i="1">
                <a:solidFill>
                  <a:srgbClr val="942192"/>
                </a:solidFill>
              </a:rPr>
              <a:t>Prophetische verkürzte Perspektive!</a:t>
            </a:r>
          </a:p>
        </p:txBody>
      </p:sp>
      <p:sp>
        <p:nvSpPr>
          <p:cNvPr id="930" name="Shape 93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62</a:t>
            </a:fld>
            <a:endParaRPr sz="1200">
              <a:solidFill>
                <a:srgbClr val="888888"/>
              </a:solidFill>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Shape 932"/>
          <p:cNvSpPr>
            <a:spLocks noGrp="1"/>
          </p:cNvSpPr>
          <p:nvPr>
            <p:ph type="title"/>
          </p:nvPr>
        </p:nvSpPr>
        <p:spPr>
          <a:prstGeom prst="rect">
            <a:avLst/>
          </a:prstGeom>
        </p:spPr>
        <p:txBody>
          <a:bodyPr/>
          <a:lstStyle/>
          <a:p>
            <a:pPr lvl="0"/>
            <a:endParaRPr/>
          </a:p>
        </p:txBody>
      </p:sp>
      <p:sp>
        <p:nvSpPr>
          <p:cNvPr id="933" name="Shape 933"/>
          <p:cNvSpPr>
            <a:spLocks noGrp="1"/>
          </p:cNvSpPr>
          <p:nvPr>
            <p:ph type="body" idx="1"/>
          </p:nvPr>
        </p:nvSpPr>
        <p:spPr>
          <a:prstGeom prst="rect">
            <a:avLst/>
          </a:prstGeom>
        </p:spPr>
        <p:txBody>
          <a:bodyPr/>
          <a:lstStyle/>
          <a:p>
            <a:pPr lvl="0"/>
            <a:endParaRPr/>
          </a:p>
        </p:txBody>
      </p:sp>
      <p:sp>
        <p:nvSpPr>
          <p:cNvPr id="934" name="Shape 93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63</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p:cNvSpPr>
          <p:nvPr>
            <p:ph type="title"/>
          </p:nvPr>
        </p:nvSpPr>
        <p:spPr>
          <a:xfrm>
            <a:off x="457200" y="277813"/>
            <a:ext cx="8229600" cy="1143001"/>
          </a:xfrm>
          <a:prstGeom prst="rect">
            <a:avLst/>
          </a:prstGeom>
        </p:spPr>
        <p:txBody>
          <a:bodyPr lIns="0" tIns="0" rIns="0" bIns="0">
            <a:normAutofit/>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Exkurs: 7 andere Modelle</a:t>
            </a:r>
          </a:p>
        </p:txBody>
      </p:sp>
      <p:sp>
        <p:nvSpPr>
          <p:cNvPr id="937" name="Shape 937"/>
          <p:cNvSpPr>
            <a:spLocks noGrp="1"/>
          </p:cNvSpPr>
          <p:nvPr>
            <p:ph type="body" idx="1"/>
          </p:nvPr>
        </p:nvSpPr>
        <p:spPr>
          <a:xfrm>
            <a:off x="457200" y="1600200"/>
            <a:ext cx="8229600" cy="4530725"/>
          </a:xfrm>
          <a:prstGeom prst="rect">
            <a:avLst/>
          </a:prstGeom>
        </p:spPr>
        <p:txBody>
          <a:bodyPr lIns="0" tIns="0" rIns="0" bIns="0">
            <a:normAutofit/>
          </a:bodyPr>
          <a:lstStyle/>
          <a:p>
            <a:pPr marL="342900" lvl="0" indent="-342900">
              <a:lnSpc>
                <a:spcPct val="80000"/>
              </a:lnSpc>
              <a:buNone/>
              <a:defRPr sz="3200">
                <a:solidFill>
                  <a:srgbClr val="000000"/>
                </a:solidFill>
              </a:defRPr>
            </a:pPr>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p:cNvSpPr>
          <p:nvPr>
            <p:ph type="title"/>
          </p:nvPr>
        </p:nvSpPr>
        <p:spPr>
          <a:xfrm>
            <a:off x="0" y="188639"/>
            <a:ext cx="9144000" cy="639765"/>
          </a:xfrm>
          <a:prstGeom prst="rect">
            <a:avLst/>
          </a:prstGeom>
        </p:spPr>
        <p:txBody>
          <a:bodyPr lIns="0" tIns="0" rIns="0" bIns="0">
            <a:normAutofit/>
          </a:bodyPr>
          <a:lstStyle/>
          <a:p>
            <a:pPr lvl="0">
              <a:defRPr sz="1800">
                <a:solidFill>
                  <a:srgbClr val="000000"/>
                </a:solidFill>
                <a:effectLst/>
              </a:defRPr>
            </a:pPr>
            <a:r>
              <a:rPr sz="3900">
                <a:solidFill>
                  <a:srgbClr val="FFC000"/>
                </a:solidFill>
                <a:effectLst>
                  <a:outerShdw blurRad="38100" dist="38100" dir="2700000" rotWithShape="0">
                    <a:srgbClr val="000000"/>
                  </a:outerShdw>
                </a:effectLst>
              </a:rPr>
              <a:t>70 Wochen – 1</a:t>
            </a:r>
            <a:r>
              <a:rPr sz="2700">
                <a:solidFill>
                  <a:srgbClr val="FFFF00"/>
                </a:solidFill>
                <a:effectLst>
                  <a:outerShdw blurRad="38100" dist="38100" dir="2700000" rotWithShape="0">
                    <a:srgbClr val="000000"/>
                  </a:outerShdw>
                </a:effectLst>
              </a:rPr>
              <a:t>: Dispensationalistische Deutung</a:t>
            </a:r>
          </a:p>
        </p:txBody>
      </p:sp>
      <p:sp>
        <p:nvSpPr>
          <p:cNvPr id="940" name="Shape 940"/>
          <p:cNvSpPr/>
          <p:nvPr/>
        </p:nvSpPr>
        <p:spPr>
          <a:xfrm>
            <a:off x="352425" y="2994025"/>
            <a:ext cx="784860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41" name="Shape 941"/>
          <p:cNvSpPr/>
          <p:nvPr/>
        </p:nvSpPr>
        <p:spPr>
          <a:xfrm flipH="1">
            <a:off x="324798" y="2852935"/>
            <a:ext cx="1" cy="288033"/>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42" name="Shape 942"/>
          <p:cNvSpPr/>
          <p:nvPr/>
        </p:nvSpPr>
        <p:spPr>
          <a:xfrm>
            <a:off x="866055" y="2460625"/>
            <a:ext cx="609601"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43" name="Shape 943"/>
          <p:cNvSpPr/>
          <p:nvPr/>
        </p:nvSpPr>
        <p:spPr>
          <a:xfrm>
            <a:off x="1503387" y="2460625"/>
            <a:ext cx="410527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44" name="Shape 944"/>
          <p:cNvSpPr/>
          <p:nvPr/>
        </p:nvSpPr>
        <p:spPr>
          <a:xfrm>
            <a:off x="7209618" y="2460625"/>
            <a:ext cx="50482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45" name="Shape 945"/>
          <p:cNvSpPr/>
          <p:nvPr/>
        </p:nvSpPr>
        <p:spPr>
          <a:xfrm>
            <a:off x="5608663" y="1628800"/>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46" name="Shape 946"/>
          <p:cNvSpPr/>
          <p:nvPr/>
        </p:nvSpPr>
        <p:spPr>
          <a:xfrm>
            <a:off x="5393349" y="2060848"/>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47" name="Shape 947"/>
          <p:cNvSpPr/>
          <p:nvPr/>
        </p:nvSpPr>
        <p:spPr>
          <a:xfrm>
            <a:off x="107949" y="3187700"/>
            <a:ext cx="1362930"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444 v.Chr.</a:t>
            </a:r>
          </a:p>
        </p:txBody>
      </p:sp>
      <p:sp>
        <p:nvSpPr>
          <p:cNvPr id="948" name="Shape 948"/>
          <p:cNvSpPr/>
          <p:nvPr/>
        </p:nvSpPr>
        <p:spPr>
          <a:xfrm>
            <a:off x="35496" y="1340766"/>
            <a:ext cx="223982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7 Siebenheiten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49 proph. Jahre</a:t>
            </a:r>
          </a:p>
        </p:txBody>
      </p:sp>
      <p:sp>
        <p:nvSpPr>
          <p:cNvPr id="949" name="Shape 949"/>
          <p:cNvSpPr/>
          <p:nvPr/>
        </p:nvSpPr>
        <p:spPr>
          <a:xfrm>
            <a:off x="2555875" y="1340767"/>
            <a:ext cx="2612192"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62 Siebenheiten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434 prophet. Jahre</a:t>
            </a:r>
          </a:p>
        </p:txBody>
      </p:sp>
      <p:sp>
        <p:nvSpPr>
          <p:cNvPr id="950" name="Shape 950"/>
          <p:cNvSpPr/>
          <p:nvPr/>
        </p:nvSpPr>
        <p:spPr>
          <a:xfrm flipH="1" flipV="1">
            <a:off x="6372199" y="3068959"/>
            <a:ext cx="71984" cy="1765663"/>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51" name="Shape 951"/>
          <p:cNvSpPr/>
          <p:nvPr/>
        </p:nvSpPr>
        <p:spPr>
          <a:xfrm>
            <a:off x="5262300" y="4984139"/>
            <a:ext cx="1685965" cy="9814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Zeit der GemeindeChristi  </a:t>
            </a:r>
          </a:p>
        </p:txBody>
      </p:sp>
      <p:sp>
        <p:nvSpPr>
          <p:cNvPr id="952" name="Shape 952"/>
          <p:cNvSpPr/>
          <p:nvPr/>
        </p:nvSpPr>
        <p:spPr>
          <a:xfrm>
            <a:off x="7719793" y="1052736"/>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53" name="Shape 953"/>
          <p:cNvSpPr/>
          <p:nvPr/>
        </p:nvSpPr>
        <p:spPr>
          <a:xfrm>
            <a:off x="473271" y="5056147"/>
            <a:ext cx="2203897" cy="6512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42900" lvl="0" indent="-342900" algn="ctr">
              <a:spcBef>
                <a:spcPts val="1900"/>
              </a:spcBef>
              <a:defRPr>
                <a:solidFill>
                  <a:srgbClr val="000000"/>
                </a:solidFill>
              </a:defRPr>
            </a:pPr>
            <a:r>
              <a:rPr sz="2200">
                <a:solidFill>
                  <a:srgbClr val="C0C0C0"/>
                </a:solidFill>
              </a:rPr>
              <a:t>Keine</a:t>
            </a:r>
            <a:br>
              <a:rPr sz="2200">
                <a:solidFill>
                  <a:srgbClr val="C0C0C0"/>
                </a:solidFill>
              </a:rPr>
            </a:br>
            <a:r>
              <a:rPr sz="2200">
                <a:solidFill>
                  <a:srgbClr val="C0C0C0"/>
                </a:solidFill>
              </a:rPr>
              <a:t>Unterbrechung</a:t>
            </a:r>
          </a:p>
        </p:txBody>
      </p:sp>
      <p:grpSp>
        <p:nvGrpSpPr>
          <p:cNvPr id="956" name="Group 956"/>
          <p:cNvGrpSpPr/>
          <p:nvPr/>
        </p:nvGrpSpPr>
        <p:grpSpPr>
          <a:xfrm>
            <a:off x="1331638" y="3140967"/>
            <a:ext cx="72009" cy="1728193"/>
            <a:chOff x="0" y="0"/>
            <a:chExt cx="72008" cy="1728191"/>
          </a:xfrm>
        </p:grpSpPr>
        <p:sp>
          <p:nvSpPr>
            <p:cNvPr id="954" name="Shape 954"/>
            <p:cNvSpPr/>
            <p:nvPr/>
          </p:nvSpPr>
          <p:spPr>
            <a:xfrm flipH="1" flipV="1">
              <a:off x="0" y="-1"/>
              <a:ext cx="72008" cy="1728193"/>
            </a:xfrm>
            <a:prstGeom prst="line">
              <a:avLst/>
            </a:prstGeom>
            <a:noFill/>
            <a:ln w="76200" cap="flat">
              <a:solidFill>
                <a:srgbClr val="FFFFFF"/>
              </a:solidFill>
              <a:prstDash val="solid"/>
              <a:round/>
              <a:tailEnd type="triangle" w="med" len="med"/>
            </a:ln>
            <a:effectLst/>
          </p:spPr>
          <p:txBody>
            <a:bodyPr wrap="square" lIns="0" tIns="0" rIns="0" bIns="0" numCol="1" anchor="t">
              <a:noAutofit/>
            </a:bodyPr>
            <a:lstStyle/>
            <a:p>
              <a:pPr lvl="0" defTabSz="457200">
                <a:defRPr sz="1200">
                  <a:solidFill>
                    <a:srgbClr val="000000"/>
                  </a:solidFill>
                  <a:latin typeface="+mj-lt"/>
                  <a:ea typeface="+mj-ea"/>
                  <a:cs typeface="+mj-cs"/>
                  <a:sym typeface="Helvetica"/>
                </a:defRPr>
              </a:pPr>
              <a:endParaRPr/>
            </a:p>
          </p:txBody>
        </p:sp>
        <p:sp>
          <p:nvSpPr>
            <p:cNvPr id="955" name="Shape 955"/>
            <p:cNvSpPr/>
            <p:nvPr/>
          </p:nvSpPr>
          <p:spPr>
            <a:xfrm rot="10800000">
              <a:off x="0" y="1468970"/>
              <a:ext cx="72009" cy="2592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defRPr>
                  <a:solidFill>
                    <a:srgbClr val="FFFFFF"/>
                  </a:solidFill>
                </a:defRPr>
              </a:lvl1pPr>
            </a:lstStyle>
            <a:p>
              <a:pPr lvl="0">
                <a:defRPr>
                  <a:solidFill>
                    <a:srgbClr val="000000"/>
                  </a:solidFill>
                </a:defRPr>
              </a:pPr>
              <a:r>
                <a:rPr>
                  <a:solidFill>
                    <a:srgbClr val="FFFFFF"/>
                  </a:solidFill>
                </a:rPr>
                <a:t>.</a:t>
              </a:r>
            </a:p>
          </p:txBody>
        </p:sp>
      </p:grpSp>
      <p:sp>
        <p:nvSpPr>
          <p:cNvPr id="957" name="Shape 957"/>
          <p:cNvSpPr/>
          <p:nvPr/>
        </p:nvSpPr>
        <p:spPr>
          <a:xfrm>
            <a:off x="7740352" y="2924943"/>
            <a:ext cx="1" cy="304801"/>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58" name="Shape 958"/>
          <p:cNvSpPr/>
          <p:nvPr/>
        </p:nvSpPr>
        <p:spPr>
          <a:xfrm>
            <a:off x="7214819" y="869624"/>
            <a:ext cx="1" cy="1958157"/>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59" name="Shape 959"/>
          <p:cNvSpPr/>
          <p:nvPr/>
        </p:nvSpPr>
        <p:spPr>
          <a:xfrm>
            <a:off x="6668616" y="1196751"/>
            <a:ext cx="1863825"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1 Siebenheit = 7 Jahre</a:t>
            </a:r>
          </a:p>
        </p:txBody>
      </p:sp>
      <p:sp>
        <p:nvSpPr>
          <p:cNvPr id="960" name="Shape 960"/>
          <p:cNvSpPr/>
          <p:nvPr/>
        </p:nvSpPr>
        <p:spPr>
          <a:xfrm flipH="1" flipV="1">
            <a:off x="7462031" y="3103497"/>
            <a:ext cx="71984" cy="1765663"/>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61" name="Shape 961"/>
          <p:cNvSpPr/>
          <p:nvPr/>
        </p:nvSpPr>
        <p:spPr>
          <a:xfrm>
            <a:off x="7115864" y="5056147"/>
            <a:ext cx="1344568" cy="651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Drangsals-zeit</a:t>
            </a:r>
          </a:p>
        </p:txBody>
      </p:sp>
      <p:sp>
        <p:nvSpPr>
          <p:cNvPr id="962" name="Shape 962"/>
          <p:cNvSpPr/>
          <p:nvPr/>
        </p:nvSpPr>
        <p:spPr>
          <a:xfrm flipH="1" flipV="1">
            <a:off x="8388423" y="3044548"/>
            <a:ext cx="72009" cy="3264773"/>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63" name="Shape 963"/>
          <p:cNvSpPr/>
          <p:nvPr/>
        </p:nvSpPr>
        <p:spPr>
          <a:xfrm>
            <a:off x="7380312" y="6258797"/>
            <a:ext cx="1543473" cy="3210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342900" indent="-342900">
              <a:spcBef>
                <a:spcPts val="1900"/>
              </a:spcBef>
              <a:defRPr sz="2200">
                <a:solidFill>
                  <a:srgbClr val="C0C0C0"/>
                </a:solidFill>
              </a:defRPr>
            </a:lvl1pPr>
          </a:lstStyle>
          <a:p>
            <a:pPr lvl="0">
              <a:defRPr sz="1800">
                <a:solidFill>
                  <a:srgbClr val="000000"/>
                </a:solidFill>
              </a:defRPr>
            </a:pPr>
            <a:r>
              <a:rPr sz="2200">
                <a:solidFill>
                  <a:srgbClr val="C0C0C0"/>
                </a:solidFill>
              </a:rPr>
              <a:t>1000j.Reich</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Shape 965"/>
          <p:cNvSpPr>
            <a:spLocks noGrp="1"/>
          </p:cNvSpPr>
          <p:nvPr>
            <p:ph type="title"/>
          </p:nvPr>
        </p:nvSpPr>
        <p:spPr>
          <a:xfrm>
            <a:off x="0" y="277812"/>
            <a:ext cx="9144000" cy="630909"/>
          </a:xfrm>
          <a:prstGeom prst="rect">
            <a:avLst/>
          </a:prstGeom>
        </p:spPr>
        <p:txBody>
          <a:bodyPr lIns="0" tIns="0" rIns="0" bIns="0">
            <a:normAutofit/>
          </a:bodyPr>
          <a:lstStyle>
            <a:lvl1pPr>
              <a:defRPr sz="3200" b="1"/>
            </a:lvl1pPr>
          </a:lstStyle>
          <a:p>
            <a:pPr lvl="0">
              <a:defRPr sz="1800" b="0">
                <a:solidFill>
                  <a:srgbClr val="000000"/>
                </a:solidFill>
                <a:effectLst/>
              </a:defRPr>
            </a:pPr>
            <a:r>
              <a:rPr sz="3200" b="1">
                <a:solidFill>
                  <a:srgbClr val="FFFFFF"/>
                </a:solidFill>
                <a:effectLst>
                  <a:outerShdw blurRad="38100" dist="38100" dir="2700000" rotWithShape="0">
                    <a:srgbClr val="000000"/>
                  </a:outerShdw>
                </a:effectLst>
              </a:rPr>
              <a:t>Umrechnen der prophetischen in Sonnenjahre</a:t>
            </a:r>
          </a:p>
        </p:txBody>
      </p:sp>
      <p:sp>
        <p:nvSpPr>
          <p:cNvPr id="966" name="Shape 966"/>
          <p:cNvSpPr>
            <a:spLocks noGrp="1"/>
          </p:cNvSpPr>
          <p:nvPr>
            <p:ph type="body" idx="1"/>
          </p:nvPr>
        </p:nvSpPr>
        <p:spPr>
          <a:xfrm>
            <a:off x="0" y="980727"/>
            <a:ext cx="8748464" cy="5877274"/>
          </a:xfrm>
          <a:prstGeom prst="rect">
            <a:avLst/>
          </a:prstGeom>
        </p:spPr>
        <p:txBody>
          <a:bodyPr lIns="0" tIns="0" rIns="0" bIns="0">
            <a:normAutofit/>
          </a:bodyPr>
          <a:lstStyle/>
          <a:p>
            <a:pPr marL="300037" lvl="0" indent="-300037">
              <a:lnSpc>
                <a:spcPct val="80000"/>
              </a:lnSpc>
              <a:spcBef>
                <a:spcPts val="500"/>
              </a:spcBef>
              <a:buNone/>
              <a:defRPr sz="1800">
                <a:solidFill>
                  <a:srgbClr val="000000"/>
                </a:solidFill>
              </a:defRPr>
            </a:pPr>
            <a:r>
              <a:rPr sz="2800"/>
              <a:t>360mal 483 Jahre geteilt durch 365. 173880 Tage : 365,25 = </a:t>
            </a:r>
            <a:r>
              <a:rPr sz="2800">
                <a:solidFill>
                  <a:srgbClr val="FFFF00"/>
                </a:solidFill>
              </a:rPr>
              <a:t>476 Jahre </a:t>
            </a:r>
            <a:r>
              <a:rPr sz="2800"/>
              <a:t>→ 444 v. Chr. + 476 Jahre = </a:t>
            </a:r>
            <a:r>
              <a:rPr sz="2800">
                <a:solidFill>
                  <a:srgbClr val="FFFF00"/>
                </a:solidFill>
              </a:rPr>
              <a:t>32 n. Chr</a:t>
            </a:r>
            <a:r>
              <a:rPr sz="2800"/>
              <a:t>. </a:t>
            </a:r>
          </a:p>
          <a:p>
            <a:pPr marL="257175" lvl="0" indent="-257175">
              <a:lnSpc>
                <a:spcPct val="80000"/>
              </a:lnSpc>
              <a:spcBef>
                <a:spcPts val="500"/>
              </a:spcBef>
              <a:buNone/>
              <a:defRPr sz="1800">
                <a:solidFill>
                  <a:srgbClr val="000000"/>
                </a:solidFill>
              </a:defRPr>
            </a:pPr>
            <a:r>
              <a:rPr sz="2400">
                <a:solidFill>
                  <a:srgbClr val="13D742"/>
                </a:solidFill>
              </a:rPr>
              <a:t>ABER: A) Nicht erlaubt! </a:t>
            </a:r>
            <a:r>
              <a:rPr sz="2400">
                <a:solidFill>
                  <a:srgbClr val="E5DAF6"/>
                </a:solidFill>
              </a:rPr>
              <a:t>Mondjahr: 354,367 Tage (1 Mondperiode: 29,53 Tage); Sonnenjahr: 365,24 Tage; Differenz: ca 11 Tage) </a:t>
            </a:r>
            <a:r>
              <a:rPr sz="2400">
                <a:solidFill>
                  <a:srgbClr val="13D742"/>
                </a:solidFill>
              </a:rPr>
              <a:t>→ Die Juden schoben alle 2-3 Jahre einen Schaltmonat („We-Adar“) ein: alle 19 Jahre sieben (Jahr 3, 6, 8, 11, 14, 17, 19). </a:t>
            </a:r>
            <a:r>
              <a:rPr sz="2400" u="sng">
                <a:solidFill>
                  <a:srgbClr val="13D742"/>
                </a:solidFill>
              </a:rPr>
              <a:t>Bei allen Jahresangaben sind die Jahre mit Zusatzmonat bereits eingerechnet</a:t>
            </a:r>
            <a:r>
              <a:rPr sz="2400">
                <a:solidFill>
                  <a:srgbClr val="13D742"/>
                </a:solidFill>
              </a:rPr>
              <a:t>.</a:t>
            </a:r>
          </a:p>
          <a:p>
            <a:pPr marL="257175" lvl="0" indent="-257175">
              <a:lnSpc>
                <a:spcPct val="80000"/>
              </a:lnSpc>
              <a:spcBef>
                <a:spcPts val="500"/>
              </a:spcBef>
              <a:buNone/>
              <a:defRPr sz="1800">
                <a:solidFill>
                  <a:srgbClr val="000000"/>
                </a:solidFill>
              </a:defRPr>
            </a:pPr>
            <a:r>
              <a:rPr sz="2400">
                <a:solidFill>
                  <a:srgbClr val="13D742"/>
                </a:solidFill>
              </a:rPr>
              <a:t>B) Christus starb nicht 32 n. Chr., sondern sehr wahrscheinlich im Jahr 30 n. Chr. </a:t>
            </a:r>
          </a:p>
          <a:p>
            <a:pPr marL="257175" lvl="0" indent="-257175">
              <a:lnSpc>
                <a:spcPct val="80000"/>
              </a:lnSpc>
              <a:spcBef>
                <a:spcPts val="500"/>
              </a:spcBef>
              <a:buNone/>
              <a:defRPr sz="1800">
                <a:solidFill>
                  <a:srgbClr val="000000"/>
                </a:solidFill>
              </a:defRPr>
            </a:pPr>
            <a:r>
              <a:rPr sz="2400">
                <a:solidFill>
                  <a:srgbClr val="13D742"/>
                </a:solidFill>
              </a:rPr>
              <a:t>C) 444 v. Chr.: kein „Ausgehen des Wortes“ Jerusalem zu bauen. </a:t>
            </a:r>
          </a:p>
          <a:p>
            <a:pPr marL="257175" lvl="0" indent="-257175">
              <a:lnSpc>
                <a:spcPct val="80000"/>
              </a:lnSpc>
              <a:spcBef>
                <a:spcPts val="500"/>
              </a:spcBef>
              <a:buNone/>
              <a:defRPr sz="1800">
                <a:solidFill>
                  <a:srgbClr val="000000"/>
                </a:solidFill>
              </a:defRPr>
            </a:pPr>
            <a:r>
              <a:rPr sz="2400">
                <a:solidFill>
                  <a:srgbClr val="13D742"/>
                </a:solidFill>
              </a:rPr>
              <a:t>D) </a:t>
            </a:r>
            <a:r>
              <a:rPr sz="2400" u="sng">
                <a:solidFill>
                  <a:srgbClr val="13D742"/>
                </a:solidFill>
              </a:rPr>
              <a:t>Lücke</a:t>
            </a:r>
            <a:r>
              <a:rPr sz="2400">
                <a:solidFill>
                  <a:srgbClr val="13D742"/>
                </a:solidFill>
              </a:rPr>
              <a:t> ist nicht erlaubt. Auch die 70 Exiljahre waren lückenlos.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p:cNvSpPr>
          <p:nvPr>
            <p:ph type="title"/>
          </p:nvPr>
        </p:nvSpPr>
        <p:spPr>
          <a:xfrm>
            <a:off x="0" y="188639"/>
            <a:ext cx="9144000" cy="639765"/>
          </a:xfrm>
          <a:prstGeom prst="rect">
            <a:avLst/>
          </a:prstGeom>
        </p:spPr>
        <p:txBody>
          <a:bodyPr lIns="0" tIns="0" rIns="0" bIns="0">
            <a:normAutofit/>
          </a:bodyPr>
          <a:lstStyle/>
          <a:p>
            <a:pPr lvl="0">
              <a:defRPr sz="1800">
                <a:solidFill>
                  <a:srgbClr val="000000"/>
                </a:solidFill>
                <a:effectLst/>
              </a:defRPr>
            </a:pPr>
            <a:r>
              <a:rPr sz="3900">
                <a:solidFill>
                  <a:srgbClr val="FFC000"/>
                </a:solidFill>
                <a:effectLst>
                  <a:outerShdw blurRad="38100" dist="38100" dir="2700000" rotWithShape="0">
                    <a:srgbClr val="000000"/>
                  </a:outerShdw>
                </a:effectLst>
              </a:rPr>
              <a:t>70 Wochen – 2</a:t>
            </a:r>
            <a:r>
              <a:rPr sz="2700">
                <a:solidFill>
                  <a:srgbClr val="FFFF00"/>
                </a:solidFill>
                <a:effectLst>
                  <a:outerShdw blurRad="38100" dist="38100" dir="2700000" rotWithShape="0">
                    <a:srgbClr val="000000"/>
                  </a:outerShdw>
                </a:effectLst>
              </a:rPr>
              <a:t>. Deutung: Teilung der 70. Woche</a:t>
            </a:r>
          </a:p>
        </p:txBody>
      </p:sp>
      <p:sp>
        <p:nvSpPr>
          <p:cNvPr id="969" name="Shape 969"/>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70" name="Shape 970"/>
          <p:cNvSpPr/>
          <p:nvPr/>
        </p:nvSpPr>
        <p:spPr>
          <a:xfrm flipH="1">
            <a:off x="324798" y="2852935"/>
            <a:ext cx="1" cy="288033"/>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71" name="Shape 971"/>
          <p:cNvSpPr/>
          <p:nvPr/>
        </p:nvSpPr>
        <p:spPr>
          <a:xfrm>
            <a:off x="912438" y="2463551"/>
            <a:ext cx="590950"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72" name="Shape 972"/>
          <p:cNvSpPr/>
          <p:nvPr/>
        </p:nvSpPr>
        <p:spPr>
          <a:xfrm>
            <a:off x="1503387" y="2460625"/>
            <a:ext cx="410527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73" name="Shape 973"/>
          <p:cNvSpPr/>
          <p:nvPr/>
        </p:nvSpPr>
        <p:spPr>
          <a:xfrm>
            <a:off x="7380312" y="2460625"/>
            <a:ext cx="278322"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74" name="Shape 974"/>
          <p:cNvSpPr/>
          <p:nvPr/>
        </p:nvSpPr>
        <p:spPr>
          <a:xfrm>
            <a:off x="5638834" y="1664087"/>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75" name="Shape 975"/>
          <p:cNvSpPr/>
          <p:nvPr/>
        </p:nvSpPr>
        <p:spPr>
          <a:xfrm>
            <a:off x="5436096" y="2060848"/>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76" name="Shape 976"/>
          <p:cNvSpPr/>
          <p:nvPr/>
        </p:nvSpPr>
        <p:spPr>
          <a:xfrm>
            <a:off x="467543" y="3246074"/>
            <a:ext cx="1242937"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457/458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977" name="Shape 977"/>
          <p:cNvSpPr/>
          <p:nvPr/>
        </p:nvSpPr>
        <p:spPr>
          <a:xfrm>
            <a:off x="354870" y="1340766"/>
            <a:ext cx="190704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7 Siebenheiten</a:t>
            </a:r>
            <a:br>
              <a:rPr sz="2400">
                <a:solidFill>
                  <a:srgbClr val="FFFFFF"/>
                </a:solidFill>
                <a:latin typeface="Times New Roman"/>
                <a:ea typeface="Times New Roman"/>
                <a:cs typeface="Times New Roman"/>
                <a:sym typeface="Times New Roman"/>
              </a:rPr>
            </a:br>
            <a:endParaRPr sz="2400">
              <a:solidFill>
                <a:srgbClr val="FFFFFF"/>
              </a:solidFill>
              <a:latin typeface="Times New Roman"/>
              <a:ea typeface="Times New Roman"/>
              <a:cs typeface="Times New Roman"/>
              <a:sym typeface="Times New Roman"/>
            </a:endParaRPr>
          </a:p>
        </p:txBody>
      </p:sp>
      <p:sp>
        <p:nvSpPr>
          <p:cNvPr id="978" name="Shape 978"/>
          <p:cNvSpPr/>
          <p:nvPr/>
        </p:nvSpPr>
        <p:spPr>
          <a:xfrm>
            <a:off x="2555875" y="1340768"/>
            <a:ext cx="2122957" cy="96026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62 Siebenheiten</a:t>
            </a:r>
            <a:endParaRPr>
              <a:solidFill>
                <a:srgbClr val="FFFFFF"/>
              </a:solidFill>
            </a:endParaRPr>
          </a:p>
          <a:p>
            <a:pPr lvl="0">
              <a:defRPr>
                <a:solidFill>
                  <a:srgbClr val="000000"/>
                </a:solidFill>
              </a:defRPr>
            </a:pPr>
            <a:r>
              <a:rPr>
                <a:solidFill>
                  <a:srgbClr val="FFFFFF"/>
                </a:solidFill>
              </a:rPr>
              <a:t/>
            </a:r>
            <a:br>
              <a:rPr>
                <a:solidFill>
                  <a:srgbClr val="FFFFFF"/>
                </a:solidFill>
              </a:rPr>
            </a:br>
            <a:endParaRPr>
              <a:solidFill>
                <a:srgbClr val="FFFFFF"/>
              </a:solidFill>
            </a:endParaRPr>
          </a:p>
        </p:txBody>
      </p:sp>
      <p:sp>
        <p:nvSpPr>
          <p:cNvPr id="979" name="Shape 979"/>
          <p:cNvSpPr/>
          <p:nvPr/>
        </p:nvSpPr>
        <p:spPr>
          <a:xfrm flipH="1" flipV="1">
            <a:off x="5508129" y="3108635"/>
            <a:ext cx="71984" cy="1765663"/>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80" name="Shape 980"/>
          <p:cNvSpPr/>
          <p:nvPr/>
        </p:nvSpPr>
        <p:spPr>
          <a:xfrm>
            <a:off x="6804248" y="5357595"/>
            <a:ext cx="1493020" cy="6524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42900" lvl="0" indent="-342900" algn="ctr">
              <a:spcBef>
                <a:spcPts val="1900"/>
              </a:spcBef>
              <a:defRPr>
                <a:solidFill>
                  <a:srgbClr val="000000"/>
                </a:solidFill>
              </a:defRPr>
            </a:pPr>
            <a:r>
              <a:rPr sz="2200">
                <a:solidFill>
                  <a:srgbClr val="C0C0C0"/>
                </a:solidFill>
              </a:rPr>
              <a:t> </a:t>
            </a:r>
            <a:r>
              <a:rPr sz="2200">
                <a:solidFill>
                  <a:srgbClr val="C0C0C0"/>
                </a:solidFill>
                <a:latin typeface="Times New Roman"/>
                <a:ea typeface="Times New Roman"/>
                <a:cs typeface="Times New Roman"/>
                <a:sym typeface="Times New Roman"/>
              </a:rPr>
              <a:t>3,5</a:t>
            </a:r>
            <a:r>
              <a:rPr sz="2200">
                <a:solidFill>
                  <a:srgbClr val="C0C0C0"/>
                </a:solidFill>
              </a:rPr>
              <a:t> </a:t>
            </a:r>
            <a:r>
              <a:rPr sz="2200">
                <a:solidFill>
                  <a:srgbClr val="C0C0C0"/>
                </a:solidFill>
                <a:latin typeface="Times New Roman"/>
                <a:ea typeface="Times New Roman"/>
                <a:cs typeface="Times New Roman"/>
                <a:sym typeface="Times New Roman"/>
              </a:rPr>
              <a:t>Jahre Endzeit</a:t>
            </a:r>
          </a:p>
        </p:txBody>
      </p:sp>
      <p:sp>
        <p:nvSpPr>
          <p:cNvPr id="981" name="Shape 981"/>
          <p:cNvSpPr/>
          <p:nvPr/>
        </p:nvSpPr>
        <p:spPr>
          <a:xfrm>
            <a:off x="7719793" y="1052736"/>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82" name="Shape 982"/>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983" name="Shape 983"/>
          <p:cNvSpPr/>
          <p:nvPr/>
        </p:nvSpPr>
        <p:spPr>
          <a:xfrm>
            <a:off x="7020272" y="908720"/>
            <a:ext cx="699522" cy="7642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 J.</a:t>
            </a:r>
          </a:p>
        </p:txBody>
      </p:sp>
      <p:sp>
        <p:nvSpPr>
          <p:cNvPr id="984" name="Shape 984"/>
          <p:cNvSpPr/>
          <p:nvPr/>
        </p:nvSpPr>
        <p:spPr>
          <a:xfrm>
            <a:off x="7740352" y="2924943"/>
            <a:ext cx="1" cy="304801"/>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85" name="Shape 985"/>
          <p:cNvSpPr/>
          <p:nvPr/>
        </p:nvSpPr>
        <p:spPr>
          <a:xfrm>
            <a:off x="5306471" y="2463551"/>
            <a:ext cx="31547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86" name="Shape 986"/>
          <p:cNvSpPr/>
          <p:nvPr/>
        </p:nvSpPr>
        <p:spPr>
          <a:xfrm>
            <a:off x="5306471" y="908720"/>
            <a:ext cx="699522" cy="7642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 J.</a:t>
            </a:r>
          </a:p>
        </p:txBody>
      </p:sp>
      <p:sp>
        <p:nvSpPr>
          <p:cNvPr id="987" name="Shape 987"/>
          <p:cNvSpPr/>
          <p:nvPr/>
        </p:nvSpPr>
        <p:spPr>
          <a:xfrm>
            <a:off x="4891325" y="5225424"/>
            <a:ext cx="1480876" cy="12490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000">
                <a:solidFill>
                  <a:srgbClr val="FFFFFF"/>
                </a:solidFill>
                <a:latin typeface="Times New Roman"/>
                <a:ea typeface="Times New Roman"/>
                <a:cs typeface="Times New Roman"/>
                <a:sym typeface="Times New Roman"/>
              </a:rPr>
              <a:t>3,5 Jahre Dienst Christi</a:t>
            </a:r>
            <a:endParaRPr>
              <a:solidFill>
                <a:srgbClr val="FFFFFF"/>
              </a:solidFill>
            </a:endParaRPr>
          </a:p>
          <a:p>
            <a:pPr lvl="0">
              <a:defRPr>
                <a:solidFill>
                  <a:srgbClr val="000000"/>
                </a:solidFill>
              </a:defRPr>
            </a:pPr>
            <a:r>
              <a:rPr sz="2000">
                <a:solidFill>
                  <a:srgbClr val="FFFFFF"/>
                </a:solidFill>
                <a:latin typeface="Times New Roman"/>
                <a:ea typeface="Times New Roman"/>
                <a:cs typeface="Times New Roman"/>
                <a:sym typeface="Times New Roman"/>
              </a:rPr>
              <a:t>26-30 n. Chr</a:t>
            </a:r>
          </a:p>
        </p:txBody>
      </p:sp>
      <p:sp>
        <p:nvSpPr>
          <p:cNvPr id="988" name="Shape 988"/>
          <p:cNvSpPr/>
          <p:nvPr/>
        </p:nvSpPr>
        <p:spPr>
          <a:xfrm flipH="1" flipV="1">
            <a:off x="7510929" y="3211084"/>
            <a:ext cx="71984" cy="1765664"/>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89" name="Shape 989"/>
          <p:cNvSpPr/>
          <p:nvPr/>
        </p:nvSpPr>
        <p:spPr>
          <a:xfrm flipV="1">
            <a:off x="4712234" y="3165550"/>
            <a:ext cx="515194" cy="1229061"/>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90" name="Shape 990"/>
          <p:cNvSpPr/>
          <p:nvPr/>
        </p:nvSpPr>
        <p:spPr>
          <a:xfrm>
            <a:off x="3897269" y="4365104"/>
            <a:ext cx="92552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26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 Chr</a:t>
            </a:r>
            <a:r>
              <a:rPr sz="2400">
                <a:solidFill>
                  <a:srgbClr val="FFFFFF"/>
                </a:solidFill>
                <a:latin typeface="Times New Roman"/>
                <a:ea typeface="Times New Roman"/>
                <a:cs typeface="Times New Roman"/>
                <a:sym typeface="Times New Roman"/>
              </a:rPr>
              <a:t>.</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p:cNvSpPr>
          <p:nvPr>
            <p:ph type="title"/>
          </p:nvPr>
        </p:nvSpPr>
        <p:spPr>
          <a:xfrm>
            <a:off x="457200" y="277813"/>
            <a:ext cx="8229600" cy="1143001"/>
          </a:xfrm>
          <a:prstGeom prst="rect">
            <a:avLst/>
          </a:prstGeom>
        </p:spPr>
        <p:txBody>
          <a:bodyPr lIns="0" tIns="0" rIns="0" bIns="0">
            <a:normAutofit/>
          </a:bodyPr>
          <a:lstStyle/>
          <a:p>
            <a:pPr lvl="0"/>
            <a:endParaRPr/>
          </a:p>
        </p:txBody>
      </p:sp>
      <p:sp>
        <p:nvSpPr>
          <p:cNvPr id="993" name="Shape 993"/>
          <p:cNvSpPr>
            <a:spLocks noGrp="1"/>
          </p:cNvSpPr>
          <p:nvPr>
            <p:ph type="body" idx="1"/>
          </p:nvPr>
        </p:nvSpPr>
        <p:spPr>
          <a:xfrm>
            <a:off x="457200" y="1600200"/>
            <a:ext cx="8229600" cy="4530725"/>
          </a:xfrm>
          <a:prstGeom prst="rect">
            <a:avLst/>
          </a:prstGeom>
        </p:spPr>
        <p:txBody>
          <a:bodyPr lIns="0" tIns="0" rIns="0" bIns="0">
            <a:normAutofit/>
          </a:bodyPr>
          <a:lstStyle/>
          <a:p>
            <a:pPr marL="0" lvl="0" indent="0">
              <a:lnSpc>
                <a:spcPct val="80000"/>
              </a:lnSpc>
              <a:buSzTx/>
              <a:buNone/>
              <a:defRPr sz="1800">
                <a:solidFill>
                  <a:srgbClr val="000000"/>
                </a:solidFill>
              </a:defRPr>
            </a:pPr>
            <a:r>
              <a:rPr sz="3200">
                <a:solidFill>
                  <a:srgbClr val="13D742"/>
                </a:solidFill>
              </a:rPr>
              <a:t>ABER: </a:t>
            </a:r>
          </a:p>
          <a:p>
            <a:pPr marL="342900" lvl="0" indent="-342900">
              <a:lnSpc>
                <a:spcPct val="80000"/>
              </a:lnSpc>
              <a:buNone/>
              <a:defRPr sz="1800">
                <a:solidFill>
                  <a:srgbClr val="000000"/>
                </a:solidFill>
              </a:defRPr>
            </a:pPr>
            <a:r>
              <a:rPr sz="3200">
                <a:solidFill>
                  <a:srgbClr val="13D742"/>
                </a:solidFill>
              </a:rPr>
              <a:t>Eine Zerteilung der 70. Woche ist vom Text her unzulässig. </a:t>
            </a:r>
          </a:p>
          <a:p>
            <a:pPr marL="342900" lvl="0" indent="-342900">
              <a:lnSpc>
                <a:spcPct val="80000"/>
              </a:lnSpc>
              <a:buNone/>
              <a:defRPr sz="1800">
                <a:solidFill>
                  <a:srgbClr val="000000"/>
                </a:solidFill>
              </a:defRPr>
            </a:pPr>
            <a:r>
              <a:rPr sz="3200">
                <a:solidFill>
                  <a:srgbClr val="13D742"/>
                </a:solidFill>
              </a:rPr>
              <a:t>457 v. Chr.: fraglicher Ausgangspunkt</a:t>
            </a:r>
          </a:p>
          <a:p>
            <a:pPr marL="342900" lvl="0" indent="-342900">
              <a:lnSpc>
                <a:spcPct val="80000"/>
              </a:lnSpc>
              <a:buNone/>
              <a:defRPr sz="1800">
                <a:solidFill>
                  <a:srgbClr val="000000"/>
                </a:solidFill>
              </a:defRPr>
            </a:pPr>
            <a:r>
              <a:rPr sz="3200">
                <a:solidFill>
                  <a:srgbClr val="13D742"/>
                </a:solidFill>
              </a:rPr>
              <a:t>Christus wurde nicht in der Mitte der letzten Woche „ausgerottet“.</a:t>
            </a:r>
          </a:p>
          <a:p>
            <a:pPr marL="342900" lvl="0" indent="-342900">
              <a:lnSpc>
                <a:spcPct val="80000"/>
              </a:lnSpc>
              <a:buNone/>
              <a:defRPr sz="1800">
                <a:solidFill>
                  <a:srgbClr val="000000"/>
                </a:solidFill>
              </a:defRPr>
            </a:pPr>
            <a:r>
              <a:rPr sz="3200">
                <a:solidFill>
                  <a:srgbClr val="13D742"/>
                </a:solidFill>
              </a:rPr>
              <a:t>Lücke ist nicht erlaubt.</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p:cNvSpPr>
          <p:nvPr>
            <p:ph type="title"/>
          </p:nvPr>
        </p:nvSpPr>
        <p:spPr>
          <a:xfrm>
            <a:off x="0" y="188639"/>
            <a:ext cx="9144000" cy="639765"/>
          </a:xfrm>
          <a:prstGeom prst="rect">
            <a:avLst/>
          </a:prstGeom>
        </p:spPr>
        <p:txBody>
          <a:bodyPr lIns="0" tIns="0" rIns="0" bIns="0">
            <a:normAutofit/>
          </a:bodyPr>
          <a:lstStyle/>
          <a:p>
            <a:pPr lvl="0">
              <a:defRPr sz="1800">
                <a:solidFill>
                  <a:srgbClr val="000000"/>
                </a:solidFill>
                <a:effectLst/>
              </a:defRPr>
            </a:pPr>
            <a:r>
              <a:rPr sz="3900">
                <a:solidFill>
                  <a:srgbClr val="FFC000"/>
                </a:solidFill>
                <a:effectLst>
                  <a:outerShdw blurRad="38100" dist="38100" dir="2700000" rotWithShape="0">
                    <a:srgbClr val="000000"/>
                  </a:outerShdw>
                </a:effectLst>
              </a:rPr>
              <a:t>70 Wochen – 3</a:t>
            </a:r>
            <a:r>
              <a:rPr sz="2700">
                <a:solidFill>
                  <a:srgbClr val="FFFF00"/>
                </a:solidFill>
                <a:effectLst>
                  <a:outerShdw blurRad="38100" dist="38100" dir="2700000" rotWithShape="0">
                    <a:srgbClr val="000000"/>
                  </a:outerShdw>
                </a:effectLst>
              </a:rPr>
              <a:t>. Deutung: Adventist., Auberlen</a:t>
            </a:r>
          </a:p>
        </p:txBody>
      </p:sp>
      <p:sp>
        <p:nvSpPr>
          <p:cNvPr id="996" name="Shape 996"/>
          <p:cNvSpPr/>
          <p:nvPr/>
        </p:nvSpPr>
        <p:spPr>
          <a:xfrm>
            <a:off x="352425" y="2994025"/>
            <a:ext cx="784860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97" name="Shape 997"/>
          <p:cNvSpPr/>
          <p:nvPr/>
        </p:nvSpPr>
        <p:spPr>
          <a:xfrm flipH="1">
            <a:off x="324798" y="2852935"/>
            <a:ext cx="1" cy="288033"/>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98" name="Shape 998"/>
          <p:cNvSpPr/>
          <p:nvPr/>
        </p:nvSpPr>
        <p:spPr>
          <a:xfrm>
            <a:off x="866055" y="2460625"/>
            <a:ext cx="609601"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999" name="Shape 999"/>
          <p:cNvSpPr/>
          <p:nvPr/>
        </p:nvSpPr>
        <p:spPr>
          <a:xfrm>
            <a:off x="1503388" y="2460625"/>
            <a:ext cx="3860701"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00" name="Shape 1000"/>
          <p:cNvSpPr/>
          <p:nvPr/>
        </p:nvSpPr>
        <p:spPr>
          <a:xfrm>
            <a:off x="5364088" y="2460625"/>
            <a:ext cx="50482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01" name="Shape 1001"/>
          <p:cNvSpPr/>
          <p:nvPr/>
        </p:nvSpPr>
        <p:spPr>
          <a:xfrm>
            <a:off x="5608663" y="1628800"/>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02" name="Shape 1002"/>
          <p:cNvSpPr/>
          <p:nvPr/>
        </p:nvSpPr>
        <p:spPr>
          <a:xfrm>
            <a:off x="5393349" y="2060848"/>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03" name="Shape 1003"/>
          <p:cNvSpPr/>
          <p:nvPr/>
        </p:nvSpPr>
        <p:spPr>
          <a:xfrm>
            <a:off x="553608" y="3187700"/>
            <a:ext cx="938137" cy="7642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458/7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1004" name="Shape 1004"/>
          <p:cNvSpPr/>
          <p:nvPr/>
        </p:nvSpPr>
        <p:spPr>
          <a:xfrm>
            <a:off x="354870" y="1340766"/>
            <a:ext cx="190704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7 Siebenheiten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49 Jahre</a:t>
            </a:r>
          </a:p>
        </p:txBody>
      </p:sp>
      <p:sp>
        <p:nvSpPr>
          <p:cNvPr id="1005" name="Shape 1005"/>
          <p:cNvSpPr/>
          <p:nvPr/>
        </p:nvSpPr>
        <p:spPr>
          <a:xfrm>
            <a:off x="2555875" y="1340767"/>
            <a:ext cx="205944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62 Siebenheiten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434 Jahre</a:t>
            </a:r>
          </a:p>
        </p:txBody>
      </p:sp>
      <p:sp>
        <p:nvSpPr>
          <p:cNvPr id="1006" name="Shape 1006"/>
          <p:cNvSpPr/>
          <p:nvPr/>
        </p:nvSpPr>
        <p:spPr>
          <a:xfrm>
            <a:off x="4931230" y="725571"/>
            <a:ext cx="1801011" cy="6648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000">
                <a:solidFill>
                  <a:srgbClr val="FFFFFF"/>
                </a:solidFill>
              </a:rPr>
              <a:t>1 Siebenheit =  3,5+3,5 J. </a:t>
            </a:r>
          </a:p>
        </p:txBody>
      </p:sp>
      <p:sp>
        <p:nvSpPr>
          <p:cNvPr id="1007" name="Shape 1007"/>
          <p:cNvSpPr/>
          <p:nvPr/>
        </p:nvSpPr>
        <p:spPr>
          <a:xfrm flipH="1" flipV="1">
            <a:off x="1511671" y="3010890"/>
            <a:ext cx="71984" cy="1765664"/>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08" name="Shape 1008"/>
          <p:cNvSpPr/>
          <p:nvPr/>
        </p:nvSpPr>
        <p:spPr>
          <a:xfrm>
            <a:off x="6732240" y="4437112"/>
            <a:ext cx="1008113"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70</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 Chr</a:t>
            </a:r>
            <a:r>
              <a:rPr sz="2400">
                <a:solidFill>
                  <a:srgbClr val="FFFFFF"/>
                </a:solidFill>
                <a:latin typeface="Times New Roman"/>
                <a:ea typeface="Times New Roman"/>
                <a:cs typeface="Times New Roman"/>
                <a:sym typeface="Times New Roman"/>
              </a:rPr>
              <a:t>.</a:t>
            </a:r>
          </a:p>
        </p:txBody>
      </p:sp>
      <p:sp>
        <p:nvSpPr>
          <p:cNvPr id="1009" name="Shape 1009"/>
          <p:cNvSpPr/>
          <p:nvPr/>
        </p:nvSpPr>
        <p:spPr>
          <a:xfrm>
            <a:off x="4716016" y="4653136"/>
            <a:ext cx="905933"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26/27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n.Chr</a:t>
            </a:r>
          </a:p>
        </p:txBody>
      </p:sp>
      <p:sp>
        <p:nvSpPr>
          <p:cNvPr id="1010" name="Shape 1010"/>
          <p:cNvSpPr/>
          <p:nvPr/>
        </p:nvSpPr>
        <p:spPr>
          <a:xfrm flipH="1" flipV="1">
            <a:off x="5357355" y="3077485"/>
            <a:ext cx="35992" cy="1575651"/>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11" name="Shape 1011"/>
          <p:cNvSpPr/>
          <p:nvPr/>
        </p:nvSpPr>
        <p:spPr>
          <a:xfrm flipH="1" flipV="1">
            <a:off x="5892219" y="3010891"/>
            <a:ext cx="71985" cy="2257219"/>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12" name="Shape 1012"/>
          <p:cNvSpPr/>
          <p:nvPr/>
        </p:nvSpPr>
        <p:spPr>
          <a:xfrm flipH="1" flipV="1">
            <a:off x="6876254" y="3010890"/>
            <a:ext cx="71984" cy="1498230"/>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13" name="Shape 1013"/>
          <p:cNvSpPr/>
          <p:nvPr/>
        </p:nvSpPr>
        <p:spPr>
          <a:xfrm>
            <a:off x="5621382" y="5262298"/>
            <a:ext cx="905934"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33/34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n.Chr</a:t>
            </a:r>
          </a:p>
        </p:txBody>
      </p:sp>
      <p:sp>
        <p:nvSpPr>
          <p:cNvPr id="1014" name="Shape 1014"/>
          <p:cNvSpPr/>
          <p:nvPr/>
        </p:nvSpPr>
        <p:spPr>
          <a:xfrm>
            <a:off x="1041964" y="4846799"/>
            <a:ext cx="905730"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409/8</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p:cNvSpPr>
          <p:nvPr>
            <p:ph type="title" idx="4294967295"/>
          </p:nvPr>
        </p:nvSpPr>
        <p:spPr>
          <a:xfrm>
            <a:off x="0" y="277813"/>
            <a:ext cx="9144000" cy="625661"/>
          </a:xfrm>
          <a:prstGeom prst="rect">
            <a:avLst/>
          </a:prstGeom>
        </p:spPr>
        <p:txBody>
          <a:bodyPr>
            <a:normAutofit/>
          </a:bodyPr>
          <a:lstStyle/>
          <a:p>
            <a:pPr lvl="0" defTabSz="868680">
              <a:defRPr sz="1800" b="0">
                <a:solidFill>
                  <a:srgbClr val="000000"/>
                </a:solidFill>
              </a:defRPr>
            </a:pPr>
            <a:r>
              <a:rPr sz="3800" b="1" i="1">
                <a:solidFill>
                  <a:srgbClr val="FFFFFF"/>
                </a:solidFill>
                <a:effectLst>
                  <a:outerShdw blurRad="36195" dist="36195" dir="2700000" rotWithShape="0">
                    <a:srgbClr val="000000"/>
                  </a:outerShdw>
                </a:effectLst>
                <a:latin typeface="Arial"/>
                <a:ea typeface="Arial"/>
                <a:cs typeface="Arial"/>
                <a:sym typeface="Arial"/>
              </a:rPr>
              <a:t>2. Medo-Persisches Reich </a:t>
            </a:r>
            <a:r>
              <a:rPr sz="3800" i="1">
                <a:solidFill>
                  <a:srgbClr val="FFFFFF"/>
                </a:solidFill>
                <a:effectLst>
                  <a:outerShdw blurRad="36195" dist="36195" dir="2700000" rotWithShape="0">
                    <a:srgbClr val="000000"/>
                  </a:outerShdw>
                </a:effectLst>
                <a:latin typeface="Arial"/>
                <a:ea typeface="Arial"/>
                <a:cs typeface="Arial"/>
                <a:sym typeface="Arial"/>
              </a:rPr>
              <a:t>539-333</a:t>
            </a:r>
          </a:p>
        </p:txBody>
      </p:sp>
      <p:sp>
        <p:nvSpPr>
          <p:cNvPr id="578" name="Shape 578"/>
          <p:cNvSpPr>
            <a:spLocks noGrp="1"/>
          </p:cNvSpPr>
          <p:nvPr>
            <p:ph type="body" idx="4294967295"/>
          </p:nvPr>
        </p:nvSpPr>
        <p:spPr>
          <a:xfrm>
            <a:off x="0" y="1600200"/>
            <a:ext cx="8229600" cy="4530725"/>
          </a:xfrm>
          <a:prstGeom prst="rect">
            <a:avLst/>
          </a:prstGeom>
        </p:spPr>
        <p:txBody>
          <a:bodyPr>
            <a:normAutofit/>
          </a:bodyPr>
          <a:lstStyle/>
          <a:p>
            <a:pPr marL="0" lvl="0" indent="0">
              <a:lnSpc>
                <a:spcPct val="100000"/>
              </a:lnSpc>
              <a:buClrTx/>
              <a:buSzTx/>
              <a:buFont typeface="Arial"/>
              <a:buNone/>
              <a:defRPr sz="1800" b="0">
                <a:solidFill>
                  <a:srgbClr val="000000"/>
                </a:solidFill>
              </a:defRPr>
            </a:pPr>
            <a:r>
              <a:rPr sz="2900">
                <a:solidFill>
                  <a:srgbClr val="0433FF"/>
                </a:solidFill>
                <a:latin typeface="Calibri"/>
                <a:ea typeface="Calibri"/>
                <a:cs typeface="Calibri"/>
                <a:sym typeface="Calibri"/>
              </a:rPr>
              <a:t>2,39: „</a:t>
            </a:r>
            <a:r>
              <a:rPr sz="2900">
                <a:solidFill>
                  <a:srgbClr val="CAB5EC"/>
                </a:solidFill>
                <a:latin typeface="Calibri"/>
                <a:ea typeface="Calibri"/>
                <a:cs typeface="Calibri"/>
                <a:sym typeface="Calibri"/>
              </a:rPr>
              <a:t>Und nach dir wird ein anderes Königreich aufstehen, niedriger als du, </a:t>
            </a:r>
            <a:r>
              <a:rPr sz="2900">
                <a:solidFill>
                  <a:srgbClr val="0433FF"/>
                </a:solidFill>
                <a:latin typeface="Calibri"/>
                <a:ea typeface="Calibri"/>
                <a:cs typeface="Calibri"/>
                <a:sym typeface="Calibri"/>
              </a:rPr>
              <a:t>..“</a:t>
            </a:r>
          </a:p>
        </p:txBody>
      </p:sp>
      <p:pic>
        <p:nvPicPr>
          <p:cNvPr id="579" name="image11.jpg" descr="medopersischereich"/>
          <p:cNvPicPr/>
          <p:nvPr/>
        </p:nvPicPr>
        <p:blipFill>
          <a:blip r:embed="rId3" cstate="print">
            <a:extLst/>
          </a:blip>
          <a:stretch>
            <a:fillRect/>
          </a:stretch>
        </p:blipFill>
        <p:spPr>
          <a:xfrm>
            <a:off x="-324544" y="3284983"/>
            <a:ext cx="10091977" cy="3600401"/>
          </a:xfrm>
          <a:prstGeom prst="rect">
            <a:avLst/>
          </a:prstGeom>
          <a:ln w="12700">
            <a:miter lim="400000"/>
          </a:ln>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77"/>
                                        </p:tgtEl>
                                        <p:attrNameLst>
                                          <p:attrName>style.visibility</p:attrName>
                                        </p:attrNameLst>
                                      </p:cBhvr>
                                      <p:to>
                                        <p:strVal val="visible"/>
                                      </p:to>
                                    </p:set>
                                    <p:anim calcmode="lin" valueType="num">
                                      <p:cBhvr>
                                        <p:cTn id="7" dur="1000" fill="hold"/>
                                        <p:tgtEl>
                                          <p:spTgt spid="577"/>
                                        </p:tgtEl>
                                        <p:attrNameLst>
                                          <p:attrName>ppt_x</p:attrName>
                                        </p:attrNameLst>
                                      </p:cBhvr>
                                      <p:tavLst>
                                        <p:tav tm="0">
                                          <p:val>
                                            <p:strVal val="0-#ppt_w/2"/>
                                          </p:val>
                                        </p:tav>
                                        <p:tav tm="100000">
                                          <p:val>
                                            <p:strVal val="#ppt_x"/>
                                          </p:val>
                                        </p:tav>
                                      </p:tavLst>
                                    </p:anim>
                                    <p:anim calcmode="lin" valueType="num">
                                      <p:cBhvr>
                                        <p:cTn id="8" dur="1000" fill="hold"/>
                                        <p:tgtEl>
                                          <p:spTgt spid="5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iterate>
                                    <p:tmAbs val="0"/>
                                  </p:iterate>
                                  <p:childTnLst>
                                    <p:set>
                                      <p:cBhvr>
                                        <p:cTn id="12" fill="hold"/>
                                        <p:tgtEl>
                                          <p:spTgt spid="578">
                                            <p:bg/>
                                          </p:spTgt>
                                        </p:tgtEl>
                                        <p:attrNameLst>
                                          <p:attrName>style.visibility</p:attrName>
                                        </p:attrNameLst>
                                      </p:cBhvr>
                                      <p:to>
                                        <p:strVal val="visible"/>
                                      </p:to>
                                    </p:set>
                                    <p:animEffect transition="in" filter="fade">
                                      <p:cBhvr>
                                        <p:cTn id="13" dur="500"/>
                                        <p:tgtEl>
                                          <p:spTgt spid="578">
                                            <p:bg/>
                                          </p:spTgt>
                                        </p:tgtEl>
                                      </p:cBhvr>
                                    </p:animEffect>
                                  </p:childTnLst>
                                </p:cTn>
                              </p:par>
                              <p:par>
                                <p:cTn id="14" presetID="10" presetClass="entr" presetSubtype="0" fill="hold" grpId="2">
                                  <p:stCondLst>
                                    <p:cond delay="0"/>
                                  </p:stCondLst>
                                  <p:iterate>
                                    <p:tmAbs val="0"/>
                                  </p:iterate>
                                  <p:childTnLst>
                                    <p:set>
                                      <p:cBhvr>
                                        <p:cTn id="15" fill="hold"/>
                                        <p:tgtEl>
                                          <p:spTgt spid="578">
                                            <p:txEl>
                                              <p:pRg st="0" end="0"/>
                                            </p:txEl>
                                          </p:spTgt>
                                        </p:tgtEl>
                                        <p:attrNameLst>
                                          <p:attrName>style.visibility</p:attrName>
                                        </p:attrNameLst>
                                      </p:cBhvr>
                                      <p:to>
                                        <p:strVal val="visible"/>
                                      </p:to>
                                    </p:set>
                                    <p:animEffect transition="in" filter="fade">
                                      <p:cBhvr>
                                        <p:cTn id="16" dur="500"/>
                                        <p:tgtEl>
                                          <p:spTgt spid="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1" animBg="1" advAuto="0"/>
      <p:bldP spid="578" grpId="2" build="p"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p:cNvSpPr>
          <p:nvPr>
            <p:ph type="body" idx="1"/>
          </p:nvPr>
        </p:nvSpPr>
        <p:spPr>
          <a:xfrm>
            <a:off x="107503" y="531439"/>
            <a:ext cx="8712970" cy="6858001"/>
          </a:xfrm>
          <a:prstGeom prst="rect">
            <a:avLst/>
          </a:prstGeom>
        </p:spPr>
        <p:txBody>
          <a:bodyPr lIns="0" tIns="0" rIns="0" bIns="0">
            <a:normAutofit/>
          </a:bodyPr>
          <a:lstStyle/>
          <a:p>
            <a:pPr marL="257175" lvl="0" indent="-257175">
              <a:lnSpc>
                <a:spcPct val="80000"/>
              </a:lnSpc>
              <a:spcBef>
                <a:spcPts val="500"/>
              </a:spcBef>
              <a:buNone/>
              <a:defRPr sz="1800">
                <a:solidFill>
                  <a:srgbClr val="000000"/>
                </a:solidFill>
              </a:defRPr>
            </a:pPr>
            <a:r>
              <a:rPr sz="2400">
                <a:solidFill>
                  <a:srgbClr val="13D742"/>
                </a:solidFill>
              </a:rPr>
              <a:t>ABER: </a:t>
            </a:r>
            <a:r>
              <a:rPr sz="2400" u="sng">
                <a:solidFill>
                  <a:srgbClr val="13D742"/>
                </a:solidFill>
              </a:rPr>
              <a:t>9,27 spricht  </a:t>
            </a:r>
            <a:r>
              <a:rPr sz="2400"/>
              <a:t>davon, dass der Fürst das beständige Opfer „ruhen macht“; d. h.: </a:t>
            </a:r>
            <a:r>
              <a:rPr sz="2400">
                <a:solidFill>
                  <a:srgbClr val="13D742"/>
                </a:solidFill>
              </a:rPr>
              <a:t>er macht, dass man aufhört, das Opfer im Tempel darzubringen.</a:t>
            </a:r>
            <a:r>
              <a:rPr sz="2400"/>
              <a:t> In </a:t>
            </a:r>
            <a:r>
              <a:rPr sz="2400" i="1">
                <a:latin typeface="Arial"/>
                <a:ea typeface="Arial"/>
                <a:cs typeface="Arial"/>
                <a:sym typeface="Arial"/>
              </a:rPr>
              <a:t>diesem</a:t>
            </a:r>
            <a:r>
              <a:rPr sz="2400"/>
              <a:t> Sinne „beseitigt“ er es (12,11; </a:t>
            </a:r>
            <a:r>
              <a:rPr sz="2400" b="1">
                <a:solidFill>
                  <a:srgbClr val="FFFF00"/>
                </a:solidFill>
                <a:latin typeface="Arial"/>
                <a:ea typeface="Arial"/>
                <a:cs typeface="Arial"/>
                <a:sym typeface="Arial"/>
              </a:rPr>
              <a:t>vgl. 8,11</a:t>
            </a:r>
            <a:r>
              <a:rPr sz="2400"/>
              <a:t>!).</a:t>
            </a:r>
          </a:p>
          <a:p>
            <a:pPr marL="257175" lvl="0" indent="-257175">
              <a:lnSpc>
                <a:spcPct val="80000"/>
              </a:lnSpc>
              <a:spcBef>
                <a:spcPts val="500"/>
              </a:spcBef>
              <a:buNone/>
              <a:defRPr sz="1800">
                <a:solidFill>
                  <a:srgbClr val="000000"/>
                </a:solidFill>
              </a:defRPr>
            </a:pPr>
            <a:r>
              <a:rPr sz="2400">
                <a:solidFill>
                  <a:srgbClr val="13D742"/>
                </a:solidFill>
              </a:rPr>
              <a:t>ER tut dieses, </a:t>
            </a:r>
            <a:r>
              <a:rPr sz="2400" b="1" u="sng">
                <a:solidFill>
                  <a:srgbClr val="13D742"/>
                </a:solidFill>
                <a:latin typeface="Arial"/>
                <a:ea typeface="Arial"/>
                <a:cs typeface="Arial"/>
                <a:sym typeface="Arial"/>
              </a:rPr>
              <a:t>um</a:t>
            </a:r>
            <a:r>
              <a:rPr sz="2400" u="sng">
                <a:solidFill>
                  <a:srgbClr val="13D742"/>
                </a:solidFill>
              </a:rPr>
              <a:t> den Gräuel der Verwüstung aufzustellen</a:t>
            </a:r>
            <a:r>
              <a:rPr sz="2400">
                <a:solidFill>
                  <a:srgbClr val="13D742"/>
                </a:solidFill>
              </a:rPr>
              <a:t>.</a:t>
            </a:r>
            <a:r>
              <a:rPr sz="2400"/>
              <a:t> Vgl. 12,11: „Von der Zeit an, da das beständige ‹Opfer› beseitigt wird, </a:t>
            </a:r>
            <a:r>
              <a:rPr sz="2400">
                <a:solidFill>
                  <a:srgbClr val="FFFF00"/>
                </a:solidFill>
              </a:rPr>
              <a:t>und um den Verwüstungsgräuel aufzustellen</a:t>
            </a:r>
            <a:r>
              <a:rPr sz="2400"/>
              <a:t>, sind 1290 Tage.“ </a:t>
            </a:r>
          </a:p>
          <a:p>
            <a:pPr marL="257175" lvl="0" indent="-257175">
              <a:lnSpc>
                <a:spcPct val="80000"/>
              </a:lnSpc>
              <a:spcBef>
                <a:spcPts val="500"/>
              </a:spcBef>
              <a:buNone/>
              <a:defRPr sz="1800">
                <a:solidFill>
                  <a:srgbClr val="000000"/>
                </a:solidFill>
              </a:defRPr>
            </a:pPr>
            <a:r>
              <a:rPr sz="2400">
                <a:solidFill>
                  <a:srgbClr val="13D742"/>
                </a:solidFill>
              </a:rPr>
              <a:t>457 v. Chr.: fraglicher Ausgangspunkt </a:t>
            </a:r>
          </a:p>
          <a:p>
            <a:pPr marL="257175" lvl="0" indent="-257175">
              <a:lnSpc>
                <a:spcPct val="80000"/>
              </a:lnSpc>
              <a:spcBef>
                <a:spcPts val="500"/>
              </a:spcBef>
              <a:buNone/>
              <a:defRPr sz="1800">
                <a:solidFill>
                  <a:srgbClr val="000000"/>
                </a:solidFill>
              </a:defRPr>
            </a:pPr>
            <a:r>
              <a:rPr sz="2400">
                <a:solidFill>
                  <a:srgbClr val="13D742"/>
                </a:solidFill>
              </a:rPr>
              <a:t>Die Verheißung von </a:t>
            </a:r>
            <a:r>
              <a:rPr sz="2400" u="sng">
                <a:solidFill>
                  <a:srgbClr val="13D742"/>
                </a:solidFill>
              </a:rPr>
              <a:t>9,24</a:t>
            </a:r>
            <a:r>
              <a:rPr sz="2400">
                <a:solidFill>
                  <a:srgbClr val="13D742"/>
                </a:solidFill>
              </a:rPr>
              <a:t> </a:t>
            </a:r>
            <a:r>
              <a:rPr sz="2400" u="sng">
                <a:solidFill>
                  <a:srgbClr val="13D742"/>
                </a:solidFill>
              </a:rPr>
              <a:t>wurde 33/34 n. Chr. nicht erfüllt</a:t>
            </a:r>
            <a:r>
              <a:rPr sz="2400">
                <a:solidFill>
                  <a:srgbClr val="13D742"/>
                </a:solidFill>
              </a:rPr>
              <a:t>. (Es wurde nicht ein Allerheiligstes gesalbt, Gerechtigkeit eingeführt, etc.)</a:t>
            </a:r>
          </a:p>
          <a:p>
            <a:pPr marL="0" lvl="0" indent="0">
              <a:lnSpc>
                <a:spcPct val="80000"/>
              </a:lnSpc>
              <a:spcBef>
                <a:spcPts val="500"/>
              </a:spcBef>
              <a:buSzTx/>
              <a:buNone/>
              <a:defRPr sz="1800">
                <a:solidFill>
                  <a:srgbClr val="000000"/>
                </a:solidFill>
              </a:defRPr>
            </a:pPr>
            <a:r>
              <a:rPr sz="2400" i="1">
                <a:solidFill>
                  <a:srgbClr val="CAB5EC"/>
                </a:solidFill>
                <a:latin typeface="Arial"/>
                <a:ea typeface="Arial"/>
                <a:cs typeface="Arial"/>
                <a:sym typeface="Arial"/>
              </a:rPr>
              <a:t>Grundsätzliche Frage: Sollte die Zeit des Kommens Christi berechnet werden können?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p:cNvSpPr>
          <p:nvPr>
            <p:ph type="title"/>
          </p:nvPr>
        </p:nvSpPr>
        <p:spPr>
          <a:xfrm>
            <a:off x="0" y="188639"/>
            <a:ext cx="9144000" cy="639765"/>
          </a:xfrm>
          <a:prstGeom prst="rect">
            <a:avLst/>
          </a:prstGeom>
        </p:spPr>
        <p:txBody>
          <a:bodyPr lIns="0" tIns="0" rIns="0" bIns="0">
            <a:normAutofit/>
          </a:bodyPr>
          <a:lstStyle/>
          <a:p>
            <a:pPr lvl="0">
              <a:defRPr sz="1800">
                <a:solidFill>
                  <a:srgbClr val="000000"/>
                </a:solidFill>
                <a:effectLst/>
              </a:defRPr>
            </a:pPr>
            <a:r>
              <a:rPr sz="3900">
                <a:solidFill>
                  <a:srgbClr val="FFC000"/>
                </a:solidFill>
                <a:effectLst>
                  <a:outerShdw blurRad="38100" dist="38100" dir="2700000" rotWithShape="0">
                    <a:srgbClr val="000000"/>
                  </a:outerShdw>
                </a:effectLst>
              </a:rPr>
              <a:t>70 Wochen – 4</a:t>
            </a:r>
            <a:r>
              <a:rPr sz="2700">
                <a:solidFill>
                  <a:srgbClr val="FFFF00"/>
                </a:solidFill>
                <a:effectLst>
                  <a:outerShdw blurRad="38100" dist="38100" dir="2700000" rotWithShape="0">
                    <a:srgbClr val="000000"/>
                  </a:outerShdw>
                </a:effectLst>
              </a:rPr>
              <a:t>. Deutung: 2 Lücken</a:t>
            </a:r>
          </a:p>
        </p:txBody>
      </p:sp>
      <p:sp>
        <p:nvSpPr>
          <p:cNvPr id="1019" name="Shape 1019"/>
          <p:cNvSpPr/>
          <p:nvPr/>
        </p:nvSpPr>
        <p:spPr>
          <a:xfrm>
            <a:off x="352424" y="2994025"/>
            <a:ext cx="7387929"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20" name="Shape 1020"/>
          <p:cNvSpPr/>
          <p:nvPr/>
        </p:nvSpPr>
        <p:spPr>
          <a:xfrm flipH="1">
            <a:off x="324798" y="2852935"/>
            <a:ext cx="1" cy="288033"/>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21" name="Shape 1021"/>
          <p:cNvSpPr/>
          <p:nvPr/>
        </p:nvSpPr>
        <p:spPr>
          <a:xfrm>
            <a:off x="321489" y="2460625"/>
            <a:ext cx="609601"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22" name="Shape 1022"/>
          <p:cNvSpPr/>
          <p:nvPr/>
        </p:nvSpPr>
        <p:spPr>
          <a:xfrm>
            <a:off x="1503387" y="2460625"/>
            <a:ext cx="410527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23" name="Shape 1023"/>
          <p:cNvSpPr/>
          <p:nvPr/>
        </p:nvSpPr>
        <p:spPr>
          <a:xfrm>
            <a:off x="7209618" y="2460625"/>
            <a:ext cx="50482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24" name="Shape 1024"/>
          <p:cNvSpPr/>
          <p:nvPr/>
        </p:nvSpPr>
        <p:spPr>
          <a:xfrm>
            <a:off x="5608663" y="1628800"/>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25" name="Shape 1025"/>
          <p:cNvSpPr/>
          <p:nvPr/>
        </p:nvSpPr>
        <p:spPr>
          <a:xfrm>
            <a:off x="5393349" y="2060848"/>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26" name="Shape 1026"/>
          <p:cNvSpPr/>
          <p:nvPr/>
        </p:nvSpPr>
        <p:spPr>
          <a:xfrm>
            <a:off x="107949" y="3187700"/>
            <a:ext cx="905730" cy="7642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538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1027" name="Shape 1027"/>
          <p:cNvSpPr/>
          <p:nvPr/>
        </p:nvSpPr>
        <p:spPr>
          <a:xfrm>
            <a:off x="354870" y="1340766"/>
            <a:ext cx="1376323"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7 Wochen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49 Jahre</a:t>
            </a:r>
          </a:p>
        </p:txBody>
      </p:sp>
      <p:sp>
        <p:nvSpPr>
          <p:cNvPr id="1028" name="Shape 1028"/>
          <p:cNvSpPr/>
          <p:nvPr/>
        </p:nvSpPr>
        <p:spPr>
          <a:xfrm>
            <a:off x="2555875" y="1340767"/>
            <a:ext cx="1528723"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62 Wochen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434 Jahre</a:t>
            </a:r>
          </a:p>
        </p:txBody>
      </p:sp>
      <p:sp>
        <p:nvSpPr>
          <p:cNvPr id="1029" name="Shape 1029"/>
          <p:cNvSpPr/>
          <p:nvPr/>
        </p:nvSpPr>
        <p:spPr>
          <a:xfrm>
            <a:off x="7308304" y="4149080"/>
            <a:ext cx="1564563" cy="321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342900" indent="-342900">
              <a:spcBef>
                <a:spcPts val="1900"/>
              </a:spcBef>
              <a:defRPr sz="2200">
                <a:solidFill>
                  <a:srgbClr val="C0C0C0"/>
                </a:solidFill>
              </a:defRPr>
            </a:lvl1pPr>
          </a:lstStyle>
          <a:p>
            <a:pPr lvl="0">
              <a:defRPr sz="1800">
                <a:solidFill>
                  <a:srgbClr val="000000"/>
                </a:solidFill>
              </a:defRPr>
            </a:pPr>
            <a:r>
              <a:rPr sz="2200">
                <a:solidFill>
                  <a:srgbClr val="C0C0C0"/>
                </a:solidFill>
              </a:rPr>
              <a:t>Vollendung</a:t>
            </a:r>
          </a:p>
        </p:txBody>
      </p:sp>
      <p:sp>
        <p:nvSpPr>
          <p:cNvPr id="1030" name="Shape 1030"/>
          <p:cNvSpPr/>
          <p:nvPr/>
        </p:nvSpPr>
        <p:spPr>
          <a:xfrm flipH="1" flipV="1">
            <a:off x="6372199" y="3068959"/>
            <a:ext cx="71984" cy="1765663"/>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31" name="Shape 1031"/>
          <p:cNvSpPr/>
          <p:nvPr/>
        </p:nvSpPr>
        <p:spPr>
          <a:xfrm>
            <a:off x="5369814" y="4984139"/>
            <a:ext cx="2203898" cy="6512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42900" lvl="0" indent="-342900" algn="ctr">
              <a:spcBef>
                <a:spcPts val="1900"/>
              </a:spcBef>
              <a:defRPr>
                <a:solidFill>
                  <a:srgbClr val="000000"/>
                </a:solidFill>
              </a:defRPr>
            </a:pPr>
            <a:r>
              <a:rPr sz="2200">
                <a:solidFill>
                  <a:srgbClr val="C0C0C0"/>
                </a:solidFill>
              </a:rPr>
              <a:t>2. zeitliche</a:t>
            </a:r>
            <a:br>
              <a:rPr sz="2200">
                <a:solidFill>
                  <a:srgbClr val="C0C0C0"/>
                </a:solidFill>
              </a:rPr>
            </a:br>
            <a:r>
              <a:rPr sz="2200">
                <a:solidFill>
                  <a:srgbClr val="C0C0C0"/>
                </a:solidFill>
              </a:rPr>
              <a:t>Unterbrechung</a:t>
            </a:r>
          </a:p>
        </p:txBody>
      </p:sp>
      <p:sp>
        <p:nvSpPr>
          <p:cNvPr id="1032" name="Shape 1032"/>
          <p:cNvSpPr/>
          <p:nvPr/>
        </p:nvSpPr>
        <p:spPr>
          <a:xfrm>
            <a:off x="7719793" y="1052736"/>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33" name="Shape 1033"/>
          <p:cNvSpPr/>
          <p:nvPr/>
        </p:nvSpPr>
        <p:spPr>
          <a:xfrm>
            <a:off x="-275475" y="4869160"/>
            <a:ext cx="4000352" cy="65126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42900" lvl="0" indent="-342900" algn="ctr">
              <a:spcBef>
                <a:spcPts val="1900"/>
              </a:spcBef>
              <a:defRPr>
                <a:solidFill>
                  <a:srgbClr val="000000"/>
                </a:solidFill>
              </a:defRPr>
            </a:pPr>
            <a:r>
              <a:rPr sz="2200">
                <a:solidFill>
                  <a:srgbClr val="C0C0C0"/>
                </a:solidFill>
              </a:rPr>
              <a:t>1. zeitliche</a:t>
            </a:r>
            <a:br>
              <a:rPr sz="2200">
                <a:solidFill>
                  <a:srgbClr val="C0C0C0"/>
                </a:solidFill>
              </a:rPr>
            </a:br>
            <a:r>
              <a:rPr sz="2200">
                <a:solidFill>
                  <a:srgbClr val="C0C0C0"/>
                </a:solidFill>
              </a:rPr>
              <a:t>Unterbrechung ab 487 v. Chr.</a:t>
            </a:r>
          </a:p>
        </p:txBody>
      </p:sp>
      <p:sp>
        <p:nvSpPr>
          <p:cNvPr id="1034" name="Shape 1034"/>
          <p:cNvSpPr/>
          <p:nvPr/>
        </p:nvSpPr>
        <p:spPr>
          <a:xfrm flipH="1" flipV="1">
            <a:off x="1259632" y="3140968"/>
            <a:ext cx="72008" cy="1728193"/>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35" name="Shape 1035"/>
          <p:cNvSpPr/>
          <p:nvPr/>
        </p:nvSpPr>
        <p:spPr>
          <a:xfrm flipH="1" flipV="1">
            <a:off x="7884368" y="2924941"/>
            <a:ext cx="180021" cy="1224138"/>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36" name="Shape 1036"/>
          <p:cNvSpPr/>
          <p:nvPr/>
        </p:nvSpPr>
        <p:spPr>
          <a:xfrm>
            <a:off x="6696222" y="1568986"/>
            <a:ext cx="1476179" cy="6648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000">
                <a:solidFill>
                  <a:srgbClr val="FFFFFF"/>
                </a:solidFill>
              </a:rPr>
              <a:t>1 Woche =  7Jahre</a:t>
            </a:r>
          </a:p>
        </p:txBody>
      </p:sp>
      <p:sp>
        <p:nvSpPr>
          <p:cNvPr id="1037" name="Shape 1037"/>
          <p:cNvSpPr/>
          <p:nvPr/>
        </p:nvSpPr>
        <p:spPr>
          <a:xfrm>
            <a:off x="7740352" y="2924943"/>
            <a:ext cx="1" cy="304801"/>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38" name="Shape 1038"/>
          <p:cNvSpPr/>
          <p:nvPr/>
        </p:nvSpPr>
        <p:spPr>
          <a:xfrm>
            <a:off x="219472" y="5949279"/>
            <a:ext cx="8240960" cy="7926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400">
                <a:solidFill>
                  <a:srgbClr val="13D742"/>
                </a:solidFill>
              </a:rPr>
              <a:t>Problem: Lücken. Die 70 Exiljahre waren lückenlos.</a:t>
            </a:r>
            <a:endParaRPr>
              <a:solidFill>
                <a:srgbClr val="FFFFFF"/>
              </a:solidFill>
            </a:endParaRPr>
          </a:p>
          <a:p>
            <a:pPr lvl="0">
              <a:defRPr>
                <a:solidFill>
                  <a:srgbClr val="000000"/>
                </a:solidFill>
              </a:defRPr>
            </a:pPr>
            <a:r>
              <a:rPr sz="2400">
                <a:solidFill>
                  <a:srgbClr val="13D742"/>
                </a:solidFill>
              </a:rPr>
              <a:t>Grund für die Lücken ist unklar.</a:t>
            </a:r>
          </a:p>
        </p:txBody>
      </p:sp>
      <p:sp>
        <p:nvSpPr>
          <p:cNvPr id="1039" name="Shape 1039"/>
          <p:cNvSpPr/>
          <p:nvPr/>
        </p:nvSpPr>
        <p:spPr>
          <a:xfrm>
            <a:off x="6890312" y="3229743"/>
            <a:ext cx="1035061"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Endzeit</a:t>
            </a:r>
          </a:p>
        </p:txBody>
      </p:sp>
      <p:sp>
        <p:nvSpPr>
          <p:cNvPr id="1040" name="Shape 1040"/>
          <p:cNvSpPr/>
          <p:nvPr/>
        </p:nvSpPr>
        <p:spPr>
          <a:xfrm>
            <a:off x="5090112" y="3284983"/>
            <a:ext cx="92552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30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 Chr</a:t>
            </a:r>
            <a:r>
              <a:rPr sz="2400">
                <a:solidFill>
                  <a:srgbClr val="FFFFFF"/>
                </a:solidFill>
                <a:latin typeface="Times New Roman"/>
                <a:ea typeface="Times New Roman"/>
                <a:cs typeface="Times New Roman"/>
                <a:sym typeface="Times New Roman"/>
              </a:rPr>
              <a:t>.</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p:cNvSpPr>
          <p:nvPr>
            <p:ph type="title"/>
          </p:nvPr>
        </p:nvSpPr>
        <p:spPr>
          <a:xfrm>
            <a:off x="0" y="188639"/>
            <a:ext cx="9144000" cy="639765"/>
          </a:xfrm>
          <a:prstGeom prst="rect">
            <a:avLst/>
          </a:prstGeom>
        </p:spPr>
        <p:txBody>
          <a:bodyPr lIns="0" tIns="0" rIns="0" bIns="0">
            <a:normAutofit/>
          </a:bodyPr>
          <a:lstStyle/>
          <a:p>
            <a:pPr lvl="0">
              <a:defRPr sz="1800">
                <a:solidFill>
                  <a:srgbClr val="000000"/>
                </a:solidFill>
                <a:effectLst/>
              </a:defRPr>
            </a:pPr>
            <a:r>
              <a:rPr sz="3900">
                <a:solidFill>
                  <a:srgbClr val="FFC000"/>
                </a:solidFill>
                <a:effectLst>
                  <a:outerShdw blurRad="38100" dist="38100" dir="2700000" rotWithShape="0">
                    <a:srgbClr val="000000"/>
                  </a:outerShdw>
                </a:effectLst>
              </a:rPr>
              <a:t>70 Wochen – 5</a:t>
            </a:r>
            <a:r>
              <a:rPr sz="2700">
                <a:solidFill>
                  <a:srgbClr val="FFFF00"/>
                </a:solidFill>
                <a:effectLst>
                  <a:outerShdw blurRad="38100" dist="38100" dir="2700000" rotWithShape="0">
                    <a:srgbClr val="000000"/>
                  </a:outerShdw>
                </a:effectLst>
              </a:rPr>
              <a:t>.: präteristische symbol. Deutung</a:t>
            </a:r>
          </a:p>
        </p:txBody>
      </p:sp>
      <p:sp>
        <p:nvSpPr>
          <p:cNvPr id="1043" name="Shape 1043"/>
          <p:cNvSpPr/>
          <p:nvPr/>
        </p:nvSpPr>
        <p:spPr>
          <a:xfrm>
            <a:off x="352425" y="2994025"/>
            <a:ext cx="784860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44" name="Shape 1044"/>
          <p:cNvSpPr/>
          <p:nvPr/>
        </p:nvSpPr>
        <p:spPr>
          <a:xfrm flipH="1">
            <a:off x="324798" y="2852935"/>
            <a:ext cx="1" cy="288033"/>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45" name="Shape 1045"/>
          <p:cNvSpPr/>
          <p:nvPr/>
        </p:nvSpPr>
        <p:spPr>
          <a:xfrm>
            <a:off x="321489" y="2463551"/>
            <a:ext cx="1181900"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46" name="Shape 1046"/>
          <p:cNvSpPr/>
          <p:nvPr/>
        </p:nvSpPr>
        <p:spPr>
          <a:xfrm>
            <a:off x="1503387" y="2460625"/>
            <a:ext cx="410527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47" name="Shape 1047"/>
          <p:cNvSpPr/>
          <p:nvPr/>
        </p:nvSpPr>
        <p:spPr>
          <a:xfrm>
            <a:off x="7380312" y="2460625"/>
            <a:ext cx="278322"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48" name="Shape 1048"/>
          <p:cNvSpPr/>
          <p:nvPr/>
        </p:nvSpPr>
        <p:spPr>
          <a:xfrm>
            <a:off x="5410944" y="2060848"/>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49" name="Shape 1049"/>
          <p:cNvSpPr/>
          <p:nvPr/>
        </p:nvSpPr>
        <p:spPr>
          <a:xfrm>
            <a:off x="107949" y="3187700"/>
            <a:ext cx="905730" cy="7642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538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1050" name="Shape 1050"/>
          <p:cNvSpPr/>
          <p:nvPr/>
        </p:nvSpPr>
        <p:spPr>
          <a:xfrm>
            <a:off x="354870" y="1340767"/>
            <a:ext cx="1970557" cy="11071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7 Siebenheiten</a:t>
            </a:r>
            <a:endParaRPr>
              <a:solidFill>
                <a:srgbClr val="FFFFFF"/>
              </a:solidFill>
            </a:endParaRPr>
          </a:p>
          <a:p>
            <a:pPr lvl="0">
              <a:defRPr>
                <a:solidFill>
                  <a:srgbClr val="000000"/>
                </a:solidFill>
              </a:defRPr>
            </a:pPr>
            <a:r>
              <a:rPr sz="2400">
                <a:solidFill>
                  <a:srgbClr val="FFFFFF"/>
                </a:solidFill>
                <a:latin typeface="Times New Roman"/>
                <a:ea typeface="Times New Roman"/>
                <a:cs typeface="Times New Roman"/>
                <a:sym typeface="Times New Roman"/>
              </a:rPr>
              <a:t>undefininiert</a:t>
            </a:r>
            <a:br>
              <a:rPr sz="2400">
                <a:solidFill>
                  <a:srgbClr val="FFFFFF"/>
                </a:solidFill>
                <a:latin typeface="Times New Roman"/>
                <a:ea typeface="Times New Roman"/>
                <a:cs typeface="Times New Roman"/>
                <a:sym typeface="Times New Roman"/>
              </a:rPr>
            </a:br>
            <a:endParaRPr sz="2400">
              <a:solidFill>
                <a:srgbClr val="FFFFFF"/>
              </a:solidFill>
              <a:latin typeface="Times New Roman"/>
              <a:ea typeface="Times New Roman"/>
              <a:cs typeface="Times New Roman"/>
              <a:sym typeface="Times New Roman"/>
            </a:endParaRPr>
          </a:p>
        </p:txBody>
      </p:sp>
      <p:sp>
        <p:nvSpPr>
          <p:cNvPr id="1051" name="Shape 1051"/>
          <p:cNvSpPr/>
          <p:nvPr/>
        </p:nvSpPr>
        <p:spPr>
          <a:xfrm>
            <a:off x="2555875" y="1340768"/>
            <a:ext cx="2122957" cy="11071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62 Siebenheiten</a:t>
            </a:r>
            <a:endParaRPr>
              <a:solidFill>
                <a:srgbClr val="FFFFFF"/>
              </a:solidFill>
            </a:endParaRPr>
          </a:p>
          <a:p>
            <a:pPr lvl="0">
              <a:defRPr>
                <a:solidFill>
                  <a:srgbClr val="000000"/>
                </a:solidFill>
              </a:defRPr>
            </a:pPr>
            <a:r>
              <a:rPr sz="2400">
                <a:solidFill>
                  <a:srgbClr val="FFFFFF"/>
                </a:solidFill>
                <a:latin typeface="Times New Roman"/>
                <a:ea typeface="Times New Roman"/>
                <a:cs typeface="Times New Roman"/>
                <a:sym typeface="Times New Roman"/>
              </a:rPr>
              <a:t>undefiniert</a:t>
            </a:r>
            <a:br>
              <a:rPr sz="2400">
                <a:solidFill>
                  <a:srgbClr val="FFFFFF"/>
                </a:solidFill>
                <a:latin typeface="Times New Roman"/>
                <a:ea typeface="Times New Roman"/>
                <a:cs typeface="Times New Roman"/>
                <a:sym typeface="Times New Roman"/>
              </a:rPr>
            </a:br>
            <a:endParaRPr sz="2400">
              <a:solidFill>
                <a:srgbClr val="FFFFFF"/>
              </a:solidFill>
              <a:latin typeface="Times New Roman"/>
              <a:ea typeface="Times New Roman"/>
              <a:cs typeface="Times New Roman"/>
              <a:sym typeface="Times New Roman"/>
            </a:endParaRPr>
          </a:p>
        </p:txBody>
      </p:sp>
      <p:sp>
        <p:nvSpPr>
          <p:cNvPr id="1052" name="Shape 1052"/>
          <p:cNvSpPr/>
          <p:nvPr/>
        </p:nvSpPr>
        <p:spPr>
          <a:xfrm>
            <a:off x="7719793" y="1052736"/>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53" name="Shape 1053"/>
          <p:cNvSpPr/>
          <p:nvPr/>
        </p:nvSpPr>
        <p:spPr>
          <a:xfrm>
            <a:off x="5850547" y="1340767"/>
            <a:ext cx="2033821" cy="7642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½ symbolische Woche </a:t>
            </a:r>
          </a:p>
        </p:txBody>
      </p:sp>
      <p:sp>
        <p:nvSpPr>
          <p:cNvPr id="1054" name="Shape 1054"/>
          <p:cNvSpPr/>
          <p:nvPr/>
        </p:nvSpPr>
        <p:spPr>
          <a:xfrm>
            <a:off x="7740352" y="2924943"/>
            <a:ext cx="1" cy="304801"/>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55" name="Shape 1055"/>
          <p:cNvSpPr/>
          <p:nvPr/>
        </p:nvSpPr>
        <p:spPr>
          <a:xfrm>
            <a:off x="5220072" y="2463551"/>
            <a:ext cx="388592"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56" name="Shape 1056"/>
          <p:cNvSpPr/>
          <p:nvPr/>
        </p:nvSpPr>
        <p:spPr>
          <a:xfrm>
            <a:off x="5004048" y="1340767"/>
            <a:ext cx="864097" cy="6913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½</a:t>
            </a:r>
            <a:r>
              <a:rPr sz="2000">
                <a:solidFill>
                  <a:srgbClr val="FFFFFF"/>
                </a:solidFill>
                <a:latin typeface="Times New Roman"/>
                <a:ea typeface="Times New Roman"/>
                <a:cs typeface="Times New Roman"/>
                <a:sym typeface="Times New Roman"/>
              </a:rPr>
              <a:t> </a:t>
            </a:r>
            <a:endParaRPr>
              <a:solidFill>
                <a:srgbClr val="FFFFFF"/>
              </a:solidFill>
            </a:endParaRPr>
          </a:p>
          <a:p>
            <a:pPr lvl="0">
              <a:defRPr>
                <a:solidFill>
                  <a:srgbClr val="000000"/>
                </a:solidFill>
              </a:defRPr>
            </a:pPr>
            <a:r>
              <a:rPr b="1">
                <a:solidFill>
                  <a:srgbClr val="FFFFFF"/>
                </a:solidFill>
                <a:latin typeface="Times New Roman"/>
                <a:ea typeface="Times New Roman"/>
                <a:cs typeface="Times New Roman"/>
                <a:sym typeface="Times New Roman"/>
              </a:rPr>
              <a:t>Wo-che</a:t>
            </a:r>
          </a:p>
        </p:txBody>
      </p:sp>
      <p:sp>
        <p:nvSpPr>
          <p:cNvPr id="1057" name="Shape 1057"/>
          <p:cNvSpPr/>
          <p:nvPr/>
        </p:nvSpPr>
        <p:spPr>
          <a:xfrm>
            <a:off x="5652120" y="2460625"/>
            <a:ext cx="199031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58" name="Shape 1058"/>
          <p:cNvSpPr/>
          <p:nvPr/>
        </p:nvSpPr>
        <p:spPr>
          <a:xfrm>
            <a:off x="5638834" y="1700808"/>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59" name="Shape 1059"/>
          <p:cNvSpPr/>
          <p:nvPr/>
        </p:nvSpPr>
        <p:spPr>
          <a:xfrm>
            <a:off x="5208351" y="3253437"/>
            <a:ext cx="925523"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30</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 Chr</a:t>
            </a:r>
            <a:r>
              <a:rPr sz="2400">
                <a:solidFill>
                  <a:srgbClr val="FFFFFF"/>
                </a:solidFill>
                <a:latin typeface="Times New Roman"/>
                <a:ea typeface="Times New Roman"/>
                <a:cs typeface="Times New Roman"/>
                <a:sym typeface="Times New Roman"/>
              </a:rPr>
              <a:t>.</a:t>
            </a:r>
          </a:p>
        </p:txBody>
      </p:sp>
      <p:sp>
        <p:nvSpPr>
          <p:cNvPr id="1060" name="Shape 1060"/>
          <p:cNvSpPr/>
          <p:nvPr/>
        </p:nvSpPr>
        <p:spPr>
          <a:xfrm flipV="1">
            <a:off x="4712234" y="3165550"/>
            <a:ext cx="515194" cy="1229061"/>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61" name="Shape 1061"/>
          <p:cNvSpPr/>
          <p:nvPr/>
        </p:nvSpPr>
        <p:spPr>
          <a:xfrm>
            <a:off x="3897269" y="4365104"/>
            <a:ext cx="925524"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26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n. Chr</a:t>
            </a:r>
            <a:r>
              <a:rPr sz="2400">
                <a:solidFill>
                  <a:srgbClr val="FFFFFF"/>
                </a:solidFill>
                <a:latin typeface="Times New Roman"/>
                <a:ea typeface="Times New Roman"/>
                <a:cs typeface="Times New Roman"/>
                <a:sym typeface="Times New Roman"/>
              </a:rPr>
              <a:t>.</a:t>
            </a:r>
          </a:p>
        </p:txBody>
      </p:sp>
      <p:sp>
        <p:nvSpPr>
          <p:cNvPr id="1062" name="Shape 1062"/>
          <p:cNvSpPr/>
          <p:nvPr/>
        </p:nvSpPr>
        <p:spPr>
          <a:xfrm>
            <a:off x="107950" y="5373216"/>
            <a:ext cx="8928546" cy="4370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13D742"/>
                </a:solidFill>
              </a:defRPr>
            </a:lvl1pPr>
          </a:lstStyle>
          <a:p>
            <a:pPr lvl="0">
              <a:defRPr sz="1800">
                <a:solidFill>
                  <a:srgbClr val="000000"/>
                </a:solidFill>
              </a:defRPr>
            </a:pPr>
            <a:r>
              <a:rPr sz="2400">
                <a:solidFill>
                  <a:srgbClr val="13D742"/>
                </a:solidFill>
              </a:rPr>
              <a:t>ABER: Eine „halbe Woche“ sind nicht 40 Jahre!</a:t>
            </a:r>
          </a:p>
        </p:txBody>
      </p:sp>
      <p:sp>
        <p:nvSpPr>
          <p:cNvPr id="1063" name="Shape 1063"/>
          <p:cNvSpPr/>
          <p:nvPr/>
        </p:nvSpPr>
        <p:spPr>
          <a:xfrm flipH="1" flipV="1">
            <a:off x="7884367" y="2994023"/>
            <a:ext cx="134211" cy="1363530"/>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64" name="Shape 1064"/>
          <p:cNvSpPr/>
          <p:nvPr/>
        </p:nvSpPr>
        <p:spPr>
          <a:xfrm>
            <a:off x="7236296" y="4357553"/>
            <a:ext cx="1564563" cy="3210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342900" indent="-342900">
              <a:spcBef>
                <a:spcPts val="1900"/>
              </a:spcBef>
              <a:defRPr sz="2200">
                <a:solidFill>
                  <a:srgbClr val="C0C0C0"/>
                </a:solidFill>
              </a:defRPr>
            </a:lvl1pPr>
          </a:lstStyle>
          <a:p>
            <a:pPr lvl="0">
              <a:defRPr sz="1800">
                <a:solidFill>
                  <a:srgbClr val="000000"/>
                </a:solidFill>
              </a:defRPr>
            </a:pPr>
            <a:r>
              <a:rPr sz="2200">
                <a:solidFill>
                  <a:srgbClr val="C0C0C0"/>
                </a:solidFill>
              </a:rPr>
              <a:t>70 n. Chr.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hape 1066"/>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67" name="Shape 1067"/>
          <p:cNvSpPr/>
          <p:nvPr/>
        </p:nvSpPr>
        <p:spPr>
          <a:xfrm>
            <a:off x="354870" y="2463551"/>
            <a:ext cx="1148518" cy="533401"/>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68" name="Shape 1068"/>
          <p:cNvSpPr/>
          <p:nvPr/>
        </p:nvSpPr>
        <p:spPr>
          <a:xfrm>
            <a:off x="1503388" y="2460625"/>
            <a:ext cx="4040733"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69" name="Shape 1069"/>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70" name="Shape 1070"/>
          <p:cNvSpPr/>
          <p:nvPr/>
        </p:nvSpPr>
        <p:spPr>
          <a:xfrm>
            <a:off x="5580112" y="1664087"/>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71" name="Shape 1071"/>
          <p:cNvSpPr/>
          <p:nvPr/>
        </p:nvSpPr>
        <p:spPr>
          <a:xfrm>
            <a:off x="5364088" y="1916832"/>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72" name="Shape 1072"/>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1073" name="Shape 1073"/>
          <p:cNvSpPr/>
          <p:nvPr/>
        </p:nvSpPr>
        <p:spPr>
          <a:xfrm>
            <a:off x="323526" y="2010325"/>
            <a:ext cx="1512171" cy="311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1600">
                <a:solidFill>
                  <a:srgbClr val="FFFFFF"/>
                </a:solidFill>
                <a:latin typeface="Times New Roman"/>
                <a:ea typeface="Times New Roman"/>
                <a:cs typeface="Times New Roman"/>
                <a:sym typeface="Times New Roman"/>
              </a:rPr>
              <a:t>7 </a:t>
            </a:r>
            <a:r>
              <a:rPr sz="1600" b="1">
                <a:solidFill>
                  <a:srgbClr val="FFFFFF"/>
                </a:solidFill>
                <a:latin typeface="Times New Roman"/>
                <a:ea typeface="Times New Roman"/>
                <a:cs typeface="Times New Roman"/>
                <a:sym typeface="Times New Roman"/>
              </a:rPr>
              <a:t>Siebenheiten</a:t>
            </a:r>
          </a:p>
        </p:txBody>
      </p:sp>
      <p:sp>
        <p:nvSpPr>
          <p:cNvPr id="1074" name="Shape 1074"/>
          <p:cNvSpPr/>
          <p:nvPr/>
        </p:nvSpPr>
        <p:spPr>
          <a:xfrm>
            <a:off x="1632236" y="1988840"/>
            <a:ext cx="3893613" cy="311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6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600" b="1">
                <a:solidFill>
                  <a:srgbClr val="FFFFFF"/>
                </a:solidFill>
              </a:rPr>
              <a:t>62 Siebenheiten</a:t>
            </a:r>
          </a:p>
        </p:txBody>
      </p:sp>
      <p:sp>
        <p:nvSpPr>
          <p:cNvPr id="1075" name="Shape 1075"/>
          <p:cNvSpPr/>
          <p:nvPr/>
        </p:nvSpPr>
        <p:spPr>
          <a:xfrm>
            <a:off x="7719793"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76" name="Shape 1076"/>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1077" name="Shape 1077"/>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1078" name="Shape 1078"/>
          <p:cNvSpPr/>
          <p:nvPr/>
        </p:nvSpPr>
        <p:spPr>
          <a:xfrm>
            <a:off x="5783143" y="2507606"/>
            <a:ext cx="699522"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½ </a:t>
            </a:r>
          </a:p>
        </p:txBody>
      </p:sp>
      <p:grpSp>
        <p:nvGrpSpPr>
          <p:cNvPr id="1081" name="Group 1081"/>
          <p:cNvGrpSpPr/>
          <p:nvPr/>
        </p:nvGrpSpPr>
        <p:grpSpPr>
          <a:xfrm>
            <a:off x="6661663" y="2463551"/>
            <a:ext cx="996970" cy="533401"/>
            <a:chOff x="0" y="0"/>
            <a:chExt cx="996968" cy="533400"/>
          </a:xfrm>
        </p:grpSpPr>
        <p:sp>
          <p:nvSpPr>
            <p:cNvPr id="1079" name="Shape 1079"/>
            <p:cNvSpPr/>
            <p:nvPr/>
          </p:nvSpPr>
          <p:spPr>
            <a:xfrm>
              <a:off x="0" y="0"/>
              <a:ext cx="996969" cy="533400"/>
            </a:xfrm>
            <a:prstGeom prst="rect">
              <a:avLst/>
            </a:prstGeom>
            <a:solidFill>
              <a:srgbClr val="3366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1080" name="Shape 1080"/>
            <p:cNvSpPr/>
            <p:nvPr/>
          </p:nvSpPr>
          <p:spPr>
            <a:xfrm>
              <a:off x="0" y="56004"/>
              <a:ext cx="789941"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  3 ½ </a:t>
              </a:r>
            </a:p>
          </p:txBody>
        </p:sp>
      </p:grpSp>
      <p:sp>
        <p:nvSpPr>
          <p:cNvPr id="1082" name="Shape 1082"/>
          <p:cNvSpPr/>
          <p:nvPr/>
        </p:nvSpPr>
        <p:spPr>
          <a:xfrm>
            <a:off x="5544120" y="1988840"/>
            <a:ext cx="2291680" cy="311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6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600" b="1">
                <a:solidFill>
                  <a:srgbClr val="FFFFFF"/>
                </a:solidFill>
              </a:rPr>
              <a:t>1 Siebenheit</a:t>
            </a:r>
          </a:p>
        </p:txBody>
      </p:sp>
      <p:sp>
        <p:nvSpPr>
          <p:cNvPr id="1083" name="Shape 1083"/>
          <p:cNvSpPr/>
          <p:nvPr/>
        </p:nvSpPr>
        <p:spPr>
          <a:xfrm flipH="1" flipV="1">
            <a:off x="7690075" y="3068958"/>
            <a:ext cx="29717" cy="1987189"/>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084" name="Shape 1084"/>
          <p:cNvSpPr/>
          <p:nvPr/>
        </p:nvSpPr>
        <p:spPr>
          <a:xfrm>
            <a:off x="5148064" y="3140967"/>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000">
                <a:solidFill>
                  <a:srgbClr val="FFFF00"/>
                </a:solidFill>
                <a:latin typeface="Times New Roman"/>
                <a:ea typeface="Times New Roman"/>
                <a:cs typeface="Times New Roman"/>
                <a:sym typeface="Times New Roman"/>
              </a:rPr>
              <a:t>30 n.C</a:t>
            </a:r>
            <a:r>
              <a:rPr sz="2000">
                <a:solidFill>
                  <a:srgbClr val="FFFFFF"/>
                </a:solidFill>
                <a:latin typeface="Times New Roman"/>
                <a:ea typeface="Times New Roman"/>
                <a:cs typeface="Times New Roman"/>
                <a:sym typeface="Times New Roman"/>
              </a:rPr>
              <a:t>.</a:t>
            </a:r>
          </a:p>
        </p:txBody>
      </p:sp>
      <p:sp>
        <p:nvSpPr>
          <p:cNvPr id="1085" name="Shape 1085"/>
          <p:cNvSpPr/>
          <p:nvPr/>
        </p:nvSpPr>
        <p:spPr>
          <a:xfrm>
            <a:off x="6624735" y="4941168"/>
            <a:ext cx="2771802" cy="1454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1600" b="1">
                <a:solidFill>
                  <a:srgbClr val="85A3FF"/>
                </a:solidFill>
                <a:latin typeface="Times New Roman"/>
                <a:ea typeface="Times New Roman"/>
                <a:cs typeface="Times New Roman"/>
                <a:sym typeface="Times New Roman"/>
              </a:rPr>
              <a:t>24: Frevel verschließen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Sünde versiegeln </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Schuld sühnen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Ewige Gerechtigkeit einführen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Gesicht/Prophet versiegeln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 Allerheiligstes salben</a:t>
            </a:r>
          </a:p>
        </p:txBody>
      </p:sp>
      <p:sp>
        <p:nvSpPr>
          <p:cNvPr id="1086" name="Shape 1086"/>
          <p:cNvSpPr/>
          <p:nvPr/>
        </p:nvSpPr>
        <p:spPr>
          <a:xfrm>
            <a:off x="35495" y="3284983"/>
            <a:ext cx="905730"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538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1087" name="Shape 1087"/>
          <p:cNvSpPr>
            <a:spLocks noGrp="1"/>
          </p:cNvSpPr>
          <p:nvPr>
            <p:ph type="title"/>
          </p:nvPr>
        </p:nvSpPr>
        <p:spPr>
          <a:xfrm>
            <a:off x="0" y="0"/>
            <a:ext cx="9144000" cy="1052513"/>
          </a:xfrm>
          <a:prstGeom prst="rect">
            <a:avLst/>
          </a:prstGeom>
        </p:spPr>
        <p:txBody>
          <a:bodyPr lIns="0" tIns="0" rIns="0" bIns="0">
            <a:normAutofit/>
          </a:body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 –  6. </a:t>
            </a:r>
            <a:r>
              <a:rPr sz="2800">
                <a:solidFill>
                  <a:srgbClr val="FFFF00"/>
                </a:solidFill>
                <a:effectLst>
                  <a:outerShdw blurRad="38100" dist="38100" dir="2700000" rotWithShape="0">
                    <a:srgbClr val="000000"/>
                  </a:outerShdw>
                </a:effectLst>
              </a:rPr>
              <a:t>Die klassische Deutung</a:t>
            </a:r>
            <a:br>
              <a:rPr sz="2800">
                <a:solidFill>
                  <a:srgbClr val="FFFF00"/>
                </a:solidFill>
                <a:effectLst>
                  <a:outerShdw blurRad="38100" dist="38100" dir="2700000" rotWithShape="0">
                    <a:srgbClr val="000000"/>
                  </a:outerShdw>
                </a:effectLst>
              </a:rPr>
            </a:br>
            <a:endParaRPr sz="2800">
              <a:solidFill>
                <a:srgbClr val="FFFF00"/>
              </a:solidFill>
              <a:effectLst>
                <a:outerShdw blurRad="38100" dist="38100" dir="2700000" rotWithShape="0">
                  <a:srgbClr val="000000"/>
                </a:outerShdw>
              </a:effectLst>
            </a:endParaRPr>
          </a:p>
        </p:txBody>
      </p:sp>
      <p:sp>
        <p:nvSpPr>
          <p:cNvPr id="1088" name="Shape 1088"/>
          <p:cNvSpPr/>
          <p:nvPr/>
        </p:nvSpPr>
        <p:spPr>
          <a:xfrm>
            <a:off x="4644009" y="5489936"/>
            <a:ext cx="1728193" cy="9972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1600" b="1">
                <a:solidFill>
                  <a:srgbClr val="FFFFFF"/>
                </a:solidFill>
                <a:latin typeface="Times New Roman"/>
                <a:ea typeface="Times New Roman"/>
                <a:cs typeface="Times New Roman"/>
                <a:sym typeface="Times New Roman"/>
              </a:rPr>
              <a:t>Mit Christi</a:t>
            </a:r>
            <a:endParaRPr>
              <a:solidFill>
                <a:srgbClr val="FFFFFF"/>
              </a:solidFill>
            </a:endParaRPr>
          </a:p>
          <a:p>
            <a:pPr lvl="0">
              <a:defRPr>
                <a:solidFill>
                  <a:srgbClr val="000000"/>
                </a:solidFill>
              </a:defRPr>
            </a:pPr>
            <a:r>
              <a:rPr sz="1600" b="1">
                <a:solidFill>
                  <a:srgbClr val="FFFFFF"/>
                </a:solidFill>
                <a:latin typeface="Times New Roman"/>
                <a:ea typeface="Times New Roman"/>
                <a:cs typeface="Times New Roman"/>
                <a:sym typeface="Times New Roman"/>
              </a:rPr>
              <a:t>1. Kommen beginnt die letzte Woche</a:t>
            </a:r>
          </a:p>
        </p:txBody>
      </p:sp>
      <p:sp>
        <p:nvSpPr>
          <p:cNvPr id="1089" name="Shape 1089"/>
          <p:cNvSpPr/>
          <p:nvPr/>
        </p:nvSpPr>
        <p:spPr>
          <a:xfrm flipV="1">
            <a:off x="5601765" y="3541077"/>
            <a:ext cx="13287" cy="1976155"/>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p:nvPr/>
        </p:nvSpPr>
        <p:spPr>
          <a:xfrm>
            <a:off x="352424" y="2994025"/>
            <a:ext cx="7306210" cy="0"/>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grpSp>
        <p:nvGrpSpPr>
          <p:cNvPr id="1094" name="Group 1094"/>
          <p:cNvGrpSpPr/>
          <p:nvPr/>
        </p:nvGrpSpPr>
        <p:grpSpPr>
          <a:xfrm>
            <a:off x="354870" y="2463551"/>
            <a:ext cx="1148518" cy="533401"/>
            <a:chOff x="0" y="0"/>
            <a:chExt cx="1148517" cy="533400"/>
          </a:xfrm>
        </p:grpSpPr>
        <p:sp>
          <p:nvSpPr>
            <p:cNvPr id="1092" name="Shape 1092"/>
            <p:cNvSpPr/>
            <p:nvPr/>
          </p:nvSpPr>
          <p:spPr>
            <a:xfrm>
              <a:off x="-1" y="0"/>
              <a:ext cx="1148519" cy="533400"/>
            </a:xfrm>
            <a:prstGeom prst="rect">
              <a:avLst/>
            </a:prstGeom>
            <a:solidFill>
              <a:srgbClr val="3366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1093" name="Shape 1093"/>
            <p:cNvSpPr/>
            <p:nvPr/>
          </p:nvSpPr>
          <p:spPr>
            <a:xfrm>
              <a:off x="-1" y="92485"/>
              <a:ext cx="1107057" cy="3484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a:solidFill>
                    <a:srgbClr val="FFFFFF"/>
                  </a:solidFill>
                  <a:latin typeface="Times New Roman"/>
                  <a:ea typeface="Times New Roman"/>
                  <a:cs typeface="Times New Roman"/>
                  <a:sym typeface="Times New Roman"/>
                </a:defRPr>
              </a:lvl1pPr>
            </a:lstStyle>
            <a:p>
              <a:pPr lvl="0">
                <a:defRPr>
                  <a:solidFill>
                    <a:srgbClr val="000000"/>
                  </a:solidFill>
                </a:defRPr>
              </a:pPr>
              <a:r>
                <a:rPr>
                  <a:solidFill>
                    <a:srgbClr val="FFFFFF"/>
                  </a:solidFill>
                </a:rPr>
                <a:t>undefiniert</a:t>
              </a:r>
            </a:p>
          </p:txBody>
        </p:sp>
      </p:grpSp>
      <p:grpSp>
        <p:nvGrpSpPr>
          <p:cNvPr id="1097" name="Group 1097"/>
          <p:cNvGrpSpPr/>
          <p:nvPr/>
        </p:nvGrpSpPr>
        <p:grpSpPr>
          <a:xfrm>
            <a:off x="1503388" y="2460625"/>
            <a:ext cx="4040733" cy="533400"/>
            <a:chOff x="0" y="0"/>
            <a:chExt cx="4040732" cy="533400"/>
          </a:xfrm>
        </p:grpSpPr>
        <p:sp>
          <p:nvSpPr>
            <p:cNvPr id="1095" name="Shape 1095"/>
            <p:cNvSpPr/>
            <p:nvPr/>
          </p:nvSpPr>
          <p:spPr>
            <a:xfrm>
              <a:off x="-1" y="0"/>
              <a:ext cx="4040734" cy="533400"/>
            </a:xfrm>
            <a:prstGeom prst="rect">
              <a:avLst/>
            </a:prstGeom>
            <a:solidFill>
              <a:srgbClr val="3366FF"/>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1096" name="Shape 1096"/>
            <p:cNvSpPr/>
            <p:nvPr/>
          </p:nvSpPr>
          <p:spPr>
            <a:xfrm>
              <a:off x="1466838" y="92485"/>
              <a:ext cx="1107056" cy="3484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ctr">
                <a:defRPr>
                  <a:solidFill>
                    <a:srgbClr val="FFFFFF"/>
                  </a:solidFill>
                  <a:latin typeface="Times New Roman"/>
                  <a:ea typeface="Times New Roman"/>
                  <a:cs typeface="Times New Roman"/>
                  <a:sym typeface="Times New Roman"/>
                </a:defRPr>
              </a:lvl1pPr>
            </a:lstStyle>
            <a:p>
              <a:pPr lvl="0">
                <a:defRPr>
                  <a:solidFill>
                    <a:srgbClr val="000000"/>
                  </a:solidFill>
                </a:defRPr>
              </a:pPr>
              <a:r>
                <a:rPr>
                  <a:solidFill>
                    <a:srgbClr val="FFFFFF"/>
                  </a:solidFill>
                </a:rPr>
                <a:t>undefiniert</a:t>
              </a:r>
            </a:p>
          </p:txBody>
        </p:sp>
      </p:grpSp>
      <p:sp>
        <p:nvSpPr>
          <p:cNvPr id="1098" name="Shape 1098"/>
          <p:cNvSpPr/>
          <p:nvPr/>
        </p:nvSpPr>
        <p:spPr>
          <a:xfrm>
            <a:off x="5593398" y="2460625"/>
            <a:ext cx="106826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099" name="Shape 1099"/>
          <p:cNvSpPr/>
          <p:nvPr/>
        </p:nvSpPr>
        <p:spPr>
          <a:xfrm>
            <a:off x="5580112" y="1664087"/>
            <a:ext cx="13287" cy="1332866"/>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00" name="Shape 1100"/>
          <p:cNvSpPr/>
          <p:nvPr/>
        </p:nvSpPr>
        <p:spPr>
          <a:xfrm>
            <a:off x="5364088" y="1916832"/>
            <a:ext cx="457201"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01" name="Shape 1101"/>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1102" name="Shape 1102"/>
          <p:cNvSpPr/>
          <p:nvPr/>
        </p:nvSpPr>
        <p:spPr>
          <a:xfrm>
            <a:off x="323526" y="2010325"/>
            <a:ext cx="1512171" cy="311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1600" b="1">
                <a:solidFill>
                  <a:srgbClr val="FFFFFF"/>
                </a:solidFill>
                <a:latin typeface="Times New Roman"/>
                <a:ea typeface="Times New Roman"/>
                <a:cs typeface="Times New Roman"/>
                <a:sym typeface="Times New Roman"/>
              </a:rPr>
              <a:t>7</a:t>
            </a:r>
            <a:r>
              <a:rPr sz="1600">
                <a:solidFill>
                  <a:srgbClr val="FFFFFF"/>
                </a:solidFill>
                <a:latin typeface="Times New Roman"/>
                <a:ea typeface="Times New Roman"/>
                <a:cs typeface="Times New Roman"/>
                <a:sym typeface="Times New Roman"/>
              </a:rPr>
              <a:t> </a:t>
            </a:r>
            <a:r>
              <a:rPr sz="1600" b="1">
                <a:solidFill>
                  <a:srgbClr val="FFFFFF"/>
                </a:solidFill>
                <a:latin typeface="Times New Roman"/>
                <a:ea typeface="Times New Roman"/>
                <a:cs typeface="Times New Roman"/>
                <a:sym typeface="Times New Roman"/>
              </a:rPr>
              <a:t>Siebenheiten</a:t>
            </a:r>
          </a:p>
        </p:txBody>
      </p:sp>
      <p:sp>
        <p:nvSpPr>
          <p:cNvPr id="1103" name="Shape 1103"/>
          <p:cNvSpPr/>
          <p:nvPr/>
        </p:nvSpPr>
        <p:spPr>
          <a:xfrm>
            <a:off x="1632236" y="1988840"/>
            <a:ext cx="3893613" cy="311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6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600" b="1">
                <a:solidFill>
                  <a:srgbClr val="FFFFFF"/>
                </a:solidFill>
              </a:rPr>
              <a:t>62 Siebenheiten</a:t>
            </a:r>
          </a:p>
        </p:txBody>
      </p:sp>
      <p:sp>
        <p:nvSpPr>
          <p:cNvPr id="1104" name="Shape 1104"/>
          <p:cNvSpPr/>
          <p:nvPr/>
        </p:nvSpPr>
        <p:spPr>
          <a:xfrm>
            <a:off x="7719793"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05" name="Shape 1105"/>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1106" name="Shape 1106"/>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3,5</a:t>
            </a:r>
          </a:p>
        </p:txBody>
      </p:sp>
      <p:sp>
        <p:nvSpPr>
          <p:cNvPr id="1107" name="Shape 1107"/>
          <p:cNvSpPr/>
          <p:nvPr/>
        </p:nvSpPr>
        <p:spPr>
          <a:xfrm>
            <a:off x="5783143" y="2507606"/>
            <a:ext cx="699522"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 ½ </a:t>
            </a:r>
          </a:p>
        </p:txBody>
      </p:sp>
      <p:sp>
        <p:nvSpPr>
          <p:cNvPr id="1108" name="Shape 1108"/>
          <p:cNvSpPr/>
          <p:nvPr/>
        </p:nvSpPr>
        <p:spPr>
          <a:xfrm flipV="1">
            <a:off x="6660230" y="3341021"/>
            <a:ext cx="1434" cy="736050"/>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09" name="Shape 1109"/>
          <p:cNvSpPr/>
          <p:nvPr/>
        </p:nvSpPr>
        <p:spPr>
          <a:xfrm>
            <a:off x="5810765" y="4077072"/>
            <a:ext cx="1641556" cy="5236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b="1">
                <a:solidFill>
                  <a:srgbClr val="C1D1FF"/>
                </a:solidFill>
                <a:latin typeface="Times New Roman"/>
                <a:ea typeface="Times New Roman"/>
                <a:cs typeface="Times New Roman"/>
                <a:sym typeface="Times New Roman"/>
              </a:rPr>
              <a:t>Un</a:t>
            </a:r>
            <a:r>
              <a:rPr>
                <a:solidFill>
                  <a:srgbClr val="C1D1FF"/>
                </a:solidFill>
                <a:latin typeface="Times New Roman"/>
                <a:ea typeface="Times New Roman"/>
                <a:cs typeface="Times New Roman"/>
                <a:sym typeface="Times New Roman"/>
              </a:rPr>
              <a:t>d zur Hälfte der Woche …</a:t>
            </a:r>
          </a:p>
        </p:txBody>
      </p:sp>
      <p:grpSp>
        <p:nvGrpSpPr>
          <p:cNvPr id="1112" name="Group 1112"/>
          <p:cNvGrpSpPr/>
          <p:nvPr/>
        </p:nvGrpSpPr>
        <p:grpSpPr>
          <a:xfrm>
            <a:off x="6661663" y="2463551"/>
            <a:ext cx="996970" cy="533401"/>
            <a:chOff x="0" y="0"/>
            <a:chExt cx="996968" cy="533400"/>
          </a:xfrm>
        </p:grpSpPr>
        <p:sp>
          <p:nvSpPr>
            <p:cNvPr id="1110" name="Shape 1110"/>
            <p:cNvSpPr/>
            <p:nvPr/>
          </p:nvSpPr>
          <p:spPr>
            <a:xfrm>
              <a:off x="0" y="0"/>
              <a:ext cx="996969" cy="533400"/>
            </a:xfrm>
            <a:prstGeom prst="rect">
              <a:avLst/>
            </a:prstGeom>
            <a:solidFill>
              <a:srgbClr val="3366FF"/>
            </a:solidFill>
            <a:ln w="1270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1111" name="Shape 1111"/>
            <p:cNvSpPr/>
            <p:nvPr/>
          </p:nvSpPr>
          <p:spPr>
            <a:xfrm>
              <a:off x="0" y="56004"/>
              <a:ext cx="789941"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  3 ½ </a:t>
              </a:r>
            </a:p>
          </p:txBody>
        </p:sp>
      </p:grpSp>
      <p:sp>
        <p:nvSpPr>
          <p:cNvPr id="1113" name="Shape 1113"/>
          <p:cNvSpPr/>
          <p:nvPr/>
        </p:nvSpPr>
        <p:spPr>
          <a:xfrm>
            <a:off x="5544120" y="1988840"/>
            <a:ext cx="2291680" cy="311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6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1600" b="1">
                <a:solidFill>
                  <a:srgbClr val="FFFFFF"/>
                </a:solidFill>
              </a:rPr>
              <a:t>1 Siebenheit undefiniert</a:t>
            </a:r>
          </a:p>
        </p:txBody>
      </p:sp>
      <p:sp>
        <p:nvSpPr>
          <p:cNvPr id="1114" name="Shape 1114"/>
          <p:cNvSpPr/>
          <p:nvPr/>
        </p:nvSpPr>
        <p:spPr>
          <a:xfrm flipH="1" flipV="1">
            <a:off x="7690075" y="3068958"/>
            <a:ext cx="29717" cy="1987189"/>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15" name="Shape 1115"/>
          <p:cNvSpPr/>
          <p:nvPr/>
        </p:nvSpPr>
        <p:spPr>
          <a:xfrm>
            <a:off x="5148064" y="3140967"/>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000">
                <a:solidFill>
                  <a:srgbClr val="FFFF00"/>
                </a:solidFill>
                <a:latin typeface="Times New Roman"/>
                <a:ea typeface="Times New Roman"/>
                <a:cs typeface="Times New Roman"/>
                <a:sym typeface="Times New Roman"/>
              </a:rPr>
              <a:t>30 n.C</a:t>
            </a:r>
            <a:r>
              <a:rPr sz="2000">
                <a:solidFill>
                  <a:srgbClr val="FFFFFF"/>
                </a:solidFill>
                <a:latin typeface="Times New Roman"/>
                <a:ea typeface="Times New Roman"/>
                <a:cs typeface="Times New Roman"/>
                <a:sym typeface="Times New Roman"/>
              </a:rPr>
              <a:t>.</a:t>
            </a:r>
          </a:p>
        </p:txBody>
      </p:sp>
      <p:sp>
        <p:nvSpPr>
          <p:cNvPr id="1116" name="Shape 1116"/>
          <p:cNvSpPr/>
          <p:nvPr/>
        </p:nvSpPr>
        <p:spPr>
          <a:xfrm>
            <a:off x="6624735" y="4941168"/>
            <a:ext cx="2771802" cy="14544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1600" b="1">
                <a:solidFill>
                  <a:srgbClr val="85A3FF"/>
                </a:solidFill>
                <a:latin typeface="Times New Roman"/>
                <a:ea typeface="Times New Roman"/>
                <a:cs typeface="Times New Roman"/>
                <a:sym typeface="Times New Roman"/>
              </a:rPr>
              <a:t>24: Frevel verschließen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Sünde versiegeln </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Schuld sühnen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Ewige Gerechtigkeit einführen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Gesicht/Prophet versiegeln</a:t>
            </a:r>
            <a:endParaRPr>
              <a:solidFill>
                <a:srgbClr val="FFFFFF"/>
              </a:solidFill>
            </a:endParaRPr>
          </a:p>
          <a:p>
            <a:pPr lvl="0">
              <a:defRPr>
                <a:solidFill>
                  <a:srgbClr val="000000"/>
                </a:solidFill>
              </a:defRPr>
            </a:pPr>
            <a:r>
              <a:rPr sz="1600" b="1">
                <a:solidFill>
                  <a:srgbClr val="85A3FF"/>
                </a:solidFill>
                <a:latin typeface="Times New Roman"/>
                <a:ea typeface="Times New Roman"/>
                <a:cs typeface="Times New Roman"/>
                <a:sym typeface="Times New Roman"/>
              </a:rPr>
              <a:t> Allerheiligstes salben</a:t>
            </a:r>
          </a:p>
        </p:txBody>
      </p:sp>
      <p:sp>
        <p:nvSpPr>
          <p:cNvPr id="1117" name="Shape 1117"/>
          <p:cNvSpPr/>
          <p:nvPr/>
        </p:nvSpPr>
        <p:spPr>
          <a:xfrm>
            <a:off x="35495" y="3284983"/>
            <a:ext cx="905730" cy="7642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538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1118" name="Shape 1118"/>
          <p:cNvSpPr/>
          <p:nvPr/>
        </p:nvSpPr>
        <p:spPr>
          <a:xfrm>
            <a:off x="6161537" y="2996951"/>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2000">
                <a:solidFill>
                  <a:srgbClr val="FFFF00"/>
                </a:solidFill>
                <a:latin typeface="Times New Roman"/>
                <a:ea typeface="Times New Roman"/>
                <a:cs typeface="Times New Roman"/>
                <a:sym typeface="Times New Roman"/>
              </a:rPr>
              <a:t>70 n.C</a:t>
            </a:r>
            <a:r>
              <a:rPr sz="2000">
                <a:solidFill>
                  <a:srgbClr val="FFFFFF"/>
                </a:solidFill>
                <a:latin typeface="Times New Roman"/>
                <a:ea typeface="Times New Roman"/>
                <a:cs typeface="Times New Roman"/>
                <a:sym typeface="Times New Roman"/>
              </a:rPr>
              <a:t>.</a:t>
            </a:r>
          </a:p>
        </p:txBody>
      </p:sp>
      <p:sp>
        <p:nvSpPr>
          <p:cNvPr id="1119" name="Shape 1119"/>
          <p:cNvSpPr>
            <a:spLocks noGrp="1"/>
          </p:cNvSpPr>
          <p:nvPr>
            <p:ph type="title"/>
          </p:nvPr>
        </p:nvSpPr>
        <p:spPr>
          <a:xfrm>
            <a:off x="0" y="0"/>
            <a:ext cx="9144000" cy="1052513"/>
          </a:xfrm>
          <a:prstGeom prst="rect">
            <a:avLst/>
          </a:prstGeom>
        </p:spPr>
        <p:txBody>
          <a:bodyPr lIns="0" tIns="0" rIns="0" bIns="0">
            <a:normAutofit/>
          </a:bodyPr>
          <a:lstStyle/>
          <a:p>
            <a:pPr lvl="0">
              <a:defRPr sz="1800">
                <a:solidFill>
                  <a:srgbClr val="000000"/>
                </a:solidFill>
                <a:effectLst/>
              </a:defRPr>
            </a:pPr>
            <a:r>
              <a:rPr sz="3600">
                <a:solidFill>
                  <a:srgbClr val="FFC000"/>
                </a:solidFill>
                <a:effectLst>
                  <a:outerShdw blurRad="38100" dist="38100" dir="2700000" rotWithShape="0">
                    <a:srgbClr val="000000"/>
                  </a:outerShdw>
                </a:effectLst>
              </a:rPr>
              <a:t>70 Wochen –  6</a:t>
            </a:r>
            <a:r>
              <a:rPr sz="2800">
                <a:solidFill>
                  <a:srgbClr val="FFFF00"/>
                </a:solidFill>
                <a:effectLst>
                  <a:outerShdw blurRad="38100" dist="38100" dir="2700000" rotWithShape="0">
                    <a:srgbClr val="000000"/>
                  </a:outerShdw>
                </a:effectLst>
              </a:rPr>
              <a:t>. Die klassische Deutung</a:t>
            </a:r>
            <a:br>
              <a:rPr sz="2800">
                <a:solidFill>
                  <a:srgbClr val="FFFF00"/>
                </a:solidFill>
                <a:effectLst>
                  <a:outerShdw blurRad="38100" dist="38100" dir="2700000" rotWithShape="0">
                    <a:srgbClr val="000000"/>
                  </a:outerShdw>
                </a:effectLst>
              </a:rPr>
            </a:br>
            <a:endParaRPr sz="2800">
              <a:solidFill>
                <a:srgbClr val="FFFF00"/>
              </a:solidFill>
              <a:effectLst>
                <a:outerShdw blurRad="38100" dist="38100" dir="2700000" rotWithShape="0">
                  <a:srgbClr val="000000"/>
                </a:outerShdw>
              </a:effectLst>
            </a:endParaRPr>
          </a:p>
        </p:txBody>
      </p:sp>
      <p:sp>
        <p:nvSpPr>
          <p:cNvPr id="1120" name="Shape 1120"/>
          <p:cNvSpPr/>
          <p:nvPr/>
        </p:nvSpPr>
        <p:spPr>
          <a:xfrm>
            <a:off x="4644009" y="5489936"/>
            <a:ext cx="1728193" cy="9972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1600" b="1">
                <a:solidFill>
                  <a:srgbClr val="FFFFFF"/>
                </a:solidFill>
                <a:latin typeface="Times New Roman"/>
                <a:ea typeface="Times New Roman"/>
                <a:cs typeface="Times New Roman"/>
                <a:sym typeface="Times New Roman"/>
              </a:rPr>
              <a:t>Mit Christi</a:t>
            </a:r>
            <a:endParaRPr>
              <a:solidFill>
                <a:srgbClr val="FFFFFF"/>
              </a:solidFill>
            </a:endParaRPr>
          </a:p>
          <a:p>
            <a:pPr lvl="0">
              <a:defRPr>
                <a:solidFill>
                  <a:srgbClr val="000000"/>
                </a:solidFill>
              </a:defRPr>
            </a:pPr>
            <a:r>
              <a:rPr sz="1600" b="1">
                <a:solidFill>
                  <a:srgbClr val="FFFFFF"/>
                </a:solidFill>
                <a:latin typeface="Times New Roman"/>
                <a:ea typeface="Times New Roman"/>
                <a:cs typeface="Times New Roman"/>
                <a:sym typeface="Times New Roman"/>
              </a:rPr>
              <a:t>1. Kommen beginnt die letzte Woche</a:t>
            </a:r>
          </a:p>
        </p:txBody>
      </p:sp>
      <p:sp>
        <p:nvSpPr>
          <p:cNvPr id="1121" name="Shape 1121"/>
          <p:cNvSpPr/>
          <p:nvPr/>
        </p:nvSpPr>
        <p:spPr>
          <a:xfrm flipV="1">
            <a:off x="5601765" y="3541077"/>
            <a:ext cx="13287" cy="1976155"/>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Shape 1123"/>
          <p:cNvSpPr>
            <a:spLocks noGrp="1"/>
          </p:cNvSpPr>
          <p:nvPr>
            <p:ph type="title"/>
          </p:nvPr>
        </p:nvSpPr>
        <p:spPr>
          <a:xfrm>
            <a:off x="457200" y="277813"/>
            <a:ext cx="8229600" cy="1143001"/>
          </a:xfrm>
          <a:prstGeom prst="rect">
            <a:avLst/>
          </a:prstGeom>
        </p:spPr>
        <p:txBody>
          <a:bodyPr lIns="0" tIns="0" rIns="0" bIns="0">
            <a:normAutofit/>
          </a:bodyPr>
          <a:lstStyle>
            <a:lvl1pPr>
              <a:defRPr sz="3600" b="1">
                <a:solidFill>
                  <a:srgbClr val="FFC000"/>
                </a:solidFill>
              </a:defRPr>
            </a:lvl1pPr>
          </a:lstStyle>
          <a:p>
            <a:pPr lvl="0">
              <a:defRPr sz="1800" b="0">
                <a:solidFill>
                  <a:srgbClr val="000000"/>
                </a:solidFill>
                <a:effectLst/>
              </a:defRPr>
            </a:pPr>
            <a:r>
              <a:rPr sz="3600" b="1">
                <a:solidFill>
                  <a:srgbClr val="FFC000"/>
                </a:solidFill>
                <a:effectLst>
                  <a:outerShdw blurRad="38100" dist="38100" dir="2700000" rotWithShape="0">
                    <a:srgbClr val="000000"/>
                  </a:outerShdw>
                </a:effectLst>
              </a:rPr>
              <a:t>Auch diese hat ihre Probleme</a:t>
            </a:r>
          </a:p>
        </p:txBody>
      </p:sp>
      <p:sp>
        <p:nvSpPr>
          <p:cNvPr id="1124" name="Shape 1124"/>
          <p:cNvSpPr>
            <a:spLocks noGrp="1"/>
          </p:cNvSpPr>
          <p:nvPr>
            <p:ph type="body" idx="1"/>
          </p:nvPr>
        </p:nvSpPr>
        <p:spPr>
          <a:xfrm>
            <a:off x="107503" y="1772816"/>
            <a:ext cx="8712970" cy="5085185"/>
          </a:xfrm>
          <a:prstGeom prst="rect">
            <a:avLst/>
          </a:prstGeom>
        </p:spPr>
        <p:txBody>
          <a:bodyPr lIns="0" tIns="0" rIns="0" bIns="0">
            <a:normAutofit/>
          </a:bodyPr>
          <a:lstStyle/>
          <a:p>
            <a:pPr marL="289321" lvl="0" indent="-289321">
              <a:lnSpc>
                <a:spcPct val="80000"/>
              </a:lnSpc>
              <a:spcBef>
                <a:spcPts val="500"/>
              </a:spcBef>
              <a:buNone/>
              <a:defRPr sz="1800">
                <a:solidFill>
                  <a:srgbClr val="000000"/>
                </a:solidFill>
              </a:defRPr>
            </a:pPr>
            <a:r>
              <a:rPr sz="2700">
                <a:solidFill>
                  <a:srgbClr val="FFFF00"/>
                </a:solidFill>
              </a:rPr>
              <a:t>Die Opfer hörten am 17. Juli 70 n. Chr. auf</a:t>
            </a:r>
            <a:r>
              <a:rPr sz="2700"/>
              <a:t>.</a:t>
            </a:r>
          </a:p>
          <a:p>
            <a:pPr marL="289321" lvl="0" indent="-289321">
              <a:lnSpc>
                <a:spcPct val="80000"/>
              </a:lnSpc>
              <a:spcBef>
                <a:spcPts val="500"/>
              </a:spcBef>
              <a:buNone/>
              <a:defRPr sz="1800">
                <a:solidFill>
                  <a:srgbClr val="000000"/>
                </a:solidFill>
              </a:defRPr>
            </a:pPr>
            <a:r>
              <a:rPr sz="2700">
                <a:solidFill>
                  <a:srgbClr val="FFFF00"/>
                </a:solidFill>
              </a:rPr>
              <a:t>Frage: Wurde das Opfern abgeschafft, um den verwüstenden Gräuel aufzustellen (12,11)? - NEIN. </a:t>
            </a:r>
          </a:p>
          <a:p>
            <a:pPr lvl="0">
              <a:lnSpc>
                <a:spcPct val="80000"/>
              </a:lnSpc>
              <a:spcBef>
                <a:spcPts val="500"/>
              </a:spcBef>
              <a:buNone/>
              <a:defRPr sz="1800">
                <a:solidFill>
                  <a:srgbClr val="000000"/>
                </a:solidFill>
              </a:defRPr>
            </a:pPr>
            <a:r>
              <a:rPr sz="2900">
                <a:solidFill>
                  <a:srgbClr val="FFFF00"/>
                </a:solidFill>
              </a:rPr>
              <a:t>Titus schloss keinen Bund mit den Juden, drängte ihnen auch keinen auf. 9,27. Auch nicht für eine Woche lang. </a:t>
            </a:r>
          </a:p>
          <a:p>
            <a:pPr lvl="0">
              <a:lnSpc>
                <a:spcPct val="80000"/>
              </a:lnSpc>
              <a:spcBef>
                <a:spcPts val="500"/>
              </a:spcBef>
              <a:buNone/>
              <a:defRPr sz="1800">
                <a:solidFill>
                  <a:srgbClr val="000000"/>
                </a:solidFill>
              </a:defRPr>
            </a:pPr>
            <a:r>
              <a:rPr sz="2900">
                <a:solidFill>
                  <a:srgbClr val="FFFF00"/>
                </a:solidFill>
              </a:rPr>
              <a:t>Hauptproblem: die letzte halbe „Woche“ dauert 2000 Jahre lang? Eine solche unverhältnismäßige Dehnung ist nicht erlaubt.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Shape 1126"/>
          <p:cNvSpPr>
            <a:spLocks noGrp="1"/>
          </p:cNvSpPr>
          <p:nvPr>
            <p:ph type="title"/>
          </p:nvPr>
        </p:nvSpPr>
        <p:spPr>
          <a:xfrm>
            <a:off x="0" y="188639"/>
            <a:ext cx="9144000" cy="639765"/>
          </a:xfrm>
          <a:prstGeom prst="rect">
            <a:avLst/>
          </a:prstGeom>
        </p:spPr>
        <p:txBody>
          <a:bodyPr lIns="0" tIns="0" rIns="0" bIns="0">
            <a:normAutofit/>
          </a:bodyPr>
          <a:lstStyle/>
          <a:p>
            <a:pPr lvl="0">
              <a:defRPr sz="1800">
                <a:solidFill>
                  <a:srgbClr val="000000"/>
                </a:solidFill>
                <a:effectLst/>
              </a:defRPr>
            </a:pPr>
            <a:r>
              <a:rPr sz="3900">
                <a:solidFill>
                  <a:srgbClr val="FFC000"/>
                </a:solidFill>
                <a:effectLst>
                  <a:outerShdw blurRad="38100" dist="38100" dir="2700000" rotWithShape="0">
                    <a:srgbClr val="000000"/>
                  </a:outerShdw>
                </a:effectLst>
              </a:rPr>
              <a:t>70 Wochen – </a:t>
            </a:r>
            <a:r>
              <a:rPr sz="3200">
                <a:solidFill>
                  <a:srgbClr val="FFC000"/>
                </a:solidFill>
                <a:effectLst>
                  <a:outerShdw blurRad="38100" dist="38100" dir="2700000" rotWithShape="0">
                    <a:srgbClr val="000000"/>
                  </a:outerShdw>
                </a:effectLst>
              </a:rPr>
              <a:t>7: </a:t>
            </a:r>
            <a:r>
              <a:rPr sz="2700">
                <a:solidFill>
                  <a:srgbClr val="FFFF00"/>
                </a:solidFill>
                <a:effectLst>
                  <a:outerShdw blurRad="38100" dist="38100" dir="2700000" rotWithShape="0">
                    <a:srgbClr val="000000"/>
                  </a:outerShdw>
                </a:effectLst>
              </a:rPr>
              <a:t>symbol. Deutung nach Keil</a:t>
            </a:r>
          </a:p>
        </p:txBody>
      </p:sp>
      <p:sp>
        <p:nvSpPr>
          <p:cNvPr id="1127" name="Shape 1127"/>
          <p:cNvSpPr/>
          <p:nvPr/>
        </p:nvSpPr>
        <p:spPr>
          <a:xfrm>
            <a:off x="352424" y="2924943"/>
            <a:ext cx="5611781" cy="36721"/>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28" name="Shape 1128"/>
          <p:cNvSpPr/>
          <p:nvPr/>
        </p:nvSpPr>
        <p:spPr>
          <a:xfrm flipH="1">
            <a:off x="324798" y="2852935"/>
            <a:ext cx="1" cy="288033"/>
          </a:xfrm>
          <a:prstGeom prst="line">
            <a:avLst/>
          </a:prstGeom>
          <a:ln w="12700">
            <a:solidFill>
              <a:srgbClr val="FFFFFF"/>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29" name="Shape 1129"/>
          <p:cNvSpPr/>
          <p:nvPr/>
        </p:nvSpPr>
        <p:spPr>
          <a:xfrm>
            <a:off x="354869" y="2460625"/>
            <a:ext cx="1120788"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130" name="Shape 1130"/>
          <p:cNvSpPr/>
          <p:nvPr/>
        </p:nvSpPr>
        <p:spPr>
          <a:xfrm>
            <a:off x="1503388" y="2460625"/>
            <a:ext cx="3860701"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131" name="Shape 1131"/>
          <p:cNvSpPr/>
          <p:nvPr/>
        </p:nvSpPr>
        <p:spPr>
          <a:xfrm>
            <a:off x="5364088" y="2460625"/>
            <a:ext cx="504826" cy="533400"/>
          </a:xfrm>
          <a:prstGeom prst="rect">
            <a:avLst/>
          </a:prstGeom>
          <a:solidFill>
            <a:srgbClr val="3366FF"/>
          </a:solidFill>
          <a:ln w="12700">
            <a:solidFill>
              <a:srgbClr val="FFFFFF"/>
            </a:solidFill>
            <a:miter/>
          </a:ln>
        </p:spPr>
        <p:txBody>
          <a:bodyPr lIns="0" tIns="0" rIns="0" bIns="0" anchor="ctr"/>
          <a:lstStyle/>
          <a:p>
            <a:pPr lvl="0">
              <a:defRPr>
                <a:solidFill>
                  <a:srgbClr val="FFFFFF"/>
                </a:solidFill>
              </a:defRPr>
            </a:pPr>
            <a:endParaRPr/>
          </a:p>
        </p:txBody>
      </p:sp>
      <p:sp>
        <p:nvSpPr>
          <p:cNvPr id="1132" name="Shape 1132"/>
          <p:cNvSpPr/>
          <p:nvPr/>
        </p:nvSpPr>
        <p:spPr>
          <a:xfrm>
            <a:off x="1511672" y="1717356"/>
            <a:ext cx="27171" cy="1244309"/>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33" name="Shape 1133"/>
          <p:cNvSpPr/>
          <p:nvPr/>
        </p:nvSpPr>
        <p:spPr>
          <a:xfrm>
            <a:off x="1331640" y="1990110"/>
            <a:ext cx="407584" cy="1"/>
          </a:xfrm>
          <a:prstGeom prst="line">
            <a:avLst/>
          </a:prstGeom>
          <a:ln w="76200">
            <a:solidFill>
              <a:srgbClr val="FF00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34" name="Shape 1134"/>
          <p:cNvSpPr/>
          <p:nvPr/>
        </p:nvSpPr>
        <p:spPr>
          <a:xfrm>
            <a:off x="-36513" y="3187700"/>
            <a:ext cx="905730" cy="7642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00"/>
                </a:solidFill>
                <a:latin typeface="Times New Roman"/>
                <a:ea typeface="Times New Roman"/>
                <a:cs typeface="Times New Roman"/>
                <a:sym typeface="Times New Roman"/>
              </a:rPr>
              <a:t>538 </a:t>
            </a:r>
            <a:endParaRPr>
              <a:solidFill>
                <a:srgbClr val="FFFFFF"/>
              </a:solidFill>
            </a:endParaRPr>
          </a:p>
          <a:p>
            <a:pPr lvl="0">
              <a:defRPr>
                <a:solidFill>
                  <a:srgbClr val="000000"/>
                </a:solidFill>
              </a:defRPr>
            </a:pPr>
            <a:r>
              <a:rPr sz="2400">
                <a:solidFill>
                  <a:srgbClr val="FFFF00"/>
                </a:solidFill>
                <a:latin typeface="Times New Roman"/>
                <a:ea typeface="Times New Roman"/>
                <a:cs typeface="Times New Roman"/>
                <a:sym typeface="Times New Roman"/>
              </a:rPr>
              <a:t>v. Chr</a:t>
            </a:r>
            <a:r>
              <a:rPr sz="2400">
                <a:solidFill>
                  <a:srgbClr val="FFFFFF"/>
                </a:solidFill>
                <a:latin typeface="Times New Roman"/>
                <a:ea typeface="Times New Roman"/>
                <a:cs typeface="Times New Roman"/>
                <a:sym typeface="Times New Roman"/>
              </a:rPr>
              <a:t>.</a:t>
            </a:r>
          </a:p>
        </p:txBody>
      </p:sp>
      <p:sp>
        <p:nvSpPr>
          <p:cNvPr id="1135" name="Shape 1135"/>
          <p:cNvSpPr/>
          <p:nvPr/>
        </p:nvSpPr>
        <p:spPr>
          <a:xfrm>
            <a:off x="323527" y="980728"/>
            <a:ext cx="1907045" cy="11071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7 Siebenheiten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undefiniert</a:t>
            </a:r>
          </a:p>
          <a:p>
            <a:pPr lvl="0">
              <a:defRPr>
                <a:solidFill>
                  <a:srgbClr val="000000"/>
                </a:solidFill>
              </a:defRPr>
            </a:pPr>
            <a:r>
              <a:rPr sz="2400">
                <a:solidFill>
                  <a:srgbClr val="FFFFFF"/>
                </a:solidFill>
                <a:latin typeface="Times New Roman"/>
                <a:ea typeface="Times New Roman"/>
                <a:cs typeface="Times New Roman"/>
                <a:sym typeface="Times New Roman"/>
              </a:rPr>
              <a:t>bis Chr.</a:t>
            </a:r>
          </a:p>
        </p:txBody>
      </p:sp>
      <p:sp>
        <p:nvSpPr>
          <p:cNvPr id="1136" name="Shape 1136"/>
          <p:cNvSpPr/>
          <p:nvPr/>
        </p:nvSpPr>
        <p:spPr>
          <a:xfrm>
            <a:off x="2555875" y="1124744"/>
            <a:ext cx="2059444" cy="11071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2400">
                <a:solidFill>
                  <a:srgbClr val="FFFFFF"/>
                </a:solidFill>
                <a:latin typeface="Times New Roman"/>
                <a:ea typeface="Times New Roman"/>
                <a:cs typeface="Times New Roman"/>
                <a:sym typeface="Times New Roman"/>
              </a:rPr>
              <a:t>62 Siebenheiten</a:t>
            </a:r>
            <a:br>
              <a:rPr sz="2400">
                <a:solidFill>
                  <a:srgbClr val="FFFFFF"/>
                </a:solidFill>
                <a:latin typeface="Times New Roman"/>
                <a:ea typeface="Times New Roman"/>
                <a:cs typeface="Times New Roman"/>
                <a:sym typeface="Times New Roman"/>
              </a:rPr>
            </a:br>
            <a:r>
              <a:rPr sz="2400">
                <a:solidFill>
                  <a:srgbClr val="FFFFFF"/>
                </a:solidFill>
                <a:latin typeface="Times New Roman"/>
                <a:ea typeface="Times New Roman"/>
                <a:cs typeface="Times New Roman"/>
                <a:sym typeface="Times New Roman"/>
              </a:rPr>
              <a:t>= undefiniert </a:t>
            </a:r>
            <a:endParaRPr>
              <a:solidFill>
                <a:srgbClr val="FFFFFF"/>
              </a:solidFill>
            </a:endParaRPr>
          </a:p>
          <a:p>
            <a:pPr lvl="0">
              <a:defRPr>
                <a:solidFill>
                  <a:srgbClr val="000000"/>
                </a:solidFill>
              </a:defRPr>
            </a:pPr>
            <a:r>
              <a:rPr sz="2400">
                <a:solidFill>
                  <a:srgbClr val="FFFFFF"/>
                </a:solidFill>
                <a:latin typeface="Times New Roman"/>
                <a:ea typeface="Times New Roman"/>
                <a:cs typeface="Times New Roman"/>
                <a:sym typeface="Times New Roman"/>
              </a:rPr>
              <a:t>bis z. Endzeit</a:t>
            </a:r>
          </a:p>
        </p:txBody>
      </p:sp>
      <p:sp>
        <p:nvSpPr>
          <p:cNvPr id="1137" name="Shape 1137"/>
          <p:cNvSpPr/>
          <p:nvPr/>
        </p:nvSpPr>
        <p:spPr>
          <a:xfrm flipH="1" flipV="1">
            <a:off x="1511671" y="3010890"/>
            <a:ext cx="71984" cy="1765664"/>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38" name="Shape 1138"/>
          <p:cNvSpPr/>
          <p:nvPr/>
        </p:nvSpPr>
        <p:spPr>
          <a:xfrm>
            <a:off x="3910050" y="4089896"/>
            <a:ext cx="2822188" cy="16154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600" b="1">
                <a:solidFill>
                  <a:srgbClr val="FFFF00"/>
                </a:solidFill>
                <a:latin typeface="Arial Narrow"/>
                <a:ea typeface="Arial Narrow"/>
                <a:cs typeface="Arial Narrow"/>
                <a:sym typeface="Arial Narrow"/>
              </a:defRPr>
            </a:lvl1pPr>
          </a:lstStyle>
          <a:p>
            <a:pPr lvl="0">
              <a:defRPr sz="1800" b="0">
                <a:solidFill>
                  <a:srgbClr val="000000"/>
                </a:solidFill>
              </a:defRPr>
            </a:pPr>
            <a:r>
              <a:rPr sz="2600" b="1">
                <a:solidFill>
                  <a:srgbClr val="FFFF00"/>
                </a:solidFill>
              </a:rPr>
              <a:t>Endzeit: Ausrottung des Messias durch Ausrottung der Heiligen ???</a:t>
            </a:r>
          </a:p>
        </p:txBody>
      </p:sp>
      <p:sp>
        <p:nvSpPr>
          <p:cNvPr id="1139" name="Shape 1139"/>
          <p:cNvSpPr/>
          <p:nvPr/>
        </p:nvSpPr>
        <p:spPr>
          <a:xfrm flipV="1">
            <a:off x="5381115" y="2981819"/>
            <a:ext cx="1" cy="1176054"/>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40" name="Shape 1140"/>
          <p:cNvSpPr/>
          <p:nvPr/>
        </p:nvSpPr>
        <p:spPr>
          <a:xfrm flipH="1" flipV="1">
            <a:off x="5892219" y="3010889"/>
            <a:ext cx="1560100" cy="1354215"/>
          </a:xfrm>
          <a:prstGeom prst="line">
            <a:avLst/>
          </a:prstGeom>
          <a:ln w="76200">
            <a:solidFill>
              <a:srgbClr val="FFFFFF"/>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41" name="Shape 1141"/>
          <p:cNvSpPr/>
          <p:nvPr/>
        </p:nvSpPr>
        <p:spPr>
          <a:xfrm>
            <a:off x="5964204" y="1052736"/>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42" name="Shape 1142"/>
          <p:cNvSpPr/>
          <p:nvPr/>
        </p:nvSpPr>
        <p:spPr>
          <a:xfrm>
            <a:off x="107950" y="5660563"/>
            <a:ext cx="8640514" cy="114826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13D742"/>
                </a:solidFill>
              </a:defRPr>
            </a:lvl1pPr>
          </a:lstStyle>
          <a:p>
            <a:pPr lvl="0">
              <a:defRPr sz="1800">
                <a:solidFill>
                  <a:srgbClr val="000000"/>
                </a:solidFill>
              </a:defRPr>
            </a:pPr>
            <a:r>
              <a:rPr sz="2400">
                <a:solidFill>
                  <a:srgbClr val="13D742"/>
                </a:solidFill>
              </a:rPr>
              <a:t>ABER: Eine “Siebenheit” vor der Vollendung werden die Heiligen nicht ausgerottet. Der Text sagt, der Gesalbte wird ausgerottet, nicht die Heiligen.</a:t>
            </a:r>
          </a:p>
        </p:txBody>
      </p:sp>
      <p:sp>
        <p:nvSpPr>
          <p:cNvPr id="1143" name="Shape 1143"/>
          <p:cNvSpPr/>
          <p:nvPr/>
        </p:nvSpPr>
        <p:spPr>
          <a:xfrm>
            <a:off x="6732237" y="4229937"/>
            <a:ext cx="1800202" cy="4370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defRPr>
            </a:lvl1pPr>
          </a:lstStyle>
          <a:p>
            <a:pPr lvl="0">
              <a:defRPr sz="1800">
                <a:solidFill>
                  <a:srgbClr val="000000"/>
                </a:solidFill>
              </a:defRPr>
            </a:pPr>
            <a:r>
              <a:rPr sz="2400">
                <a:solidFill>
                  <a:srgbClr val="FFFFFF"/>
                </a:solidFill>
              </a:rPr>
              <a:t>Vollendung</a:t>
            </a:r>
          </a:p>
        </p:txBody>
      </p:sp>
      <p:sp>
        <p:nvSpPr>
          <p:cNvPr id="1144" name="Shape 1144"/>
          <p:cNvSpPr/>
          <p:nvPr/>
        </p:nvSpPr>
        <p:spPr>
          <a:xfrm>
            <a:off x="5148064" y="1301859"/>
            <a:ext cx="1440161" cy="7642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1 Sieben-heit</a:t>
            </a:r>
          </a:p>
        </p:txBody>
      </p:sp>
      <p:sp>
        <p:nvSpPr>
          <p:cNvPr id="1145" name="Shape 1145"/>
          <p:cNvSpPr/>
          <p:nvPr/>
        </p:nvSpPr>
        <p:spPr>
          <a:xfrm>
            <a:off x="1115715" y="4662427"/>
            <a:ext cx="1440161" cy="421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30 n. Chr.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p:cNvSpPr>
          <p:nvPr>
            <p:ph type="title"/>
          </p:nvPr>
        </p:nvSpPr>
        <p:spPr>
          <a:prstGeom prst="rect">
            <a:avLst/>
          </a:prstGeom>
        </p:spPr>
        <p:txBody>
          <a:bodyPr/>
          <a:lstStyle/>
          <a:p>
            <a:pPr lvl="0"/>
            <a:endParaRPr/>
          </a:p>
        </p:txBody>
      </p:sp>
      <p:sp>
        <p:nvSpPr>
          <p:cNvPr id="1148" name="Shape 1148"/>
          <p:cNvSpPr>
            <a:spLocks noGrp="1"/>
          </p:cNvSpPr>
          <p:nvPr>
            <p:ph type="body" idx="1"/>
          </p:nvPr>
        </p:nvSpPr>
        <p:spPr>
          <a:prstGeom prst="rect">
            <a:avLst/>
          </a:prstGeom>
        </p:spPr>
        <p:txBody>
          <a:bodyPr/>
          <a:lstStyle/>
          <a:p>
            <a:pPr marL="0" lvl="0" indent="0" algn="ctr">
              <a:spcBef>
                <a:spcPts val="0"/>
              </a:spcBef>
              <a:buSzTx/>
              <a:buFontTx/>
              <a:buNone/>
              <a:defRPr sz="1800">
                <a:solidFill>
                  <a:srgbClr val="000000"/>
                </a:solidFill>
              </a:defRPr>
            </a:pPr>
            <a:r>
              <a:rPr sz="4400">
                <a:solidFill>
                  <a:srgbClr val="FFFFFF"/>
                </a:solidFill>
                <a:effectLst>
                  <a:outerShdw blurRad="38100" dist="38100" dir="2700000" rotWithShape="0">
                    <a:srgbClr val="000000"/>
                  </a:outerShdw>
                </a:effectLst>
                <a:latin typeface="Arial"/>
                <a:ea typeface="Arial"/>
                <a:cs typeface="Arial"/>
                <a:sym typeface="Arial"/>
              </a:rPr>
              <a:t>Daher: </a:t>
            </a:r>
            <a:r>
              <a:rPr sz="4400">
                <a:solidFill>
                  <a:srgbClr val="FFFB00"/>
                </a:solidFill>
                <a:effectLst>
                  <a:outerShdw blurRad="38100" dist="38100" dir="2700000" rotWithShape="0">
                    <a:srgbClr val="000000"/>
                  </a:outerShdw>
                </a:effectLst>
                <a:latin typeface="Arial"/>
                <a:ea typeface="Arial"/>
                <a:cs typeface="Arial"/>
                <a:sym typeface="Arial"/>
              </a:rPr>
              <a:t>Die Deutung auf Antiochus ist die einzige Deutung ohne Probleme</a:t>
            </a:r>
          </a:p>
          <a:p>
            <a:pPr marL="0" lvl="0" indent="0" algn="ctr">
              <a:spcBef>
                <a:spcPts val="0"/>
              </a:spcBef>
              <a:buSzTx/>
              <a:buFontTx/>
              <a:buNone/>
              <a:defRPr sz="1800">
                <a:solidFill>
                  <a:srgbClr val="000000"/>
                </a:solidFill>
              </a:defRPr>
            </a:pPr>
            <a:r>
              <a:rPr sz="4400">
                <a:solidFill>
                  <a:srgbClr val="FFFFFF"/>
                </a:solidFill>
                <a:effectLst>
                  <a:outerShdw blurRad="38100" dist="38100" dir="2700000" rotWithShape="0">
                    <a:srgbClr val="000000"/>
                  </a:outerShdw>
                </a:effectLst>
                <a:latin typeface="Arial"/>
                <a:ea typeface="Arial"/>
                <a:cs typeface="Arial"/>
                <a:sym typeface="Arial"/>
              </a:rPr>
              <a:t>(wenn man zulässt, dass der Mittelteil, die 62 Wochen - nicht arithmetisch-mathematisch zu zählen ist).</a:t>
            </a:r>
          </a:p>
        </p:txBody>
      </p:sp>
      <p:sp>
        <p:nvSpPr>
          <p:cNvPr id="1149" name="Shape 114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77</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Shape 1151"/>
          <p:cNvSpPr/>
          <p:nvPr/>
        </p:nvSpPr>
        <p:spPr>
          <a:xfrm>
            <a:off x="352424" y="2994025"/>
            <a:ext cx="7306210" cy="0"/>
          </a:xfrm>
          <a:prstGeom prst="line">
            <a:avLst/>
          </a:prstGeom>
          <a:ln w="12700">
            <a:solidFill/>
            <a:round/>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52" name="Shape 1152"/>
          <p:cNvSpPr/>
          <p:nvPr/>
        </p:nvSpPr>
        <p:spPr>
          <a:xfrm>
            <a:off x="354870" y="2463551"/>
            <a:ext cx="1148518" cy="533401"/>
          </a:xfrm>
          <a:prstGeom prst="rect">
            <a:avLst/>
          </a:prstGeom>
          <a:solidFill>
            <a:srgbClr val="4F81BD"/>
          </a:solidFill>
          <a:ln w="12700">
            <a:solidFill/>
            <a:miter/>
          </a:ln>
        </p:spPr>
        <p:txBody>
          <a:bodyPr lIns="0" tIns="0" rIns="0" bIns="0" anchor="ctr"/>
          <a:lstStyle/>
          <a:p>
            <a:pPr lvl="0">
              <a:defRPr>
                <a:solidFill>
                  <a:srgbClr val="000000"/>
                </a:solidFill>
                <a:latin typeface="Calibri"/>
                <a:ea typeface="Calibri"/>
                <a:cs typeface="Calibri"/>
                <a:sym typeface="Calibri"/>
              </a:defRPr>
            </a:pPr>
            <a:endParaRPr/>
          </a:p>
        </p:txBody>
      </p:sp>
      <p:sp>
        <p:nvSpPr>
          <p:cNvPr id="1153" name="Shape 1153"/>
          <p:cNvSpPr/>
          <p:nvPr/>
        </p:nvSpPr>
        <p:spPr>
          <a:xfrm>
            <a:off x="1503388" y="2460625"/>
            <a:ext cx="4040733" cy="736382"/>
          </a:xfrm>
          <a:prstGeom prst="rect">
            <a:avLst/>
          </a:prstGeom>
          <a:solidFill>
            <a:srgbClr val="3366FF"/>
          </a:solidFill>
          <a:ln w="12700">
            <a:solidFill/>
            <a:miter/>
          </a:ln>
        </p:spPr>
        <p:txBody>
          <a:bodyPr lIns="0" tIns="0" rIns="0" bIns="0" anchor="ctr"/>
          <a:lstStyle/>
          <a:p>
            <a:pPr lvl="0" algn="ctr">
              <a:defRPr>
                <a:solidFill>
                  <a:srgbClr val="000000"/>
                </a:solidFill>
                <a:latin typeface="Calibri"/>
                <a:ea typeface="Calibri"/>
                <a:cs typeface="Calibri"/>
                <a:sym typeface="Calibri"/>
              </a:defRPr>
            </a:pPr>
            <a:endParaRPr/>
          </a:p>
        </p:txBody>
      </p:sp>
      <p:sp>
        <p:nvSpPr>
          <p:cNvPr id="1154" name="Shape 1154"/>
          <p:cNvSpPr/>
          <p:nvPr/>
        </p:nvSpPr>
        <p:spPr>
          <a:xfrm>
            <a:off x="5593398" y="2460625"/>
            <a:ext cx="1068268" cy="533400"/>
          </a:xfrm>
          <a:prstGeom prst="rect">
            <a:avLst/>
          </a:prstGeom>
          <a:solidFill>
            <a:srgbClr val="4F81BD"/>
          </a:solidFill>
          <a:ln w="12700">
            <a:solidFill/>
            <a:miter/>
          </a:ln>
        </p:spPr>
        <p:txBody>
          <a:bodyPr lIns="0" tIns="0" rIns="0" bIns="0" anchor="ctr"/>
          <a:lstStyle/>
          <a:p>
            <a:pPr lvl="0">
              <a:defRPr>
                <a:solidFill>
                  <a:srgbClr val="000000"/>
                </a:solidFill>
                <a:latin typeface="Calibri"/>
                <a:ea typeface="Calibri"/>
                <a:cs typeface="Calibri"/>
                <a:sym typeface="Calibri"/>
              </a:defRPr>
            </a:pPr>
            <a:endParaRPr/>
          </a:p>
        </p:txBody>
      </p:sp>
      <p:sp>
        <p:nvSpPr>
          <p:cNvPr id="1155" name="Shape 1155"/>
          <p:cNvSpPr/>
          <p:nvPr/>
        </p:nvSpPr>
        <p:spPr>
          <a:xfrm>
            <a:off x="35496" y="3284983"/>
            <a:ext cx="180340"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a:solidFill>
                  <a:srgbClr val="FFFF00"/>
                </a:solidFill>
                <a:latin typeface="Times New Roman"/>
                <a:ea typeface="Times New Roman"/>
                <a:cs typeface="Times New Roman"/>
                <a:sym typeface="Times New Roman"/>
              </a:defRPr>
            </a:lvl1pPr>
          </a:lstStyle>
          <a:p>
            <a:pPr lvl="0">
              <a:defRPr sz="1800">
                <a:solidFill>
                  <a:srgbClr val="000000"/>
                </a:solidFill>
              </a:defRPr>
            </a:pPr>
            <a:r>
              <a:rPr sz="2400">
                <a:solidFill>
                  <a:srgbClr val="FFFF00"/>
                </a:solidFill>
              </a:rPr>
              <a:t> </a:t>
            </a:r>
          </a:p>
        </p:txBody>
      </p:sp>
      <p:sp>
        <p:nvSpPr>
          <p:cNvPr id="1156" name="Shape 1156"/>
          <p:cNvSpPr/>
          <p:nvPr/>
        </p:nvSpPr>
        <p:spPr>
          <a:xfrm>
            <a:off x="194140" y="1349925"/>
            <a:ext cx="1469976" cy="9569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a:solidFill>
                  <a:srgbClr val="000000"/>
                </a:solidFill>
              </a:defRPr>
            </a:pPr>
            <a:r>
              <a:rPr sz="2000" b="1">
                <a:latin typeface="Times New Roman"/>
                <a:ea typeface="Times New Roman"/>
                <a:cs typeface="Times New Roman"/>
                <a:sym typeface="Times New Roman"/>
              </a:rPr>
              <a:t>Zeit </a:t>
            </a:r>
            <a:r>
              <a:rPr sz="2000" b="1" u="sng">
                <a:latin typeface="Times New Roman"/>
                <a:ea typeface="Times New Roman"/>
                <a:cs typeface="Times New Roman"/>
                <a:sym typeface="Times New Roman"/>
              </a:rPr>
              <a:t>vor</a:t>
            </a:r>
            <a:r>
              <a:rPr sz="2000" b="1">
                <a:latin typeface="Times New Roman"/>
                <a:ea typeface="Times New Roman"/>
                <a:cs typeface="Times New Roman"/>
                <a:sym typeface="Times New Roman"/>
              </a:rPr>
              <a:t> dem</a:t>
            </a:r>
          </a:p>
          <a:p>
            <a:pPr lvl="0" algn="ctr">
              <a:defRPr>
                <a:solidFill>
                  <a:srgbClr val="000000"/>
                </a:solidFill>
              </a:defRPr>
            </a:pPr>
            <a:r>
              <a:rPr sz="2000" b="1">
                <a:latin typeface="Times New Roman"/>
                <a:ea typeface="Times New Roman"/>
                <a:cs typeface="Times New Roman"/>
                <a:sym typeface="Times New Roman"/>
              </a:rPr>
              <a:t> Bauen</a:t>
            </a:r>
          </a:p>
        </p:txBody>
      </p:sp>
      <p:sp>
        <p:nvSpPr>
          <p:cNvPr id="1157" name="Shape 1157"/>
          <p:cNvSpPr/>
          <p:nvPr/>
        </p:nvSpPr>
        <p:spPr>
          <a:xfrm>
            <a:off x="2136525" y="1465375"/>
            <a:ext cx="3417136" cy="7394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300" b="1">
                <a:solidFill>
                  <a:srgbClr val="000000"/>
                </a:solidFill>
                <a:latin typeface="Times New Roman"/>
                <a:ea typeface="Times New Roman"/>
                <a:cs typeface="Times New Roman"/>
                <a:sym typeface="Times New Roman"/>
              </a:defRPr>
            </a:lvl1pPr>
          </a:lstStyle>
          <a:p>
            <a:pPr lvl="0">
              <a:defRPr sz="1800" b="0"/>
            </a:pPr>
            <a:r>
              <a:rPr sz="2300" b="1"/>
              <a:t>62 Wochen: Zeit des Bauens</a:t>
            </a:r>
          </a:p>
        </p:txBody>
      </p:sp>
      <p:sp>
        <p:nvSpPr>
          <p:cNvPr id="1158" name="Shape 1158"/>
          <p:cNvSpPr/>
          <p:nvPr/>
        </p:nvSpPr>
        <p:spPr>
          <a:xfrm>
            <a:off x="8820471" y="548679"/>
            <a:ext cx="1" cy="1958156"/>
          </a:xfrm>
          <a:prstGeom prst="line">
            <a:avLst/>
          </a:prstGeom>
          <a:ln w="76200">
            <a:solidFill>
              <a:srgbClr val="FF0000"/>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59" name="Shape 1159"/>
          <p:cNvSpPr/>
          <p:nvPr/>
        </p:nvSpPr>
        <p:spPr>
          <a:xfrm>
            <a:off x="1511719" y="5056147"/>
            <a:ext cx="127001" cy="3210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42900" indent="-342900" algn="ctr">
              <a:spcBef>
                <a:spcPts val="1900"/>
              </a:spcBef>
              <a:defRPr sz="2200">
                <a:solidFill>
                  <a:srgbClr val="C0C0C0"/>
                </a:solidFill>
              </a:defRPr>
            </a:lvl1pPr>
          </a:lstStyle>
          <a:p>
            <a:pPr lvl="0">
              <a:defRPr sz="1800">
                <a:solidFill>
                  <a:srgbClr val="000000"/>
                </a:solidFill>
              </a:defRPr>
            </a:pPr>
            <a:r>
              <a:rPr sz="2200">
                <a:solidFill>
                  <a:srgbClr val="C0C0C0"/>
                </a:solidFill>
              </a:rPr>
              <a:t> </a:t>
            </a:r>
          </a:p>
        </p:txBody>
      </p:sp>
      <p:sp>
        <p:nvSpPr>
          <p:cNvPr id="1160" name="Shape 1160"/>
          <p:cNvSpPr/>
          <p:nvPr/>
        </p:nvSpPr>
        <p:spPr>
          <a:xfrm>
            <a:off x="6794376" y="2496491"/>
            <a:ext cx="699522" cy="421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400">
                <a:solidFill>
                  <a:srgbClr val="000000"/>
                </a:solidFill>
                <a:latin typeface="Times New Roman"/>
                <a:ea typeface="Times New Roman"/>
                <a:cs typeface="Times New Roman"/>
                <a:sym typeface="Times New Roman"/>
              </a:defRPr>
            </a:lvl1pPr>
          </a:lstStyle>
          <a:p>
            <a:pPr lvl="0">
              <a:defRPr sz="1800"/>
            </a:pPr>
            <a:r>
              <a:rPr sz="2400"/>
              <a:t>3,5</a:t>
            </a:r>
          </a:p>
        </p:txBody>
      </p:sp>
      <p:sp>
        <p:nvSpPr>
          <p:cNvPr id="1161" name="Shape 1161"/>
          <p:cNvSpPr/>
          <p:nvPr/>
        </p:nvSpPr>
        <p:spPr>
          <a:xfrm flipV="1">
            <a:off x="6660230" y="3341021"/>
            <a:ext cx="1434" cy="736050"/>
          </a:xfrm>
          <a:prstGeom prst="line">
            <a:avLst/>
          </a:prstGeom>
          <a:ln w="76200">
            <a:solidFill>
              <a:srgbClr val="1F497D"/>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62" name="Shape 1162"/>
          <p:cNvSpPr/>
          <p:nvPr/>
        </p:nvSpPr>
        <p:spPr>
          <a:xfrm>
            <a:off x="5810765" y="4077072"/>
            <a:ext cx="1641556" cy="584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Arial Narrow"/>
                <a:ea typeface="Arial Narrow"/>
                <a:cs typeface="Arial Narrow"/>
                <a:sym typeface="Arial Narrow"/>
              </a:defRPr>
            </a:lvl1pPr>
          </a:lstStyle>
          <a:p>
            <a:pPr lvl="0">
              <a:defRPr sz="1800" b="0"/>
            </a:pPr>
            <a:r>
              <a:rPr sz="2000" b="1"/>
              <a:t>Und zur Hälfte der Woche …</a:t>
            </a:r>
          </a:p>
        </p:txBody>
      </p:sp>
      <p:sp>
        <p:nvSpPr>
          <p:cNvPr id="1163" name="Shape 1163"/>
          <p:cNvSpPr/>
          <p:nvPr/>
        </p:nvSpPr>
        <p:spPr>
          <a:xfrm>
            <a:off x="6661663" y="2463551"/>
            <a:ext cx="996970" cy="533401"/>
          </a:xfrm>
          <a:prstGeom prst="rect">
            <a:avLst/>
          </a:prstGeom>
          <a:solidFill>
            <a:srgbClr val="31859C"/>
          </a:solidFill>
          <a:ln w="12700">
            <a:solidFill/>
            <a:miter/>
          </a:ln>
        </p:spPr>
        <p:txBody>
          <a:bodyPr lIns="0" tIns="0" rIns="0" bIns="0" anchor="ctr"/>
          <a:lstStyle/>
          <a:p>
            <a:pPr lvl="0">
              <a:defRPr>
                <a:solidFill>
                  <a:srgbClr val="000000"/>
                </a:solidFill>
                <a:latin typeface="Calibri"/>
                <a:ea typeface="Calibri"/>
                <a:cs typeface="Calibri"/>
                <a:sym typeface="Calibri"/>
              </a:defRPr>
            </a:pPr>
            <a:endParaRPr/>
          </a:p>
        </p:txBody>
      </p:sp>
      <p:sp>
        <p:nvSpPr>
          <p:cNvPr id="1164" name="Shape 1164"/>
          <p:cNvSpPr/>
          <p:nvPr/>
        </p:nvSpPr>
        <p:spPr>
          <a:xfrm>
            <a:off x="5544120" y="1458415"/>
            <a:ext cx="2291680" cy="73997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200" b="1">
                <a:solidFill>
                  <a:srgbClr val="000000"/>
                </a:solidFill>
                <a:latin typeface="Times New Roman"/>
                <a:ea typeface="Times New Roman"/>
                <a:cs typeface="Times New Roman"/>
                <a:sym typeface="Times New Roman"/>
              </a:defRPr>
            </a:lvl1pPr>
          </a:lstStyle>
          <a:p>
            <a:pPr lvl="0">
              <a:defRPr sz="1800" b="0"/>
            </a:pPr>
            <a:r>
              <a:rPr sz="2200" b="1"/>
              <a:t>1 Woche: 7 Jahre Bedrängnis</a:t>
            </a:r>
          </a:p>
        </p:txBody>
      </p:sp>
      <p:sp>
        <p:nvSpPr>
          <p:cNvPr id="1165" name="Shape 1165"/>
          <p:cNvSpPr/>
          <p:nvPr/>
        </p:nvSpPr>
        <p:spPr>
          <a:xfrm>
            <a:off x="5148064" y="3140967"/>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Times New Roman"/>
                <a:ea typeface="Times New Roman"/>
                <a:cs typeface="Times New Roman"/>
                <a:sym typeface="Times New Roman"/>
              </a:defRPr>
            </a:lvl1pPr>
          </a:lstStyle>
          <a:p>
            <a:pPr lvl="0">
              <a:defRPr sz="1800" b="0"/>
            </a:pPr>
            <a:r>
              <a:rPr sz="2000" b="1"/>
              <a:t>171 v.C.</a:t>
            </a:r>
          </a:p>
        </p:txBody>
      </p:sp>
      <p:sp>
        <p:nvSpPr>
          <p:cNvPr id="1166" name="Shape 1166"/>
          <p:cNvSpPr/>
          <p:nvPr/>
        </p:nvSpPr>
        <p:spPr>
          <a:xfrm>
            <a:off x="35496" y="3284983"/>
            <a:ext cx="561341" cy="4213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000000"/>
                </a:solidFill>
                <a:latin typeface="Times New Roman"/>
                <a:ea typeface="Times New Roman"/>
                <a:cs typeface="Times New Roman"/>
                <a:sym typeface="Times New Roman"/>
              </a:defRPr>
            </a:lvl1pPr>
          </a:lstStyle>
          <a:p>
            <a:pPr lvl="0">
              <a:defRPr sz="1800" b="0"/>
            </a:pPr>
            <a:r>
              <a:rPr sz="2400" b="1"/>
              <a:t>587</a:t>
            </a:r>
          </a:p>
        </p:txBody>
      </p:sp>
      <p:sp>
        <p:nvSpPr>
          <p:cNvPr id="1167" name="Shape 1167"/>
          <p:cNvSpPr/>
          <p:nvPr/>
        </p:nvSpPr>
        <p:spPr>
          <a:xfrm>
            <a:off x="6161537" y="2996951"/>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Times New Roman"/>
                <a:ea typeface="Times New Roman"/>
                <a:cs typeface="Times New Roman"/>
                <a:sym typeface="Times New Roman"/>
              </a:defRPr>
            </a:lvl1pPr>
          </a:lstStyle>
          <a:p>
            <a:pPr lvl="0">
              <a:defRPr sz="1800" b="0"/>
            </a:pPr>
            <a:r>
              <a:rPr sz="2000" b="1"/>
              <a:t>168 v.C.</a:t>
            </a:r>
          </a:p>
        </p:txBody>
      </p:sp>
      <p:sp>
        <p:nvSpPr>
          <p:cNvPr id="1168" name="Shape 1168"/>
          <p:cNvSpPr>
            <a:spLocks noGrp="1"/>
          </p:cNvSpPr>
          <p:nvPr>
            <p:ph type="title"/>
          </p:nvPr>
        </p:nvSpPr>
        <p:spPr>
          <a:xfrm>
            <a:off x="0" y="0"/>
            <a:ext cx="9144000" cy="1052513"/>
          </a:xfrm>
          <a:prstGeom prst="rect">
            <a:avLst/>
          </a:prstGeom>
        </p:spPr>
        <p:txBody>
          <a:bodyPr/>
          <a:lstStyle/>
          <a:p>
            <a:pPr lvl="0">
              <a:defRPr sz="1800"/>
            </a:pPr>
            <a:r>
              <a:rPr sz="3600" b="1"/>
              <a:t>70 Wochen –  </a:t>
            </a:r>
            <a:r>
              <a:rPr sz="2800" b="1"/>
              <a:t>Die Antiochus-Deutung</a:t>
            </a:r>
          </a:p>
        </p:txBody>
      </p:sp>
      <p:sp>
        <p:nvSpPr>
          <p:cNvPr id="1169" name="Shape 1169"/>
          <p:cNvSpPr/>
          <p:nvPr/>
        </p:nvSpPr>
        <p:spPr>
          <a:xfrm>
            <a:off x="4644009" y="5489936"/>
            <a:ext cx="1728193" cy="135437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r>
              <a:rPr sz="1700" b="1"/>
              <a:t>Mit der Ermordung von Onias III beginnt die letzte Woche</a:t>
            </a:r>
          </a:p>
        </p:txBody>
      </p:sp>
      <p:sp>
        <p:nvSpPr>
          <p:cNvPr id="1170" name="Shape 1170"/>
          <p:cNvSpPr/>
          <p:nvPr/>
        </p:nvSpPr>
        <p:spPr>
          <a:xfrm flipV="1">
            <a:off x="5601765" y="3541077"/>
            <a:ext cx="13287" cy="1976155"/>
          </a:xfrm>
          <a:prstGeom prst="line">
            <a:avLst/>
          </a:prstGeom>
          <a:ln w="76200">
            <a:solidFill>
              <a:srgbClr val="1F497D"/>
            </a:solidFill>
            <a:round/>
            <a:tailEnd type="triangle"/>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1171" name="Shape 1171"/>
          <p:cNvSpPr/>
          <p:nvPr/>
        </p:nvSpPr>
        <p:spPr>
          <a:xfrm>
            <a:off x="1154149" y="3397062"/>
            <a:ext cx="561341" cy="42139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000000"/>
                </a:solidFill>
                <a:latin typeface="Times New Roman"/>
                <a:ea typeface="Times New Roman"/>
                <a:cs typeface="Times New Roman"/>
                <a:sym typeface="Times New Roman"/>
              </a:defRPr>
            </a:lvl1pPr>
          </a:lstStyle>
          <a:p>
            <a:pPr lvl="0">
              <a:defRPr sz="1800" b="0"/>
            </a:pPr>
            <a:r>
              <a:rPr sz="2400" b="1"/>
              <a:t>538</a:t>
            </a:r>
          </a:p>
        </p:txBody>
      </p:sp>
      <p:sp>
        <p:nvSpPr>
          <p:cNvPr id="1172" name="Shape 1172"/>
          <p:cNvSpPr/>
          <p:nvPr/>
        </p:nvSpPr>
        <p:spPr>
          <a:xfrm>
            <a:off x="7204940" y="3084928"/>
            <a:ext cx="1056847" cy="3727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000" b="1">
                <a:solidFill>
                  <a:srgbClr val="000000"/>
                </a:solidFill>
                <a:latin typeface="Times New Roman"/>
                <a:ea typeface="Times New Roman"/>
                <a:cs typeface="Times New Roman"/>
                <a:sym typeface="Times New Roman"/>
              </a:defRPr>
            </a:lvl1pPr>
          </a:lstStyle>
          <a:p>
            <a:pPr lvl="0">
              <a:defRPr sz="1800" b="0"/>
            </a:pPr>
            <a:r>
              <a:rPr sz="2000" b="1"/>
              <a:t>164 v.C.</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Shape 1174"/>
          <p:cNvSpPr>
            <a:spLocks noGrp="1"/>
          </p:cNvSpPr>
          <p:nvPr>
            <p:ph type="title"/>
          </p:nvPr>
        </p:nvSpPr>
        <p:spPr>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2. Teil: Mt 24</a:t>
            </a:r>
          </a:p>
        </p:txBody>
      </p:sp>
      <p:sp>
        <p:nvSpPr>
          <p:cNvPr id="1175" name="Shape 1175"/>
          <p:cNvSpPr>
            <a:spLocks noGrp="1"/>
          </p:cNvSpPr>
          <p:nvPr>
            <p:ph type="body" idx="1"/>
          </p:nvPr>
        </p:nvSpPr>
        <p:spPr>
          <a:prstGeom prst="rect">
            <a:avLst/>
          </a:prstGeom>
        </p:spPr>
        <p:txBody>
          <a:bodyPr/>
          <a:lstStyle/>
          <a:p>
            <a:pPr lvl="0"/>
            <a:endParaRPr/>
          </a:p>
        </p:txBody>
      </p:sp>
      <p:sp>
        <p:nvSpPr>
          <p:cNvPr id="1176" name="Shape 117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79</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image12.png" descr="griechischereich"/>
          <p:cNvPicPr/>
          <p:nvPr/>
        </p:nvPicPr>
        <p:blipFill>
          <a:blip r:embed="rId3" cstate="print">
            <a:extLst/>
          </a:blip>
          <a:stretch>
            <a:fillRect/>
          </a:stretch>
        </p:blipFill>
        <p:spPr>
          <a:xfrm>
            <a:off x="-226802" y="3212975"/>
            <a:ext cx="10388804" cy="3645025"/>
          </a:xfrm>
          <a:prstGeom prst="rect">
            <a:avLst/>
          </a:prstGeom>
          <a:ln w="12700">
            <a:miter lim="400000"/>
          </a:ln>
        </p:spPr>
      </p:pic>
      <p:sp>
        <p:nvSpPr>
          <p:cNvPr id="584" name="Shape 584"/>
          <p:cNvSpPr>
            <a:spLocks noGrp="1"/>
          </p:cNvSpPr>
          <p:nvPr>
            <p:ph type="title" idx="4294967295"/>
          </p:nvPr>
        </p:nvSpPr>
        <p:spPr>
          <a:xfrm>
            <a:off x="0" y="347562"/>
            <a:ext cx="9144000" cy="569586"/>
          </a:xfrm>
          <a:prstGeom prst="rect">
            <a:avLst/>
          </a:prstGeom>
        </p:spPr>
        <p:txBody>
          <a:bodyPr>
            <a:normAutofit/>
          </a:bodyPr>
          <a:lstStyle/>
          <a:p>
            <a:pPr lvl="0" defTabSz="768095">
              <a:defRPr sz="1800" b="0">
                <a:solidFill>
                  <a:srgbClr val="000000"/>
                </a:solidFill>
              </a:defRPr>
            </a:pPr>
            <a:r>
              <a:rPr sz="3359" b="1" i="1">
                <a:solidFill>
                  <a:srgbClr val="FFFFFF"/>
                </a:solidFill>
                <a:effectLst>
                  <a:outerShdw blurRad="32004" dist="32004" dir="2700000" rotWithShape="0">
                    <a:srgbClr val="000000"/>
                  </a:outerShdw>
                </a:effectLst>
                <a:latin typeface="Arial"/>
                <a:ea typeface="Arial"/>
                <a:cs typeface="Arial"/>
                <a:sym typeface="Arial"/>
              </a:rPr>
              <a:t>3. Das Makedonische Reich </a:t>
            </a:r>
            <a:r>
              <a:rPr sz="3359" i="1">
                <a:solidFill>
                  <a:srgbClr val="FFFFFF"/>
                </a:solidFill>
                <a:effectLst>
                  <a:outerShdw blurRad="32004" dist="32004" dir="2700000" rotWithShape="0">
                    <a:srgbClr val="000000"/>
                  </a:outerShdw>
                </a:effectLst>
                <a:latin typeface="Arial"/>
                <a:ea typeface="Arial"/>
                <a:cs typeface="Arial"/>
                <a:sym typeface="Arial"/>
              </a:rPr>
              <a:t>333-323</a:t>
            </a:r>
          </a:p>
        </p:txBody>
      </p:sp>
      <p:sp>
        <p:nvSpPr>
          <p:cNvPr id="585" name="Shape 585"/>
          <p:cNvSpPr>
            <a:spLocks noGrp="1"/>
          </p:cNvSpPr>
          <p:nvPr>
            <p:ph type="body" idx="4294967295"/>
          </p:nvPr>
        </p:nvSpPr>
        <p:spPr>
          <a:xfrm>
            <a:off x="0" y="913282"/>
            <a:ext cx="9144000" cy="5217643"/>
          </a:xfrm>
          <a:prstGeom prst="rect">
            <a:avLst/>
          </a:prstGeom>
        </p:spPr>
        <p:txBody>
          <a:bodyPr>
            <a:normAutofit/>
          </a:bodyPr>
          <a:lstStyle/>
          <a:p>
            <a:pPr marL="342899" lvl="0" indent="-342899">
              <a:lnSpc>
                <a:spcPct val="100000"/>
              </a:lnSpc>
              <a:buClrTx/>
              <a:buSzPct val="100000"/>
              <a:buFont typeface="Arial"/>
              <a:buNone/>
              <a:defRPr sz="1800" b="0">
                <a:solidFill>
                  <a:srgbClr val="000000"/>
                </a:solidFill>
              </a:defRPr>
            </a:pPr>
            <a:r>
              <a:rPr sz="2600">
                <a:solidFill>
                  <a:srgbClr val="0433FF"/>
                </a:solidFill>
                <a:latin typeface="Calibri"/>
                <a:ea typeface="Calibri"/>
                <a:cs typeface="Calibri"/>
                <a:sym typeface="Calibri"/>
              </a:rPr>
              <a:t>39 </a:t>
            </a:r>
            <a:r>
              <a:rPr sz="2600">
                <a:solidFill>
                  <a:srgbClr val="CAB5EC"/>
                </a:solidFill>
                <a:latin typeface="Calibri"/>
                <a:ea typeface="Calibri"/>
                <a:cs typeface="Calibri"/>
                <a:sym typeface="Calibri"/>
              </a:rPr>
              <a:t>„– und ein anderes, drittes Königreich, aus Bronze, das über die ganze Erde herrschen wird.</a:t>
            </a:r>
            <a:r>
              <a:rPr sz="2600">
                <a:solidFill>
                  <a:srgbClr val="0433FF"/>
                </a:solidFill>
                <a:latin typeface="Calibri"/>
                <a:ea typeface="Calibri"/>
                <a:cs typeface="Calibri"/>
                <a:sym typeface="Calibri"/>
              </a:rPr>
              <a:t>“ </a:t>
            </a:r>
          </a:p>
          <a:p>
            <a:pPr marL="342899" lvl="0" indent="-342899">
              <a:lnSpc>
                <a:spcPct val="100000"/>
              </a:lnSpc>
              <a:buClrTx/>
              <a:buSzPct val="100000"/>
              <a:buFont typeface="Arial"/>
              <a:buNone/>
              <a:defRPr sz="1800" b="0">
                <a:solidFill>
                  <a:srgbClr val="000000"/>
                </a:solidFill>
              </a:defRPr>
            </a:pPr>
            <a:r>
              <a:rPr sz="2300">
                <a:solidFill>
                  <a:srgbClr val="0433FF"/>
                </a:solidFill>
                <a:latin typeface="Calibri"/>
                <a:ea typeface="Calibri"/>
                <a:cs typeface="Calibri"/>
                <a:sym typeface="Calibri"/>
              </a:rPr>
              <a:t>Dan 11,2E-4: „das Königreich Griechenland: </a:t>
            </a:r>
            <a:r>
              <a:rPr sz="2300" baseline="31999">
                <a:solidFill>
                  <a:srgbClr val="0433FF"/>
                </a:solidFill>
                <a:latin typeface="Calibri"/>
                <a:ea typeface="Calibri"/>
                <a:cs typeface="Calibri"/>
                <a:sym typeface="Calibri"/>
              </a:rPr>
              <a:t>3</a:t>
            </a:r>
            <a:r>
              <a:rPr sz="2300">
                <a:solidFill>
                  <a:srgbClr val="0433FF"/>
                </a:solidFill>
                <a:latin typeface="Calibri"/>
                <a:ea typeface="Calibri"/>
                <a:cs typeface="Calibri"/>
                <a:sym typeface="Calibri"/>
              </a:rPr>
              <a:t> Ein tapferer König wird aufstehen, und er wird mit großer Macht herrschen und nach seinem Gutdünken handeln.“ </a:t>
            </a:r>
          </a:p>
        </p:txBody>
      </p:sp>
      <p:pic>
        <p:nvPicPr>
          <p:cNvPr id="586" name="image13.png" descr="AlexanderDerGrosse"/>
          <p:cNvPicPr/>
          <p:nvPr/>
        </p:nvPicPr>
        <p:blipFill>
          <a:blip r:embed="rId4" cstate="print">
            <a:extLst/>
          </a:blip>
          <a:stretch>
            <a:fillRect/>
          </a:stretch>
        </p:blipFill>
        <p:spPr>
          <a:xfrm>
            <a:off x="-111954" y="3753417"/>
            <a:ext cx="1766963" cy="1959025"/>
          </a:xfrm>
          <a:prstGeom prst="rect">
            <a:avLst/>
          </a:prstGeom>
          <a:ln w="12700">
            <a:miter lim="400000"/>
          </a:ln>
        </p:spPr>
      </p:pic>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84"/>
                                        </p:tgtEl>
                                        <p:attrNameLst>
                                          <p:attrName>style.visibility</p:attrName>
                                        </p:attrNameLst>
                                      </p:cBhvr>
                                      <p:to>
                                        <p:strVal val="visible"/>
                                      </p:to>
                                    </p:set>
                                    <p:anim calcmode="lin" valueType="num">
                                      <p:cBhvr>
                                        <p:cTn id="7" dur="1000" fill="hold"/>
                                        <p:tgtEl>
                                          <p:spTgt spid="584"/>
                                        </p:tgtEl>
                                        <p:attrNameLst>
                                          <p:attrName>ppt_x</p:attrName>
                                        </p:attrNameLst>
                                      </p:cBhvr>
                                      <p:tavLst>
                                        <p:tav tm="0">
                                          <p:val>
                                            <p:strVal val="0-#ppt_w/2"/>
                                          </p:val>
                                        </p:tav>
                                        <p:tav tm="100000">
                                          <p:val>
                                            <p:strVal val="#ppt_x"/>
                                          </p:val>
                                        </p:tav>
                                      </p:tavLst>
                                    </p:anim>
                                    <p:anim calcmode="lin" valueType="num">
                                      <p:cBhvr>
                                        <p:cTn id="8" dur="1000" fill="hold"/>
                                        <p:tgtEl>
                                          <p:spTgt spid="5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iterate>
                                    <p:tmAbs val="0"/>
                                  </p:iterate>
                                  <p:childTnLst>
                                    <p:set>
                                      <p:cBhvr>
                                        <p:cTn id="12" fill="hold"/>
                                        <p:tgtEl>
                                          <p:spTgt spid="585">
                                            <p:bg/>
                                          </p:spTgt>
                                        </p:tgtEl>
                                        <p:attrNameLst>
                                          <p:attrName>style.visibility</p:attrName>
                                        </p:attrNameLst>
                                      </p:cBhvr>
                                      <p:to>
                                        <p:strVal val="visible"/>
                                      </p:to>
                                    </p:set>
                                    <p:animEffect transition="in" filter="fade">
                                      <p:cBhvr>
                                        <p:cTn id="13" dur="500"/>
                                        <p:tgtEl>
                                          <p:spTgt spid="585">
                                            <p:bg/>
                                          </p:spTgt>
                                        </p:tgtEl>
                                      </p:cBhvr>
                                    </p:animEffect>
                                  </p:childTnLst>
                                </p:cTn>
                              </p:par>
                              <p:par>
                                <p:cTn id="14" presetID="10" presetClass="entr" presetSubtype="0" fill="hold" grpId="2">
                                  <p:stCondLst>
                                    <p:cond delay="0"/>
                                  </p:stCondLst>
                                  <p:iterate>
                                    <p:tmAbs val="0"/>
                                  </p:iterate>
                                  <p:childTnLst>
                                    <p:set>
                                      <p:cBhvr>
                                        <p:cTn id="15" fill="hold"/>
                                        <p:tgtEl>
                                          <p:spTgt spid="585">
                                            <p:txEl>
                                              <p:pRg st="0" end="0"/>
                                            </p:txEl>
                                          </p:spTgt>
                                        </p:tgtEl>
                                        <p:attrNameLst>
                                          <p:attrName>style.visibility</p:attrName>
                                        </p:attrNameLst>
                                      </p:cBhvr>
                                      <p:to>
                                        <p:strVal val="visible"/>
                                      </p:to>
                                    </p:set>
                                    <p:animEffect transition="in" filter="fade">
                                      <p:cBhvr>
                                        <p:cTn id="16" dur="500"/>
                                        <p:tgtEl>
                                          <p:spTgt spid="58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iterate>
                                    <p:tmAbs val="0"/>
                                  </p:iterate>
                                  <p:childTnLst>
                                    <p:set>
                                      <p:cBhvr>
                                        <p:cTn id="20" fill="hold"/>
                                        <p:tgtEl>
                                          <p:spTgt spid="585">
                                            <p:txEl>
                                              <p:pRg st="1" end="1"/>
                                            </p:txEl>
                                          </p:spTgt>
                                        </p:tgtEl>
                                        <p:attrNameLst>
                                          <p:attrName>style.visibility</p:attrName>
                                        </p:attrNameLst>
                                      </p:cBhvr>
                                      <p:to>
                                        <p:strVal val="visible"/>
                                      </p:to>
                                    </p:set>
                                    <p:animEffect transition="in" filter="fade">
                                      <p:cBhvr>
                                        <p:cTn id="21" dur="500"/>
                                        <p:tgtEl>
                                          <p:spTgt spid="5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1" animBg="1" advAuto="0"/>
      <p:bldP spid="585" grpId="2" build="p"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Shape 1178"/>
          <p:cNvSpPr>
            <a:spLocks noGrp="1"/>
          </p:cNvSpPr>
          <p:nvPr>
            <p:ph type="title"/>
          </p:nvPr>
        </p:nvSpPr>
        <p:spPr>
          <a:prstGeom prst="rect">
            <a:avLst/>
          </a:prstGeom>
        </p:spPr>
        <p:txBody>
          <a:bodyPr/>
          <a:lstStyle/>
          <a:p>
            <a:pPr lvl="0">
              <a:defRPr sz="1800" b="0">
                <a:solidFill>
                  <a:srgbClr val="000000"/>
                </a:solidFill>
              </a:defRPr>
            </a:pPr>
            <a:r>
              <a:rPr sz="4000" b="1">
                <a:solidFill>
                  <a:srgbClr val="002060"/>
                </a:solidFill>
              </a:rPr>
              <a:t>Die Ölbergrede des Herrn Jesus</a:t>
            </a:r>
          </a:p>
        </p:txBody>
      </p:sp>
      <p:sp>
        <p:nvSpPr>
          <p:cNvPr id="1179" name="Shape 1179"/>
          <p:cNvSpPr>
            <a:spLocks noGrp="1"/>
          </p:cNvSpPr>
          <p:nvPr>
            <p:ph type="body" idx="1"/>
          </p:nvPr>
        </p:nvSpPr>
        <p:spPr>
          <a:prstGeom prst="rect">
            <a:avLst/>
          </a:prstGeom>
        </p:spPr>
        <p:txBody>
          <a:bodyPr/>
          <a:lstStyle/>
          <a:p>
            <a:pPr marL="0" lvl="0" indent="0">
              <a:buClrTx/>
              <a:buSzTx/>
              <a:buFontTx/>
              <a:buNone/>
              <a:defRPr sz="1800" b="0">
                <a:solidFill>
                  <a:srgbClr val="000000"/>
                </a:solidFill>
              </a:defRPr>
            </a:pPr>
            <a:r>
              <a:rPr sz="3000" b="1">
                <a:solidFill>
                  <a:srgbClr val="002060"/>
                </a:solidFill>
              </a:rPr>
              <a:t>      </a:t>
            </a:r>
            <a:r>
              <a:rPr sz="3500" b="1">
                <a:solidFill>
                  <a:srgbClr val="002060"/>
                </a:solidFill>
              </a:rPr>
              <a:t>  Mt 24                 = Mk 13               = Lk 21</a:t>
            </a:r>
          </a:p>
        </p:txBody>
      </p:sp>
      <p:sp>
        <p:nvSpPr>
          <p:cNvPr id="1180" name="Shape 118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80</a:t>
            </a:fld>
            <a:endParaRPr sz="1200"/>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hape 1182"/>
          <p:cNvSpPr>
            <a:spLocks noGrp="1"/>
          </p:cNvSpPr>
          <p:nvPr>
            <p:ph type="title"/>
          </p:nvPr>
        </p:nvSpPr>
        <p:spPr>
          <a:xfrm>
            <a:off x="457200" y="92076"/>
            <a:ext cx="8229600" cy="574001"/>
          </a:xfrm>
          <a:prstGeom prst="rect">
            <a:avLst/>
          </a:prstGeom>
        </p:spPr>
        <p:txBody>
          <a:bodyPr/>
          <a:lstStyle>
            <a:lvl1pPr defTabSz="640079">
              <a:defRPr sz="3080" b="1"/>
            </a:lvl1pPr>
          </a:lstStyle>
          <a:p>
            <a:pPr lvl="0">
              <a:defRPr sz="1800" b="0"/>
            </a:pPr>
            <a:r>
              <a:rPr sz="3080" b="1"/>
              <a:t>Mt 24,6.7</a:t>
            </a:r>
          </a:p>
        </p:txBody>
      </p:sp>
      <p:sp>
        <p:nvSpPr>
          <p:cNvPr id="1183" name="Shape 1183"/>
          <p:cNvSpPr>
            <a:spLocks noGrp="1"/>
          </p:cNvSpPr>
          <p:nvPr>
            <p:ph type="body" idx="1"/>
          </p:nvPr>
        </p:nvSpPr>
        <p:spPr>
          <a:xfrm>
            <a:off x="52378" y="561070"/>
            <a:ext cx="9144001" cy="6386396"/>
          </a:xfrm>
          <a:prstGeom prst="rect">
            <a:avLst/>
          </a:prstGeom>
        </p:spPr>
        <p:txBody>
          <a:bodyPr/>
          <a:lstStyle/>
          <a:p>
            <a:pPr marL="261675" lvl="0" indent="-261675" defTabSz="676655">
              <a:lnSpc>
                <a:spcPct val="80000"/>
              </a:lnSpc>
              <a:spcBef>
                <a:spcPts val="500"/>
              </a:spcBef>
              <a:defRPr sz="1800"/>
            </a:pPr>
            <a:r>
              <a:rPr sz="2442" b="1"/>
              <a:t>Kriege, Kriegsgerüchte</a:t>
            </a:r>
          </a:p>
          <a:p>
            <a:pPr marL="584144" lvl="1" indent="-245816" defTabSz="676655">
              <a:lnSpc>
                <a:spcPct val="80000"/>
              </a:lnSpc>
              <a:spcBef>
                <a:spcPts val="500"/>
              </a:spcBef>
              <a:buChar char="•"/>
              <a:defRPr sz="1800"/>
            </a:pPr>
            <a:r>
              <a:rPr sz="2294"/>
              <a:t>54: Parther fallen in Armenen ein. Nero bekämpft sie. </a:t>
            </a:r>
          </a:p>
          <a:p>
            <a:pPr marL="584144" lvl="1" indent="-245816" defTabSz="676655">
              <a:lnSpc>
                <a:spcPct val="80000"/>
              </a:lnSpc>
              <a:spcBef>
                <a:spcPts val="500"/>
              </a:spcBef>
              <a:buChar char="•"/>
              <a:defRPr sz="1800"/>
            </a:pPr>
            <a:r>
              <a:rPr sz="2294"/>
              <a:t>ab 66 römisch-jüdischer Krieg → Bürgerkriege</a:t>
            </a:r>
          </a:p>
          <a:p>
            <a:pPr marL="261675" lvl="0" indent="-261675" defTabSz="676655">
              <a:lnSpc>
                <a:spcPct val="80000"/>
              </a:lnSpc>
              <a:spcBef>
                <a:spcPts val="500"/>
              </a:spcBef>
              <a:defRPr sz="1800"/>
            </a:pPr>
            <a:r>
              <a:rPr sz="2442" b="1"/>
              <a:t>Volkserhebungen</a:t>
            </a:r>
          </a:p>
          <a:p>
            <a:pPr marL="592073" lvl="1" indent="-253745" defTabSz="676655">
              <a:lnSpc>
                <a:spcPct val="80000"/>
              </a:lnSpc>
              <a:spcBef>
                <a:spcPts val="500"/>
              </a:spcBef>
              <a:buChar char="•"/>
              <a:defRPr sz="1800"/>
            </a:pPr>
            <a:r>
              <a:rPr sz="2368"/>
              <a:t>3</a:t>
            </a:r>
            <a:r>
              <a:rPr sz="2294"/>
              <a:t>9-41: Caligula will Statuen im Tempel aufstellen.</a:t>
            </a:r>
          </a:p>
          <a:p>
            <a:pPr marL="584144" lvl="1" indent="-245816" defTabSz="676655">
              <a:lnSpc>
                <a:spcPct val="80000"/>
              </a:lnSpc>
              <a:spcBef>
                <a:spcPts val="500"/>
              </a:spcBef>
              <a:buChar char="•"/>
              <a:defRPr sz="1800"/>
            </a:pPr>
            <a:r>
              <a:rPr sz="2294"/>
              <a:t>54: Felix lässt den Hohen Priester durch zelotische Sikarier töten.</a:t>
            </a:r>
          </a:p>
          <a:p>
            <a:pPr marL="261675" lvl="0" indent="-261675" defTabSz="676655">
              <a:lnSpc>
                <a:spcPct val="80000"/>
              </a:lnSpc>
              <a:spcBef>
                <a:spcPts val="500"/>
              </a:spcBef>
              <a:defRPr sz="1800"/>
            </a:pPr>
            <a:r>
              <a:rPr sz="2442" b="1"/>
              <a:t>Hunger</a:t>
            </a:r>
          </a:p>
          <a:p>
            <a:pPr marL="600003" lvl="1" indent="-261675" defTabSz="676655">
              <a:lnSpc>
                <a:spcPct val="80000"/>
              </a:lnSpc>
              <a:spcBef>
                <a:spcPts val="500"/>
              </a:spcBef>
              <a:buChar char="•"/>
              <a:defRPr sz="1800"/>
            </a:pPr>
            <a:r>
              <a:rPr sz="2442"/>
              <a:t>Apg 11,28; unter Claudius Missernten, vor allem 45 n. Chr., auch in Judäa. </a:t>
            </a:r>
          </a:p>
          <a:p>
            <a:pPr marL="261675" lvl="0" indent="-261675" defTabSz="676655">
              <a:lnSpc>
                <a:spcPct val="80000"/>
              </a:lnSpc>
              <a:spcBef>
                <a:spcPts val="500"/>
              </a:spcBef>
              <a:defRPr sz="1800"/>
            </a:pPr>
            <a:r>
              <a:rPr sz="2442" b="1"/>
              <a:t>Seuchen</a:t>
            </a:r>
            <a:r>
              <a:rPr sz="2442"/>
              <a:t> </a:t>
            </a:r>
          </a:p>
          <a:p>
            <a:pPr marL="600003" lvl="1" indent="-261675" defTabSz="676655">
              <a:lnSpc>
                <a:spcPct val="80000"/>
              </a:lnSpc>
              <a:spcBef>
                <a:spcPts val="500"/>
              </a:spcBef>
              <a:buChar char="•"/>
              <a:defRPr sz="1800"/>
            </a:pPr>
            <a:r>
              <a:rPr sz="2442"/>
              <a:t>61: Große Pest in Asia (Ephesus etc.)</a:t>
            </a:r>
          </a:p>
          <a:p>
            <a:pPr marL="261675" lvl="0" indent="-261675" defTabSz="676655">
              <a:lnSpc>
                <a:spcPct val="80000"/>
              </a:lnSpc>
              <a:spcBef>
                <a:spcPts val="500"/>
              </a:spcBef>
              <a:defRPr sz="1800"/>
            </a:pPr>
            <a:r>
              <a:rPr sz="2442" b="1"/>
              <a:t>Beben</a:t>
            </a:r>
          </a:p>
          <a:p>
            <a:pPr marL="600003" lvl="1" indent="-261675" defTabSz="676655">
              <a:lnSpc>
                <a:spcPct val="80000"/>
              </a:lnSpc>
              <a:spcBef>
                <a:spcPts val="500"/>
              </a:spcBef>
              <a:buChar char="•"/>
              <a:defRPr sz="1800"/>
            </a:pPr>
            <a:r>
              <a:rPr sz="2442"/>
              <a:t>unter Claudius, Caligula; </a:t>
            </a:r>
          </a:p>
          <a:p>
            <a:pPr marL="600003" lvl="1" indent="-261675" defTabSz="676655">
              <a:lnSpc>
                <a:spcPct val="80000"/>
              </a:lnSpc>
              <a:spcBef>
                <a:spcPts val="500"/>
              </a:spcBef>
              <a:buChar char="•"/>
              <a:defRPr sz="1800"/>
            </a:pPr>
            <a:r>
              <a:rPr sz="2442"/>
              <a:t>60 n. Chr. in Laodikea, Kol, Hierapolis; Smyrna, Milet, Chios, Samos</a:t>
            </a:r>
          </a:p>
          <a:p>
            <a:pPr marL="600003" lvl="1" indent="-261675" defTabSz="676655">
              <a:lnSpc>
                <a:spcPct val="80000"/>
              </a:lnSpc>
              <a:spcBef>
                <a:spcPts val="500"/>
              </a:spcBef>
              <a:buChar char="•"/>
              <a:defRPr sz="1800"/>
            </a:pPr>
            <a:r>
              <a:rPr sz="2442"/>
              <a:t>62 in Campania; 63 in Pompeij</a:t>
            </a:r>
          </a:p>
          <a:p>
            <a:pPr marL="600003" lvl="1" indent="-261675" defTabSz="676655">
              <a:lnSpc>
                <a:spcPct val="80000"/>
              </a:lnSpc>
              <a:spcBef>
                <a:spcPts val="500"/>
              </a:spcBef>
              <a:buChar char="•"/>
              <a:defRPr sz="1800"/>
            </a:pPr>
            <a:r>
              <a:rPr sz="2442"/>
              <a:t>68: großes Beben in Judäa/Jerusalem</a:t>
            </a:r>
          </a:p>
        </p:txBody>
      </p:sp>
      <p:sp>
        <p:nvSpPr>
          <p:cNvPr id="1184" name="Shape 1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pPr lvl="0">
                <a:defRPr sz="1800">
                  <a:solidFill>
                    <a:srgbClr val="000000"/>
                  </a:solidFill>
                </a:defRPr>
              </a:pPr>
              <a:t>81</a:t>
            </a:fld>
            <a:endParaRPr sz="1200">
              <a:solidFill>
                <a:srgbClr val="888888"/>
              </a:solidFill>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Shape 1186"/>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187" name="Table 1187"/>
          <p:cNvGraphicFramePr/>
          <p:nvPr/>
        </p:nvGraphicFramePr>
        <p:xfrm>
          <a:off x="0" y="0"/>
          <a:ext cx="9144000" cy="6969801"/>
        </p:xfrm>
        <a:graphic>
          <a:graphicData uri="http://schemas.openxmlformats.org/drawingml/2006/table">
            <a:tbl>
              <a:tblPr firstRow="1" bandRow="1">
                <a:tableStyleId>{4C3C2611-4C71-4FC5-86AE-919BDF0F9419}</a:tableStyleId>
              </a:tblPr>
              <a:tblGrid>
                <a:gridCol w="3048000"/>
                <a:gridCol w="3048000"/>
                <a:gridCol w="3048000"/>
              </a:tblGrid>
              <a:tr h="1117600">
                <a:tc>
                  <a:txBody>
                    <a:bodyPr/>
                    <a:lstStyle/>
                    <a:p>
                      <a:pPr lvl="0" algn="l">
                        <a:defRPr sz="1800" b="0" i="0">
                          <a:solidFill>
                            <a:srgbClr val="000000"/>
                          </a:solidFill>
                        </a:defRPr>
                      </a:pPr>
                      <a:r>
                        <a:rPr b="1">
                          <a:latin typeface="Arial Narrow"/>
                          <a:ea typeface="Arial Narrow"/>
                          <a:cs typeface="Arial Narrow"/>
                          <a:sym typeface="Arial Narrow"/>
                        </a:rPr>
                        <a:t>Mt 24,3: „Sage uns: Wann wird das sein? Und was ist das Zeichen </a:t>
                      </a:r>
                      <a:r>
                        <a:rPr b="1">
                          <a:solidFill>
                            <a:srgbClr val="FF0000"/>
                          </a:solidFill>
                          <a:latin typeface="Arial Narrow"/>
                          <a:ea typeface="Arial Narrow"/>
                          <a:cs typeface="Arial Narrow"/>
                          <a:sym typeface="Arial Narrow"/>
                        </a:rPr>
                        <a:t>deiner Ankunft und der Vollendung der Weltzeit</a:t>
                      </a:r>
                      <a:r>
                        <a:rPr b="1">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Mk 13,3: „Sage uns: Wann wird das sein? Und was ist das Zeichen, wann </a:t>
                      </a:r>
                      <a:r>
                        <a:rPr b="1">
                          <a:solidFill>
                            <a:srgbClr val="FF0000"/>
                          </a:solidFill>
                          <a:latin typeface="Arial Narrow"/>
                          <a:ea typeface="Arial Narrow"/>
                          <a:cs typeface="Arial Narrow"/>
                          <a:sym typeface="Arial Narrow"/>
                        </a:rPr>
                        <a:t>das alles </a:t>
                      </a:r>
                      <a:r>
                        <a:rPr b="1">
                          <a:latin typeface="Arial Narrow"/>
                          <a:ea typeface="Arial Narrow"/>
                          <a:cs typeface="Arial Narrow"/>
                          <a:sym typeface="Arial Narrow"/>
                        </a:rPr>
                        <a:t>im Begriff ist, vollendet zu werden?“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Lk 21,7 „Lehrer, wann wird das also sein? Und was ist das Zeichen, wann </a:t>
                      </a:r>
                      <a:r>
                        <a:rPr b="1">
                          <a:solidFill>
                            <a:srgbClr val="FF0000"/>
                          </a:solidFill>
                          <a:latin typeface="Arial Narrow"/>
                          <a:ea typeface="Arial Narrow"/>
                          <a:cs typeface="Arial Narrow"/>
                          <a:sym typeface="Arial Narrow"/>
                        </a:rPr>
                        <a:t>dieses</a:t>
                      </a:r>
                      <a:r>
                        <a:rPr b="1">
                          <a:latin typeface="Arial Narrow"/>
                          <a:ea typeface="Arial Narrow"/>
                          <a:cs typeface="Arial Narrow"/>
                          <a:sym typeface="Arial Narrow"/>
                        </a:rPr>
                        <a:t> im Begriff ist zu geschehen?“</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r>
              <a:tr h="2106463">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r>
              <a:tr h="850900">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r>
              <a:tr h="1226058">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r>
            </a:tbl>
          </a:graphicData>
        </a:graphic>
      </p:graphicFrame>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Shape 1189"/>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190" name="Table 1190"/>
          <p:cNvGraphicFramePr/>
          <p:nvPr/>
        </p:nvGraphicFramePr>
        <p:xfrm>
          <a:off x="0" y="0"/>
          <a:ext cx="9144000" cy="7111238"/>
        </p:xfrm>
        <a:graphic>
          <a:graphicData uri="http://schemas.openxmlformats.org/drawingml/2006/table">
            <a:tbl>
              <a:tblPr firstRow="1" bandRow="1">
                <a:tableStyleId>{4C3C2611-4C71-4FC5-86AE-919BDF0F9419}</a:tableStyleId>
              </a:tblPr>
              <a:tblGrid>
                <a:gridCol w="3048000"/>
                <a:gridCol w="3048000"/>
                <a:gridCol w="3048000"/>
              </a:tblGrid>
              <a:tr h="1117600">
                <a:tc>
                  <a:txBody>
                    <a:bodyPr/>
                    <a:lstStyle/>
                    <a:p>
                      <a:pPr lvl="0" algn="l">
                        <a:defRPr sz="1800" b="0" i="0">
                          <a:solidFill>
                            <a:srgbClr val="000000"/>
                          </a:solidFill>
                        </a:defRPr>
                      </a:pPr>
                      <a:r>
                        <a:rPr b="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i="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b="0" i="0">
                          <a:solidFill>
                            <a:srgbClr val="000000"/>
                          </a:solidFill>
                        </a:defRPr>
                      </a:pPr>
                      <a:r>
                        <a:rPr b="1" i="1">
                          <a:latin typeface="Arial Narrow"/>
                          <a:ea typeface="Arial Narrow"/>
                          <a:cs typeface="Arial Narrow"/>
                          <a:sym typeface="Arial Narrow"/>
                        </a:rPr>
                        <a:t>Mt 24:15 Wenn ihr also </a:t>
                      </a:r>
                      <a:r>
                        <a:rPr b="1" i="1">
                          <a:solidFill>
                            <a:srgbClr val="FF0000"/>
                          </a:solidFill>
                          <a:latin typeface="Arial Narrow"/>
                          <a:ea typeface="Arial Narrow"/>
                          <a:cs typeface="Arial Narrow"/>
                          <a:sym typeface="Arial Narrow"/>
                        </a:rPr>
                        <a:t>den Gräuel der Verwüstung</a:t>
                      </a:r>
                      <a:r>
                        <a:rPr b="1" i="1">
                          <a:latin typeface="Arial Narrow"/>
                          <a:ea typeface="Arial Narrow"/>
                          <a:cs typeface="Arial Narrow"/>
                          <a:sym typeface="Arial Narrow"/>
                        </a:rPr>
                        <a:t>, von dem durch Daniel, den Propheten, geredet wurde, </a:t>
                      </a:r>
                      <a:r>
                        <a:rPr b="1" i="1">
                          <a:solidFill>
                            <a:srgbClr val="0000FF"/>
                          </a:solidFill>
                          <a:latin typeface="Arial Narrow"/>
                          <a:ea typeface="Arial Narrow"/>
                          <a:cs typeface="Arial Narrow"/>
                          <a:sym typeface="Arial Narrow"/>
                        </a:rPr>
                        <a:t>an heiliger Stätte </a:t>
                      </a:r>
                      <a:r>
                        <a:rPr b="1" i="1">
                          <a:latin typeface="Arial Narrow"/>
                          <a:ea typeface="Arial Narrow"/>
                          <a:cs typeface="Arial Narrow"/>
                          <a:sym typeface="Arial Narrow"/>
                        </a:rPr>
                        <a:t>werdet hingestellt sehen– der Lesende bedenke es!–,</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Mk 13:14 Aber wenn ihr </a:t>
                      </a:r>
                      <a:r>
                        <a:rPr b="1" i="1">
                          <a:solidFill>
                            <a:srgbClr val="FF0000"/>
                          </a:solidFill>
                          <a:latin typeface="Arial Narrow"/>
                          <a:ea typeface="Arial Narrow"/>
                          <a:cs typeface="Arial Narrow"/>
                          <a:sym typeface="Arial Narrow"/>
                        </a:rPr>
                        <a:t>den Gräuel der Verwüstung</a:t>
                      </a:r>
                      <a:r>
                        <a:rPr b="1" i="1">
                          <a:latin typeface="Arial Narrow"/>
                          <a:ea typeface="Arial Narrow"/>
                          <a:cs typeface="Arial Narrow"/>
                          <a:sym typeface="Arial Narrow"/>
                        </a:rPr>
                        <a:t>, von dem von Daniel, dem Propheten, geredet wurde, werdet hingestellt sehen, </a:t>
                      </a:r>
                      <a:r>
                        <a:rPr b="1" i="1">
                          <a:solidFill>
                            <a:srgbClr val="0000FF"/>
                          </a:solidFill>
                          <a:latin typeface="Arial Narrow"/>
                          <a:ea typeface="Arial Narrow"/>
                          <a:cs typeface="Arial Narrow"/>
                          <a:sym typeface="Arial Narrow"/>
                        </a:rPr>
                        <a:t>wo er nicht [stehen] sollte</a:t>
                      </a:r>
                      <a:r>
                        <a:rPr b="1" i="1">
                          <a:latin typeface="Arial Narrow"/>
                          <a:ea typeface="Arial Narrow"/>
                          <a:cs typeface="Arial Narrow"/>
                          <a:sym typeface="Arial Narrow"/>
                        </a:rPr>
                        <a:t>– der Lesende bedenke es–,</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Lk 21:20 Wenn ihr aber </a:t>
                      </a:r>
                      <a:r>
                        <a:rPr b="1" i="1">
                          <a:solidFill>
                            <a:srgbClr val="0000FF"/>
                          </a:solidFill>
                          <a:latin typeface="Arial Narrow"/>
                          <a:ea typeface="Arial Narrow"/>
                          <a:cs typeface="Arial Narrow"/>
                          <a:sym typeface="Arial Narrow"/>
                        </a:rPr>
                        <a:t>Jerusalem</a:t>
                      </a:r>
                      <a:r>
                        <a:rPr b="1" i="1">
                          <a:solidFill>
                            <a:srgbClr val="FF0000"/>
                          </a:solidFill>
                          <a:latin typeface="Arial Narrow"/>
                          <a:ea typeface="Arial Narrow"/>
                          <a:cs typeface="Arial Narrow"/>
                          <a:sym typeface="Arial Narrow"/>
                        </a:rPr>
                        <a:t> von Heerestruppen umringt</a:t>
                      </a:r>
                      <a:r>
                        <a:rPr b="1" i="1">
                          <a:latin typeface="Arial Narrow"/>
                          <a:ea typeface="Arial Narrow"/>
                          <a:cs typeface="Arial Narrow"/>
                          <a:sym typeface="Arial Narrow"/>
                        </a:rPr>
                        <a:t> seht, dann habt Kenntnis, dass </a:t>
                      </a:r>
                      <a:r>
                        <a:rPr b="1" i="1">
                          <a:solidFill>
                            <a:srgbClr val="FF0000"/>
                          </a:solidFill>
                          <a:latin typeface="Arial Narrow"/>
                          <a:ea typeface="Arial Narrow"/>
                          <a:cs typeface="Arial Narrow"/>
                          <a:sym typeface="Arial Narrow"/>
                        </a:rPr>
                        <a:t>ihre Verwüstung nahe gekommen </a:t>
                      </a:r>
                      <a:r>
                        <a:rPr b="1" i="1">
                          <a:latin typeface="Arial Narrow"/>
                          <a:ea typeface="Arial Narrow"/>
                          <a:cs typeface="Arial Narrow"/>
                          <a:sym typeface="Arial Narrow"/>
                        </a:rPr>
                        <a:t>ist. </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2184400">
                <a:tc>
                  <a:txBody>
                    <a:bodyPr/>
                    <a:lstStyle/>
                    <a:p>
                      <a:pPr lvl="0" algn="l">
                        <a:defRPr sz="1800" b="0" i="0">
                          <a:solidFill>
                            <a:srgbClr val="000000"/>
                          </a:solidFill>
                        </a:defRPr>
                      </a:pPr>
                      <a:r>
                        <a:rPr>
                          <a:latin typeface="Arial Narrow"/>
                          <a:ea typeface="Arial Narrow"/>
                          <a:cs typeface="Arial Narrow"/>
                          <a:sym typeface="Arial Narrow"/>
                        </a:rPr>
                        <a:t>16 </a:t>
                      </a:r>
                      <a:r>
                        <a:rPr b="1">
                          <a:latin typeface="Arial Narrow"/>
                          <a:ea typeface="Arial Narrow"/>
                          <a:cs typeface="Arial Narrow"/>
                          <a:sym typeface="Arial Narrow"/>
                        </a:rPr>
                        <a:t>dann sollen die in Judäa auf die Berge fliehen</a:t>
                      </a:r>
                      <a:r>
                        <a:rPr>
                          <a:latin typeface="Arial Narrow"/>
                          <a:ea typeface="Arial Narrow"/>
                          <a:cs typeface="Arial Narrow"/>
                          <a:sym typeface="Arial Narrow"/>
                        </a:rPr>
                        <a:t>. </a:t>
                      </a:r>
                      <a:r>
                        <a:rPr baseline="30222">
                          <a:latin typeface="Arial Narrow"/>
                          <a:ea typeface="Arial Narrow"/>
                          <a:cs typeface="Arial Narrow"/>
                          <a:sym typeface="Arial Narrow"/>
                        </a:rPr>
                        <a:t>17</a:t>
                      </a:r>
                      <a:r>
                        <a:rPr>
                          <a:latin typeface="Arial Narrow"/>
                          <a:ea typeface="Arial Narrow"/>
                          <a:cs typeface="Arial Narrow"/>
                          <a:sym typeface="Arial Narrow"/>
                        </a:rPr>
                        <a:t> Der, der auf dem Dach ist, steige nicht hinab, etwas aus dem Haus zu holen. </a:t>
                      </a: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baseline="30222">
                          <a:latin typeface="Arial Narrow"/>
                          <a:ea typeface="Arial Narrow"/>
                          <a:cs typeface="Arial Narrow"/>
                          <a:sym typeface="Arial Narrow"/>
                        </a:rPr>
                        <a:t>18</a:t>
                      </a:r>
                      <a:r>
                        <a:rPr>
                          <a:latin typeface="Arial Narrow"/>
                          <a:ea typeface="Arial Narrow"/>
                          <a:cs typeface="Arial Narrow"/>
                          <a:sym typeface="Arial Narrow"/>
                        </a:rPr>
                        <a:t> Und der, der auf dem Feld ist, </a:t>
                      </a:r>
                      <a:r>
                        <a:rPr b="1">
                          <a:latin typeface="Arial Narrow"/>
                          <a:ea typeface="Arial Narrow"/>
                          <a:cs typeface="Arial Narrow"/>
                          <a:sym typeface="Arial Narrow"/>
                        </a:rPr>
                        <a:t>kehre nicht um</a:t>
                      </a:r>
                      <a:r>
                        <a:rPr>
                          <a:latin typeface="Arial Narrow"/>
                          <a:ea typeface="Arial Narrow"/>
                          <a:cs typeface="Arial Narrow"/>
                          <a:sym typeface="Arial Narrow"/>
                        </a:rPr>
                        <a:t>, seine Oberkleider zu holen.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dann sollen die in Judäa in die Berge fliehen</a:t>
                      </a:r>
                      <a:r>
                        <a:rPr>
                          <a:latin typeface="Arial Narrow"/>
                          <a:ea typeface="Arial Narrow"/>
                          <a:cs typeface="Arial Narrow"/>
                          <a:sym typeface="Arial Narrow"/>
                        </a:rPr>
                        <a:t>. </a:t>
                      </a:r>
                      <a:r>
                        <a:rPr baseline="30222">
                          <a:latin typeface="Arial Narrow"/>
                          <a:ea typeface="Arial Narrow"/>
                          <a:cs typeface="Arial Narrow"/>
                          <a:sym typeface="Arial Narrow"/>
                        </a:rPr>
                        <a:t>15</a:t>
                      </a:r>
                      <a:r>
                        <a:rPr>
                          <a:latin typeface="Arial Narrow"/>
                          <a:ea typeface="Arial Narrow"/>
                          <a:cs typeface="Arial Narrow"/>
                          <a:sym typeface="Arial Narrow"/>
                        </a:rPr>
                        <a:t> Der, der auf dem Dach ist, steige nicht hinab in das Haus, gehe auch nicht hinein, etwas aus seinem Hause zu holen. </a:t>
                      </a:r>
                      <a:r>
                        <a:rPr baseline="30222">
                          <a:latin typeface="Arial Narrow"/>
                          <a:ea typeface="Arial Narrow"/>
                          <a:cs typeface="Arial Narrow"/>
                          <a:sym typeface="Arial Narrow"/>
                        </a:rPr>
                        <a:t>16</a:t>
                      </a:r>
                      <a:r>
                        <a:rPr>
                          <a:latin typeface="Arial Narrow"/>
                          <a:ea typeface="Arial Narrow"/>
                          <a:cs typeface="Arial Narrow"/>
                          <a:sym typeface="Arial Narrow"/>
                        </a:rPr>
                        <a:t> Und der, der ins Feld [gegangen] ist, </a:t>
                      </a:r>
                      <a:r>
                        <a:rPr b="1">
                          <a:latin typeface="Arial Narrow"/>
                          <a:ea typeface="Arial Narrow"/>
                          <a:cs typeface="Arial Narrow"/>
                          <a:sym typeface="Arial Narrow"/>
                        </a:rPr>
                        <a:t>kehre nicht um</a:t>
                      </a:r>
                      <a:r>
                        <a:rPr>
                          <a:latin typeface="Arial Narrow"/>
                          <a:ea typeface="Arial Narrow"/>
                          <a:cs typeface="Arial Narrow"/>
                          <a:sym typeface="Arial Narrow"/>
                        </a:rPr>
                        <a:t>, sein Oberkleid zu holen.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aseline="30222">
                          <a:latin typeface="Arial Narrow"/>
                          <a:ea typeface="Arial Narrow"/>
                          <a:cs typeface="Arial Narrow"/>
                          <a:sym typeface="Arial Narrow"/>
                        </a:rPr>
                        <a:t>21</a:t>
                      </a:r>
                      <a:r>
                        <a:rPr>
                          <a:latin typeface="Arial Narrow"/>
                          <a:ea typeface="Arial Narrow"/>
                          <a:cs typeface="Arial Narrow"/>
                          <a:sym typeface="Arial Narrow"/>
                        </a:rPr>
                        <a:t> </a:t>
                      </a:r>
                      <a:r>
                        <a:rPr b="1">
                          <a:latin typeface="Arial Narrow"/>
                          <a:ea typeface="Arial Narrow"/>
                          <a:cs typeface="Arial Narrow"/>
                          <a:sym typeface="Arial Narrow"/>
                        </a:rPr>
                        <a:t>Dann sollen die in Judäa in die Berge fliehen</a:t>
                      </a:r>
                      <a:r>
                        <a:rPr>
                          <a:latin typeface="Arial Narrow"/>
                          <a:ea typeface="Arial Narrow"/>
                          <a:cs typeface="Arial Narrow"/>
                          <a:sym typeface="Arial Narrow"/>
                        </a:rPr>
                        <a:t> </a:t>
                      </a: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a:latin typeface="Arial Narrow"/>
                          <a:ea typeface="Arial Narrow"/>
                          <a:cs typeface="Arial Narrow"/>
                          <a:sym typeface="Arial Narrow"/>
                        </a:rPr>
                        <a:t>und die in ihrer Mitte daraus entweichen, </a:t>
                      </a:r>
                    </a:p>
                    <a:p>
                      <a:pPr lvl="0" algn="l">
                        <a:defRPr sz="1800" b="0" i="0">
                          <a:solidFill>
                            <a:srgbClr val="000000"/>
                          </a:solidFill>
                        </a:defRPr>
                      </a:pPr>
                      <a:r>
                        <a:rPr>
                          <a:latin typeface="Arial Narrow"/>
                          <a:ea typeface="Arial Narrow"/>
                          <a:cs typeface="Arial Narrow"/>
                          <a:sym typeface="Arial Narrow"/>
                        </a:rPr>
                        <a:t>und die auf dem Lande </a:t>
                      </a:r>
                      <a:r>
                        <a:rPr b="1">
                          <a:latin typeface="Arial Narrow"/>
                          <a:ea typeface="Arial Narrow"/>
                          <a:cs typeface="Arial Narrow"/>
                          <a:sym typeface="Arial Narrow"/>
                        </a:rPr>
                        <a:t>sollen nicht in sie hineingehen</a:t>
                      </a:r>
                      <a:r>
                        <a:rPr>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850900">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D7D2DF"/>
                    </a:solidFill>
                  </a:tcPr>
                </a:tc>
              </a:tr>
              <a:tr h="1226058">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a:solidFill>
                            <a:srgbClr val="000000"/>
                          </a:solidFill>
                          <a:latin typeface="Arial Narrow"/>
                          <a:ea typeface="Arial Narrow"/>
                          <a:cs typeface="Arial Narrow"/>
                          <a:sym typeface="Arial Narrow"/>
                        </a:defRPr>
                      </a:pPr>
                      <a:endParaRPr/>
                    </a:p>
                  </a:txBody>
                  <a:tcPr marL="19050" marR="19050" marT="19050" marB="19050" horzOverflow="overflow">
                    <a:lnL w="12700">
                      <a:miter lim="400000"/>
                    </a:lnL>
                    <a:lnR w="12700">
                      <a:miter lim="400000"/>
                    </a:lnR>
                    <a:lnT w="12700">
                      <a:miter lim="400000"/>
                    </a:lnT>
                    <a:lnB w="12700">
                      <a:miter lim="400000"/>
                    </a:lnB>
                    <a:solidFill>
                      <a:srgbClr val="ECEAF0"/>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 grpId="1"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a:spLocks noGrp="1"/>
          </p:cNvSpPr>
          <p:nvPr>
            <p:ph type="title"/>
          </p:nvPr>
        </p:nvSpPr>
        <p:spPr>
          <a:xfrm>
            <a:off x="179511" y="188639"/>
            <a:ext cx="8784978" cy="1080122"/>
          </a:xfrm>
          <a:prstGeom prst="rect">
            <a:avLst/>
          </a:prstGeom>
        </p:spPr>
        <p:txBody>
          <a:bodyPr>
            <a:normAutofit/>
          </a:bodyPr>
          <a:lstStyle/>
          <a:p>
            <a:pPr lvl="0">
              <a:defRPr sz="1800" b="0">
                <a:solidFill>
                  <a:srgbClr val="000000"/>
                </a:solidFill>
              </a:defRPr>
            </a:pPr>
            <a:r>
              <a:rPr sz="4000" b="1">
                <a:solidFill>
                  <a:srgbClr val="002060"/>
                </a:solidFill>
              </a:rPr>
              <a:t>Heilige Stätte</a:t>
            </a:r>
          </a:p>
        </p:txBody>
      </p:sp>
      <p:sp>
        <p:nvSpPr>
          <p:cNvPr id="1193" name="Shape 1193"/>
          <p:cNvSpPr>
            <a:spLocks noGrp="1"/>
          </p:cNvSpPr>
          <p:nvPr>
            <p:ph type="body" idx="1"/>
          </p:nvPr>
        </p:nvSpPr>
        <p:spPr>
          <a:xfrm>
            <a:off x="0" y="1052735"/>
            <a:ext cx="9144000" cy="5805266"/>
          </a:xfrm>
          <a:prstGeom prst="rect">
            <a:avLst/>
          </a:prstGeom>
        </p:spPr>
        <p:txBody>
          <a:bodyPr>
            <a:normAutofit/>
          </a:bodyPr>
          <a:lstStyle/>
          <a:p>
            <a:pPr lvl="0">
              <a:spcBef>
                <a:spcPts val="500"/>
              </a:spcBef>
              <a:defRPr sz="1800" b="0">
                <a:solidFill>
                  <a:srgbClr val="000000"/>
                </a:solidFill>
              </a:defRPr>
            </a:pPr>
            <a:r>
              <a:rPr sz="3000" b="1">
                <a:solidFill>
                  <a:srgbClr val="002060"/>
                </a:solidFill>
              </a:rPr>
              <a:t>Mt 24,15: Gräuel der Verwüstung </a:t>
            </a:r>
            <a:r>
              <a:rPr sz="3000" b="1">
                <a:solidFill>
                  <a:srgbClr val="FF2600"/>
                </a:solidFill>
              </a:rPr>
              <a:t>an heiliger Stätte</a:t>
            </a:r>
            <a:endParaRPr sz="3000" b="1">
              <a:solidFill>
                <a:srgbClr val="002060"/>
              </a:solidFill>
            </a:endParaRPr>
          </a:p>
          <a:p>
            <a:pPr marL="320039" lvl="0" indent="-320039">
              <a:spcBef>
                <a:spcPts val="500"/>
              </a:spcBef>
              <a:defRPr sz="1800" b="0">
                <a:solidFill>
                  <a:srgbClr val="000000"/>
                </a:solidFill>
              </a:defRPr>
            </a:pPr>
            <a:r>
              <a:rPr sz="2800" b="1">
                <a:solidFill>
                  <a:srgbClr val="002060"/>
                </a:solidFill>
              </a:rPr>
              <a:t>Esr 9,8: „Und nun ist uns für einen kleinen Augenblick Gnade von Seiten JAHWEHS, unseres Gottes, zuteil geworden, indem er uns Entronnene übrig gelassen und uns einen Pflock gegeben hat an seiner </a:t>
            </a:r>
            <a:r>
              <a:rPr sz="2800" b="1">
                <a:solidFill>
                  <a:srgbClr val="FF0000"/>
                </a:solidFill>
              </a:rPr>
              <a:t>heiligen Stätte</a:t>
            </a:r>
            <a:r>
              <a:rPr sz="2800" b="1">
                <a:solidFill>
                  <a:srgbClr val="002060"/>
                </a:solidFill>
              </a:rPr>
              <a:t>, damit unser Gott unsere Augen erleuchte und uns ein wenig aufleben lasse in unserer Knechtschaft.“</a:t>
            </a:r>
          </a:p>
          <a:p>
            <a:pPr marL="320039" lvl="0" indent="-320039">
              <a:spcBef>
                <a:spcPts val="500"/>
              </a:spcBef>
              <a:defRPr sz="1800" b="0">
                <a:solidFill>
                  <a:srgbClr val="000000"/>
                </a:solidFill>
              </a:defRPr>
            </a:pPr>
            <a:r>
              <a:rPr sz="2800" b="1">
                <a:solidFill>
                  <a:srgbClr val="002060"/>
                </a:solidFill>
              </a:rPr>
              <a:t>Pred 8,10: „Und dann habe ich Ehrfurchtslose gesehen, die begraben wurden und [zur Ruhe] eingingen; diejenigen aber, die recht gehandelt hatten, mussten von der </a:t>
            </a:r>
            <a:r>
              <a:rPr sz="2800" b="1">
                <a:solidFill>
                  <a:srgbClr val="FF0000"/>
                </a:solidFill>
              </a:rPr>
              <a:t>heiligen Stätte </a:t>
            </a:r>
            <a:r>
              <a:rPr sz="2800" b="1">
                <a:solidFill>
                  <a:srgbClr val="002060"/>
                </a:solidFill>
              </a:rPr>
              <a:t>wegziehen und wurden in der </a:t>
            </a:r>
            <a:r>
              <a:rPr sz="2800" b="1">
                <a:solidFill>
                  <a:srgbClr val="FF0000"/>
                </a:solidFill>
              </a:rPr>
              <a:t>Stadt</a:t>
            </a:r>
            <a:r>
              <a:rPr sz="2800" b="1">
                <a:solidFill>
                  <a:srgbClr val="002060"/>
                </a:solidFill>
              </a:rPr>
              <a:t> vergessen. Auch das ist Eitelkeit.“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93">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1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1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1" build="p" bldLvl="5"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p:cNvSpPr>
          <p:nvPr>
            <p:ph type="title"/>
          </p:nvPr>
        </p:nvSpPr>
        <p:spPr>
          <a:xfrm>
            <a:off x="179511" y="188639"/>
            <a:ext cx="8784978" cy="1080122"/>
          </a:xfrm>
          <a:prstGeom prst="rect">
            <a:avLst/>
          </a:prstGeom>
        </p:spPr>
        <p:txBody>
          <a:bodyPr>
            <a:normAutofit/>
          </a:bodyPr>
          <a:lstStyle/>
          <a:p>
            <a:pPr lvl="0">
              <a:defRPr sz="1800" b="0">
                <a:solidFill>
                  <a:srgbClr val="000000"/>
                </a:solidFill>
              </a:defRPr>
            </a:pPr>
            <a:r>
              <a:rPr sz="4000" b="1">
                <a:solidFill>
                  <a:srgbClr val="002060"/>
                </a:solidFill>
              </a:rPr>
              <a:t>Heilige Stätte</a:t>
            </a:r>
          </a:p>
        </p:txBody>
      </p:sp>
      <p:sp>
        <p:nvSpPr>
          <p:cNvPr id="1196" name="Shape 1196"/>
          <p:cNvSpPr>
            <a:spLocks noGrp="1"/>
          </p:cNvSpPr>
          <p:nvPr>
            <p:ph type="body" idx="1"/>
          </p:nvPr>
        </p:nvSpPr>
        <p:spPr>
          <a:xfrm>
            <a:off x="0" y="1052735"/>
            <a:ext cx="9144000" cy="5805266"/>
          </a:xfrm>
          <a:prstGeom prst="rect">
            <a:avLst/>
          </a:prstGeom>
        </p:spPr>
        <p:txBody>
          <a:bodyPr>
            <a:normAutofit/>
          </a:bodyPr>
          <a:lstStyle/>
          <a:p>
            <a:pPr marL="320039" lvl="0" indent="-320039">
              <a:spcBef>
                <a:spcPts val="500"/>
              </a:spcBef>
              <a:defRPr sz="1800" b="0">
                <a:solidFill>
                  <a:srgbClr val="000000"/>
                </a:solidFill>
              </a:defRPr>
            </a:pPr>
            <a:r>
              <a:rPr sz="2800" b="1">
                <a:solidFill>
                  <a:srgbClr val="002060"/>
                </a:solidFill>
              </a:rPr>
              <a:t>5M 12:5  „sondern </a:t>
            </a:r>
            <a:r>
              <a:rPr sz="2800" b="1">
                <a:solidFill>
                  <a:srgbClr val="FF0000"/>
                </a:solidFill>
              </a:rPr>
              <a:t>die Stätte </a:t>
            </a:r>
            <a:r>
              <a:rPr sz="2800" b="1">
                <a:solidFill>
                  <a:srgbClr val="002060"/>
                </a:solidFill>
              </a:rPr>
              <a:t>sollt ihr aufsuchen, die JAHWEH, euer Gott, aus allen euren Stämmen erwählen wird, um seinen Namen dahin zu setzen, dass er dort wohne, und dahin sollst du kommen.“</a:t>
            </a:r>
          </a:p>
          <a:p>
            <a:pPr marL="320039" lvl="0" indent="-320039">
              <a:spcBef>
                <a:spcPts val="500"/>
              </a:spcBef>
              <a:defRPr sz="1800" b="0">
                <a:solidFill>
                  <a:srgbClr val="000000"/>
                </a:solidFill>
              </a:defRPr>
            </a:pPr>
            <a:r>
              <a:rPr sz="2800" b="1">
                <a:solidFill>
                  <a:srgbClr val="002060"/>
                </a:solidFill>
              </a:rPr>
              <a:t>Jerusalem: </a:t>
            </a:r>
            <a:r>
              <a:rPr sz="2800" b="1">
                <a:solidFill>
                  <a:srgbClr val="FF2600"/>
                </a:solidFill>
              </a:rPr>
              <a:t>„heilige Stadt“</a:t>
            </a:r>
            <a:r>
              <a:rPr sz="2800" b="1">
                <a:solidFill>
                  <a:srgbClr val="002060"/>
                </a:solidFill>
              </a:rPr>
              <a:t> (Mt 4,5; 27,53)</a:t>
            </a:r>
          </a:p>
        </p:txBody>
      </p:sp>
    </p:spTree>
  </p:cSld>
  <p:clrMapOvr>
    <a:masterClrMapping/>
  </p:clrMapOvr>
  <p:transition spd="med">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Shape 1198"/>
          <p:cNvSpPr>
            <a:spLocks noGrp="1"/>
          </p:cNvSpPr>
          <p:nvPr>
            <p:ph type="title"/>
          </p:nvPr>
        </p:nvSpPr>
        <p:spPr>
          <a:prstGeom prst="rect">
            <a:avLst/>
          </a:prstGeom>
        </p:spPr>
        <p:txBody>
          <a:bodyPr/>
          <a:lstStyle/>
          <a:p>
            <a:pPr lvl="0"/>
            <a:endParaRPr/>
          </a:p>
        </p:txBody>
      </p:sp>
      <p:sp>
        <p:nvSpPr>
          <p:cNvPr id="1199" name="Shape 1199"/>
          <p:cNvSpPr>
            <a:spLocks noGrp="1"/>
          </p:cNvSpPr>
          <p:nvPr>
            <p:ph type="body" idx="1"/>
          </p:nvPr>
        </p:nvSpPr>
        <p:spPr>
          <a:prstGeom prst="rect">
            <a:avLst/>
          </a:prstGeom>
        </p:spPr>
        <p:txBody>
          <a:bodyPr/>
          <a:lstStyle/>
          <a:p>
            <a:pPr lvl="0"/>
            <a:endParaRPr/>
          </a:p>
        </p:txBody>
      </p:sp>
      <p:sp>
        <p:nvSpPr>
          <p:cNvPr id="1200" name="Shape 120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86</a:t>
            </a:fld>
            <a:endParaRPr sz="1200"/>
          </a:p>
        </p:txBody>
      </p:sp>
    </p:spTree>
  </p:cSld>
  <p:clrMapOvr>
    <a:masterClrMapping/>
  </p:clrMapOvr>
  <p:transition spd="med">
    <p:wipe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203" name="Table 1203"/>
          <p:cNvGraphicFramePr/>
          <p:nvPr/>
        </p:nvGraphicFramePr>
        <p:xfrm>
          <a:off x="0" y="0"/>
          <a:ext cx="9144000" cy="7322820"/>
        </p:xfrm>
        <a:graphic>
          <a:graphicData uri="http://schemas.openxmlformats.org/drawingml/2006/table">
            <a:tbl>
              <a:tblPr firstRow="1" bandRow="1">
                <a:tableStyleId>{4C3C2611-4C71-4FC5-86AE-919BDF0F9419}</a:tableStyleId>
              </a:tblPr>
              <a:tblGrid>
                <a:gridCol w="3048000"/>
                <a:gridCol w="3048000"/>
                <a:gridCol w="3048000"/>
              </a:tblGrid>
              <a:tr h="1117600">
                <a:tc>
                  <a:txBody>
                    <a:bodyPr/>
                    <a:lstStyle/>
                    <a:p>
                      <a:pPr lvl="0" algn="l">
                        <a:defRPr sz="1800" b="0" i="0">
                          <a:solidFill>
                            <a:srgbClr val="000000"/>
                          </a:solidFill>
                        </a:defRPr>
                      </a:pPr>
                      <a:r>
                        <a:rPr b="1">
                          <a:latin typeface="Arial Narrow"/>
                          <a:ea typeface="Arial Narrow"/>
                          <a:cs typeface="Arial Narrow"/>
                          <a:sym typeface="Arial Narrow"/>
                        </a:rPr>
                        <a:t>Mt 24,3: „Sage uns: Wann wird das sein? Und was ist das Zeichen </a:t>
                      </a:r>
                      <a:r>
                        <a:rPr b="1">
                          <a:solidFill>
                            <a:srgbClr val="FF0000"/>
                          </a:solidFill>
                          <a:latin typeface="Arial Narrow"/>
                          <a:ea typeface="Arial Narrow"/>
                          <a:cs typeface="Arial Narrow"/>
                          <a:sym typeface="Arial Narrow"/>
                        </a:rPr>
                        <a:t>deiner Ankunft und der Vollendung der Weltzeit</a:t>
                      </a:r>
                      <a:r>
                        <a:rPr b="1">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Mk 13,3: „Sage uns: Wann wird das sein? Und was ist das Zeichen, wann </a:t>
                      </a:r>
                      <a:r>
                        <a:rPr b="1">
                          <a:solidFill>
                            <a:srgbClr val="FF0000"/>
                          </a:solidFill>
                          <a:latin typeface="Arial Narrow"/>
                          <a:ea typeface="Arial Narrow"/>
                          <a:cs typeface="Arial Narrow"/>
                          <a:sym typeface="Arial Narrow"/>
                        </a:rPr>
                        <a:t>das alles </a:t>
                      </a:r>
                      <a:r>
                        <a:rPr b="1">
                          <a:latin typeface="Arial Narrow"/>
                          <a:ea typeface="Arial Narrow"/>
                          <a:cs typeface="Arial Narrow"/>
                          <a:sym typeface="Arial Narrow"/>
                        </a:rPr>
                        <a:t>im Begriff ist, vollendet zu werden?“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Lk 21,7 „Lehrer, wann wird das also sein? Und was ist das Zeichen, wann </a:t>
                      </a:r>
                      <a:r>
                        <a:rPr b="1">
                          <a:solidFill>
                            <a:srgbClr val="FF0000"/>
                          </a:solidFill>
                          <a:latin typeface="Arial Narrow"/>
                          <a:ea typeface="Arial Narrow"/>
                          <a:cs typeface="Arial Narrow"/>
                          <a:sym typeface="Arial Narrow"/>
                        </a:rPr>
                        <a:t>dieses</a:t>
                      </a:r>
                      <a:r>
                        <a:rPr b="1">
                          <a:latin typeface="Arial Narrow"/>
                          <a:ea typeface="Arial Narrow"/>
                          <a:cs typeface="Arial Narrow"/>
                          <a:sym typeface="Arial Narrow"/>
                        </a:rPr>
                        <a:t> im Begriff ist zu geschehen?“</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b="0" i="0">
                          <a:solidFill>
                            <a:srgbClr val="000000"/>
                          </a:solidFill>
                        </a:defRPr>
                      </a:pPr>
                      <a:r>
                        <a:rPr b="1" i="1">
                          <a:latin typeface="Arial Narrow"/>
                          <a:ea typeface="Arial Narrow"/>
                          <a:cs typeface="Arial Narrow"/>
                          <a:sym typeface="Arial Narrow"/>
                        </a:rPr>
                        <a:t>Mt 24:15 Wenn ihr also </a:t>
                      </a:r>
                      <a:r>
                        <a:rPr b="1" i="1">
                          <a:solidFill>
                            <a:srgbClr val="FF0000"/>
                          </a:solidFill>
                          <a:latin typeface="Arial Narrow"/>
                          <a:ea typeface="Arial Narrow"/>
                          <a:cs typeface="Arial Narrow"/>
                          <a:sym typeface="Arial Narrow"/>
                        </a:rPr>
                        <a:t>den Gräuel der Verwüstung</a:t>
                      </a:r>
                      <a:r>
                        <a:rPr b="1" i="1">
                          <a:latin typeface="Arial Narrow"/>
                          <a:ea typeface="Arial Narrow"/>
                          <a:cs typeface="Arial Narrow"/>
                          <a:sym typeface="Arial Narrow"/>
                        </a:rPr>
                        <a:t>, von dem durch Daniel, den Propheten, geredet wurde, </a:t>
                      </a:r>
                      <a:r>
                        <a:rPr b="1" i="1">
                          <a:solidFill>
                            <a:srgbClr val="0000FF"/>
                          </a:solidFill>
                          <a:latin typeface="Arial Narrow"/>
                          <a:ea typeface="Arial Narrow"/>
                          <a:cs typeface="Arial Narrow"/>
                          <a:sym typeface="Arial Narrow"/>
                        </a:rPr>
                        <a:t>an heiliger Stätte </a:t>
                      </a:r>
                      <a:r>
                        <a:rPr b="1" i="1">
                          <a:latin typeface="Arial Narrow"/>
                          <a:ea typeface="Arial Narrow"/>
                          <a:cs typeface="Arial Narrow"/>
                          <a:sym typeface="Arial Narrow"/>
                        </a:rPr>
                        <a:t>werdet hingestellt sehen </a:t>
                      </a:r>
                    </a:p>
                    <a:p>
                      <a:pPr lvl="0" algn="l">
                        <a:defRPr sz="1800" b="0" i="0">
                          <a:solidFill>
                            <a:srgbClr val="000000"/>
                          </a:solidFill>
                        </a:defRPr>
                      </a:pPr>
                      <a:r>
                        <a:rPr b="1" i="1">
                          <a:latin typeface="Arial Narrow"/>
                          <a:ea typeface="Arial Narrow"/>
                          <a:cs typeface="Arial Narrow"/>
                          <a:sym typeface="Arial Narrow"/>
                        </a:rPr>
                        <a:t>– der Lesende bedenke es!–,</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Mk 13:14 Aber wenn ihr </a:t>
                      </a:r>
                      <a:r>
                        <a:rPr b="1" i="1">
                          <a:solidFill>
                            <a:srgbClr val="FF0000"/>
                          </a:solidFill>
                          <a:latin typeface="Arial Narrow"/>
                          <a:ea typeface="Arial Narrow"/>
                          <a:cs typeface="Arial Narrow"/>
                          <a:sym typeface="Arial Narrow"/>
                        </a:rPr>
                        <a:t>den Gräuel der Verwüstung</a:t>
                      </a:r>
                      <a:r>
                        <a:rPr b="1" i="1">
                          <a:latin typeface="Arial Narrow"/>
                          <a:ea typeface="Arial Narrow"/>
                          <a:cs typeface="Arial Narrow"/>
                          <a:sym typeface="Arial Narrow"/>
                        </a:rPr>
                        <a:t>, von dem von Daniel, dem Propheten, geredet wurde, werdet hingestellt sehen, </a:t>
                      </a:r>
                      <a:r>
                        <a:rPr b="1" i="1">
                          <a:solidFill>
                            <a:srgbClr val="0000FF"/>
                          </a:solidFill>
                          <a:latin typeface="Arial Narrow"/>
                          <a:ea typeface="Arial Narrow"/>
                          <a:cs typeface="Arial Narrow"/>
                          <a:sym typeface="Arial Narrow"/>
                        </a:rPr>
                        <a:t>wo er nicht [stehen] sollte </a:t>
                      </a:r>
                      <a:r>
                        <a:rPr b="1" i="1">
                          <a:latin typeface="Arial Narrow"/>
                          <a:ea typeface="Arial Narrow"/>
                          <a:cs typeface="Arial Narrow"/>
                          <a:sym typeface="Arial Narrow"/>
                        </a:rPr>
                        <a:t>– der Lesende bedenke es–,</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Lk 21:20 Wenn ihr aber </a:t>
                      </a:r>
                      <a:r>
                        <a:rPr b="1" i="1">
                          <a:solidFill>
                            <a:srgbClr val="0000FF"/>
                          </a:solidFill>
                          <a:latin typeface="Arial Narrow"/>
                          <a:ea typeface="Arial Narrow"/>
                          <a:cs typeface="Arial Narrow"/>
                          <a:sym typeface="Arial Narrow"/>
                        </a:rPr>
                        <a:t>Jerusalem</a:t>
                      </a:r>
                      <a:r>
                        <a:rPr b="1" i="1">
                          <a:solidFill>
                            <a:srgbClr val="FF0000"/>
                          </a:solidFill>
                          <a:latin typeface="Arial Narrow"/>
                          <a:ea typeface="Arial Narrow"/>
                          <a:cs typeface="Arial Narrow"/>
                          <a:sym typeface="Arial Narrow"/>
                        </a:rPr>
                        <a:t> von Heerestruppen umringt</a:t>
                      </a:r>
                      <a:r>
                        <a:rPr b="1" i="1">
                          <a:latin typeface="Arial Narrow"/>
                          <a:ea typeface="Arial Narrow"/>
                          <a:cs typeface="Arial Narrow"/>
                          <a:sym typeface="Arial Narrow"/>
                        </a:rPr>
                        <a:t> seht, dann habt Kenntnis, dass </a:t>
                      </a:r>
                      <a:r>
                        <a:rPr b="1" i="1">
                          <a:solidFill>
                            <a:srgbClr val="FF0000"/>
                          </a:solidFill>
                          <a:latin typeface="Arial Narrow"/>
                          <a:ea typeface="Arial Narrow"/>
                          <a:cs typeface="Arial Narrow"/>
                          <a:sym typeface="Arial Narrow"/>
                        </a:rPr>
                        <a:t>ihre Verwüstung nahe gekommen </a:t>
                      </a:r>
                      <a:r>
                        <a:rPr b="1" i="1">
                          <a:latin typeface="Arial Narrow"/>
                          <a:ea typeface="Arial Narrow"/>
                          <a:cs typeface="Arial Narrow"/>
                          <a:sym typeface="Arial Narrow"/>
                        </a:rPr>
                        <a:t>ist. </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2106463">
                <a:tc>
                  <a:txBody>
                    <a:bodyPr/>
                    <a:lstStyle/>
                    <a:p>
                      <a:pPr lvl="0" algn="l">
                        <a:defRPr sz="1800" b="0" i="0">
                          <a:solidFill>
                            <a:srgbClr val="000000"/>
                          </a:solidFill>
                        </a:defRPr>
                      </a:pPr>
                      <a:r>
                        <a:rPr>
                          <a:latin typeface="Arial Narrow"/>
                          <a:ea typeface="Arial Narrow"/>
                          <a:cs typeface="Arial Narrow"/>
                          <a:sym typeface="Arial Narrow"/>
                        </a:rPr>
                        <a:t>16 </a:t>
                      </a:r>
                      <a:r>
                        <a:rPr b="1">
                          <a:latin typeface="Arial Narrow"/>
                          <a:ea typeface="Arial Narrow"/>
                          <a:cs typeface="Arial Narrow"/>
                          <a:sym typeface="Arial Narrow"/>
                        </a:rPr>
                        <a:t>dann sollen die in Judäa auf die Berge fliehen</a:t>
                      </a:r>
                      <a:r>
                        <a:rPr>
                          <a:latin typeface="Arial Narrow"/>
                          <a:ea typeface="Arial Narrow"/>
                          <a:cs typeface="Arial Narrow"/>
                          <a:sym typeface="Arial Narrow"/>
                        </a:rPr>
                        <a:t>. </a:t>
                      </a:r>
                      <a:r>
                        <a:rPr baseline="30222">
                          <a:latin typeface="Arial Narrow"/>
                          <a:ea typeface="Arial Narrow"/>
                          <a:cs typeface="Arial Narrow"/>
                          <a:sym typeface="Arial Narrow"/>
                        </a:rPr>
                        <a:t>17</a:t>
                      </a:r>
                      <a:r>
                        <a:rPr>
                          <a:latin typeface="Arial Narrow"/>
                          <a:ea typeface="Arial Narrow"/>
                          <a:cs typeface="Arial Narrow"/>
                          <a:sym typeface="Arial Narrow"/>
                        </a:rPr>
                        <a:t> Der, der auf dem Dach ist, steige nicht hinab, etwas aus dem Haus zu holen. </a:t>
                      </a: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baseline="30222">
                          <a:latin typeface="Arial Narrow"/>
                          <a:ea typeface="Arial Narrow"/>
                          <a:cs typeface="Arial Narrow"/>
                          <a:sym typeface="Arial Narrow"/>
                        </a:rPr>
                        <a:t>18</a:t>
                      </a:r>
                      <a:r>
                        <a:rPr>
                          <a:latin typeface="Arial Narrow"/>
                          <a:ea typeface="Arial Narrow"/>
                          <a:cs typeface="Arial Narrow"/>
                          <a:sym typeface="Arial Narrow"/>
                        </a:rPr>
                        <a:t> Und der, der auf dem Feld ist, </a:t>
                      </a:r>
                      <a:r>
                        <a:rPr b="1">
                          <a:latin typeface="Arial Narrow"/>
                          <a:ea typeface="Arial Narrow"/>
                          <a:cs typeface="Arial Narrow"/>
                          <a:sym typeface="Arial Narrow"/>
                        </a:rPr>
                        <a:t>kehre nicht um</a:t>
                      </a:r>
                      <a:r>
                        <a:rPr>
                          <a:latin typeface="Arial Narrow"/>
                          <a:ea typeface="Arial Narrow"/>
                          <a:cs typeface="Arial Narrow"/>
                          <a:sym typeface="Arial Narrow"/>
                        </a:rPr>
                        <a:t>, seine Oberkleider zu holen.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dann sollen die in Judäa in die Berge fliehen</a:t>
                      </a:r>
                      <a:r>
                        <a:rPr>
                          <a:latin typeface="Arial Narrow"/>
                          <a:ea typeface="Arial Narrow"/>
                          <a:cs typeface="Arial Narrow"/>
                          <a:sym typeface="Arial Narrow"/>
                        </a:rPr>
                        <a:t>. </a:t>
                      </a:r>
                      <a:r>
                        <a:rPr baseline="30222">
                          <a:latin typeface="Arial Narrow"/>
                          <a:ea typeface="Arial Narrow"/>
                          <a:cs typeface="Arial Narrow"/>
                          <a:sym typeface="Arial Narrow"/>
                        </a:rPr>
                        <a:t>15</a:t>
                      </a:r>
                      <a:r>
                        <a:rPr>
                          <a:latin typeface="Arial Narrow"/>
                          <a:ea typeface="Arial Narrow"/>
                          <a:cs typeface="Arial Narrow"/>
                          <a:sym typeface="Arial Narrow"/>
                        </a:rPr>
                        <a:t> Der, der auf dem Dach ist, steige nicht hinab in das Haus, gehe auch nicht hinein, etwas aus seinem Hause zu holen. </a:t>
                      </a:r>
                      <a:r>
                        <a:rPr baseline="30222">
                          <a:latin typeface="Arial Narrow"/>
                          <a:ea typeface="Arial Narrow"/>
                          <a:cs typeface="Arial Narrow"/>
                          <a:sym typeface="Arial Narrow"/>
                        </a:rPr>
                        <a:t>16</a:t>
                      </a:r>
                      <a:r>
                        <a:rPr>
                          <a:latin typeface="Arial Narrow"/>
                          <a:ea typeface="Arial Narrow"/>
                          <a:cs typeface="Arial Narrow"/>
                          <a:sym typeface="Arial Narrow"/>
                        </a:rPr>
                        <a:t> Und der, der ins Feld [gegangen] ist, </a:t>
                      </a:r>
                      <a:r>
                        <a:rPr b="1">
                          <a:latin typeface="Arial Narrow"/>
                          <a:ea typeface="Arial Narrow"/>
                          <a:cs typeface="Arial Narrow"/>
                          <a:sym typeface="Arial Narrow"/>
                        </a:rPr>
                        <a:t>kehre nicht um</a:t>
                      </a:r>
                      <a:r>
                        <a:rPr>
                          <a:latin typeface="Arial Narrow"/>
                          <a:ea typeface="Arial Narrow"/>
                          <a:cs typeface="Arial Narrow"/>
                          <a:sym typeface="Arial Narrow"/>
                        </a:rPr>
                        <a:t>, sein Oberkleid zu holen.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aseline="30222">
                          <a:latin typeface="Arial Narrow"/>
                          <a:ea typeface="Arial Narrow"/>
                          <a:cs typeface="Arial Narrow"/>
                          <a:sym typeface="Arial Narrow"/>
                        </a:rPr>
                        <a:t>21</a:t>
                      </a:r>
                      <a:r>
                        <a:rPr>
                          <a:latin typeface="Arial Narrow"/>
                          <a:ea typeface="Arial Narrow"/>
                          <a:cs typeface="Arial Narrow"/>
                          <a:sym typeface="Arial Narrow"/>
                        </a:rPr>
                        <a:t> </a:t>
                      </a:r>
                      <a:r>
                        <a:rPr b="1">
                          <a:latin typeface="Arial Narrow"/>
                          <a:ea typeface="Arial Narrow"/>
                          <a:cs typeface="Arial Narrow"/>
                          <a:sym typeface="Arial Narrow"/>
                        </a:rPr>
                        <a:t>Dann sollen die in Judäa in die Berge fliehen</a:t>
                      </a:r>
                      <a:r>
                        <a:rPr>
                          <a:latin typeface="Arial Narrow"/>
                          <a:ea typeface="Arial Narrow"/>
                          <a:cs typeface="Arial Narrow"/>
                          <a:sym typeface="Arial Narrow"/>
                        </a:rPr>
                        <a:t> </a:t>
                      </a: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a:latin typeface="Arial Narrow"/>
                          <a:ea typeface="Arial Narrow"/>
                          <a:cs typeface="Arial Narrow"/>
                          <a:sym typeface="Arial Narrow"/>
                        </a:rPr>
                        <a:t>und die in ihrer Mitte daraus entweichen, </a:t>
                      </a:r>
                    </a:p>
                    <a:p>
                      <a:pPr lvl="0" algn="l">
                        <a:defRPr sz="1800" b="0" i="0">
                          <a:solidFill>
                            <a:srgbClr val="000000"/>
                          </a:solidFill>
                        </a:defRPr>
                      </a:pPr>
                      <a:r>
                        <a:rPr>
                          <a:latin typeface="Arial Narrow"/>
                          <a:ea typeface="Arial Narrow"/>
                          <a:cs typeface="Arial Narrow"/>
                          <a:sym typeface="Arial Narrow"/>
                        </a:rPr>
                        <a:t>und die auf dem Lande </a:t>
                      </a:r>
                      <a:r>
                        <a:rPr b="1">
                          <a:latin typeface="Arial Narrow"/>
                          <a:ea typeface="Arial Narrow"/>
                          <a:cs typeface="Arial Narrow"/>
                          <a:sym typeface="Arial Narrow"/>
                        </a:rPr>
                        <a:t>sollen nicht in sie hineingehen</a:t>
                      </a:r>
                      <a:r>
                        <a:rPr>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850900">
                <a:tc>
                  <a:txBody>
                    <a:bodyPr/>
                    <a:lstStyle/>
                    <a:p>
                      <a:pPr lvl="0" algn="l">
                        <a:defRPr sz="1800" b="0" i="0">
                          <a:solidFill>
                            <a:srgbClr val="000000"/>
                          </a:solidFill>
                        </a:defRPr>
                      </a:pPr>
                      <a:r>
                        <a:rPr b="1" i="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baseline="30222">
                          <a:latin typeface="Arial Narrow"/>
                          <a:ea typeface="Arial Narrow"/>
                          <a:cs typeface="Arial Narrow"/>
                          <a:sym typeface="Arial Narrow"/>
                        </a:rPr>
                        <a:t>22</a:t>
                      </a:r>
                      <a:r>
                        <a:rPr b="1" i="1">
                          <a:latin typeface="Arial Narrow"/>
                          <a:ea typeface="Arial Narrow"/>
                          <a:cs typeface="Arial Narrow"/>
                          <a:sym typeface="Arial Narrow"/>
                        </a:rPr>
                        <a:t> </a:t>
                      </a:r>
                      <a:r>
                        <a:rPr b="1" i="1">
                          <a:solidFill>
                            <a:srgbClr val="FF0000"/>
                          </a:solidFill>
                          <a:latin typeface="Arial Narrow"/>
                          <a:ea typeface="Arial Narrow"/>
                          <a:cs typeface="Arial Narrow"/>
                          <a:sym typeface="Arial Narrow"/>
                        </a:rPr>
                        <a:t>weil das Tage der Vergeltung sind, damit erfüllt werde alles, was geschrieben ist</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1226058">
                <a:tc>
                  <a:txBody>
                    <a:bodyPr/>
                    <a:lstStyle/>
                    <a:p>
                      <a:pPr lvl="0" algn="l">
                        <a:defRPr sz="1800" b="0" i="0">
                          <a:solidFill>
                            <a:srgbClr val="000000"/>
                          </a:solidFill>
                        </a:defRPr>
                      </a:pPr>
                      <a:r>
                        <a:rPr baseline="30222">
                          <a:latin typeface="Arial Narrow"/>
                          <a:ea typeface="Arial Narrow"/>
                          <a:cs typeface="Arial Narrow"/>
                          <a:sym typeface="Arial Narrow"/>
                        </a:rPr>
                        <a:t>19</a:t>
                      </a:r>
                      <a:r>
                        <a:rPr>
                          <a:latin typeface="Arial Narrow"/>
                          <a:ea typeface="Arial Narrow"/>
                          <a:cs typeface="Arial Narrow"/>
                          <a:sym typeface="Arial Narrow"/>
                        </a:rPr>
                        <a:t> </a:t>
                      </a:r>
                      <a:r>
                        <a:rPr b="1">
                          <a:latin typeface="Arial Narrow"/>
                          <a:ea typeface="Arial Narrow"/>
                          <a:cs typeface="Arial Narrow"/>
                          <a:sym typeface="Arial Narrow"/>
                        </a:rPr>
                        <a:t>Wehe aber den Schwangeren und den Stillenden in </a:t>
                      </a:r>
                      <a:r>
                        <a:rPr b="1">
                          <a:solidFill>
                            <a:srgbClr val="0433FF"/>
                          </a:solidFill>
                          <a:latin typeface="Arial Narrow"/>
                          <a:ea typeface="Arial Narrow"/>
                          <a:cs typeface="Arial Narrow"/>
                          <a:sym typeface="Arial Narrow"/>
                        </a:rPr>
                        <a:t>jenen</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Tagen</a:t>
                      </a:r>
                      <a:r>
                        <a:rPr>
                          <a:latin typeface="Arial Narrow"/>
                          <a:ea typeface="Arial Narrow"/>
                          <a:cs typeface="Arial Narrow"/>
                          <a:sym typeface="Arial Narrow"/>
                        </a:rPr>
                        <a:t>! </a:t>
                      </a:r>
                      <a:r>
                        <a:rPr baseline="30222">
                          <a:latin typeface="Arial Narrow"/>
                          <a:ea typeface="Arial Narrow"/>
                          <a:cs typeface="Arial Narrow"/>
                          <a:sym typeface="Arial Narrow"/>
                        </a:rPr>
                        <a:t>20</a:t>
                      </a:r>
                      <a:r>
                        <a:rPr>
                          <a:latin typeface="Arial Narrow"/>
                          <a:ea typeface="Arial Narrow"/>
                          <a:cs typeface="Arial Narrow"/>
                          <a:sym typeface="Arial Narrow"/>
                        </a:rPr>
                        <a:t> Aber betet, dass eure Flucht nicht im Winter geschehe </a:t>
                      </a:r>
                      <a:r>
                        <a:rPr>
                          <a:solidFill>
                            <a:srgbClr val="0000FF"/>
                          </a:solidFill>
                          <a:latin typeface="Arial Narrow"/>
                          <a:ea typeface="Arial Narrow"/>
                          <a:cs typeface="Arial Narrow"/>
                          <a:sym typeface="Arial Narrow"/>
                        </a:rPr>
                        <a:t>noch am Sabbat</a:t>
                      </a:r>
                      <a:r>
                        <a:rPr>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Wehe aber den Schwangeren und den Stillenden in </a:t>
                      </a:r>
                      <a:r>
                        <a:rPr b="1">
                          <a:solidFill>
                            <a:srgbClr val="0433FF"/>
                          </a:solidFill>
                          <a:latin typeface="Arial Narrow"/>
                          <a:ea typeface="Arial Narrow"/>
                          <a:cs typeface="Arial Narrow"/>
                          <a:sym typeface="Arial Narrow"/>
                        </a:rPr>
                        <a:t>jenen</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Tagen</a:t>
                      </a:r>
                      <a:r>
                        <a:rPr>
                          <a:latin typeface="Arial Narrow"/>
                          <a:ea typeface="Arial Narrow"/>
                          <a:cs typeface="Arial Narrow"/>
                          <a:sym typeface="Arial Narrow"/>
                        </a:rPr>
                        <a:t>! </a:t>
                      </a:r>
                      <a:r>
                        <a:rPr baseline="30222">
                          <a:latin typeface="Arial Narrow"/>
                          <a:ea typeface="Arial Narrow"/>
                          <a:cs typeface="Arial Narrow"/>
                          <a:sym typeface="Arial Narrow"/>
                        </a:rPr>
                        <a:t>18</a:t>
                      </a:r>
                      <a:r>
                        <a:rPr>
                          <a:latin typeface="Arial Narrow"/>
                          <a:ea typeface="Arial Narrow"/>
                          <a:cs typeface="Arial Narrow"/>
                          <a:sym typeface="Arial Narrow"/>
                        </a:rPr>
                        <a:t> Betet, dass eure Flucht nicht im Winter geschehe,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defTabSz="457200">
                        <a:defRPr sz="1800" b="0" i="0">
                          <a:solidFill>
                            <a:srgbClr val="000000"/>
                          </a:solidFill>
                        </a:defRPr>
                      </a:pPr>
                      <a:r>
                        <a:rPr baseline="30222">
                          <a:latin typeface="Arial Narrow"/>
                          <a:ea typeface="Arial Narrow"/>
                          <a:cs typeface="Arial Narrow"/>
                          <a:sym typeface="Arial Narrow"/>
                        </a:rPr>
                        <a:t>23</a:t>
                      </a:r>
                      <a:r>
                        <a:rPr>
                          <a:latin typeface="Arial Narrow"/>
                          <a:ea typeface="Arial Narrow"/>
                          <a:cs typeface="Arial Narrow"/>
                          <a:sym typeface="Arial Narrow"/>
                        </a:rPr>
                        <a:t> </a:t>
                      </a:r>
                      <a:r>
                        <a:rPr b="1">
                          <a:latin typeface="Arial Narrow"/>
                          <a:ea typeface="Arial Narrow"/>
                          <a:cs typeface="Arial Narrow"/>
                          <a:sym typeface="Arial Narrow"/>
                        </a:rPr>
                        <a:t>Wehe aber den Schwangeren und den Stillenden in </a:t>
                      </a:r>
                      <a:r>
                        <a:rPr b="1">
                          <a:solidFill>
                            <a:srgbClr val="0433FF"/>
                          </a:solidFill>
                          <a:latin typeface="Arial Narrow"/>
                          <a:ea typeface="Arial Narrow"/>
                          <a:cs typeface="Arial Narrow"/>
                          <a:sym typeface="Arial Narrow"/>
                        </a:rPr>
                        <a:t>jenen</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Tagen</a:t>
                      </a:r>
                      <a:r>
                        <a:rPr>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Shape 1205"/>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206" name="Table 1206"/>
          <p:cNvGraphicFramePr/>
          <p:nvPr/>
        </p:nvGraphicFramePr>
        <p:xfrm>
          <a:off x="0" y="0"/>
          <a:ext cx="9143999" cy="7724140"/>
        </p:xfrm>
        <a:graphic>
          <a:graphicData uri="http://schemas.openxmlformats.org/drawingml/2006/table">
            <a:tbl>
              <a:tblPr firstRow="1" bandRow="1">
                <a:tableStyleId>{4C3C2611-4C71-4FC5-86AE-919BDF0F9419}</a:tableStyleId>
              </a:tblPr>
              <a:tblGrid>
                <a:gridCol w="3048000"/>
                <a:gridCol w="2818853"/>
                <a:gridCol w="3277146"/>
              </a:tblGrid>
              <a:tr h="1650576">
                <a:tc>
                  <a:txBody>
                    <a:bodyPr/>
                    <a:lstStyle/>
                    <a:p>
                      <a:pPr lvl="0" algn="l">
                        <a:defRPr sz="1800" b="0" i="0">
                          <a:solidFill>
                            <a:srgbClr val="000000"/>
                          </a:solidFill>
                        </a:defRPr>
                      </a:pPr>
                      <a:r>
                        <a:rPr b="1" baseline="30222">
                          <a:latin typeface="Arial Narrow"/>
                          <a:ea typeface="Arial Narrow"/>
                          <a:cs typeface="Arial Narrow"/>
                          <a:sym typeface="Arial Narrow"/>
                        </a:rPr>
                        <a:t>21</a:t>
                      </a:r>
                      <a:r>
                        <a:rPr b="1">
                          <a:latin typeface="Arial Narrow"/>
                          <a:ea typeface="Arial Narrow"/>
                          <a:cs typeface="Arial Narrow"/>
                          <a:sym typeface="Arial Narrow"/>
                        </a:rPr>
                        <a:t> denn es wird dann </a:t>
                      </a:r>
                      <a:r>
                        <a:rPr b="1">
                          <a:solidFill>
                            <a:srgbClr val="0433FF"/>
                          </a:solidFill>
                          <a:latin typeface="Arial Narrow"/>
                          <a:ea typeface="Arial Narrow"/>
                          <a:cs typeface="Arial Narrow"/>
                          <a:sym typeface="Arial Narrow"/>
                        </a:rPr>
                        <a:t>große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Bedrängnis</a:t>
                      </a:r>
                      <a:r>
                        <a:rPr b="1">
                          <a:latin typeface="Arial Narrow"/>
                          <a:ea typeface="Arial Narrow"/>
                          <a:cs typeface="Arial Narrow"/>
                          <a:sym typeface="Arial Narrow"/>
                        </a:rPr>
                        <a:t> sein, eine solche, die seit Anfang der Welt bis jetzt nicht geschehen ist, auch keinesfalls geschehen wird.</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baseline="30222">
                          <a:latin typeface="Arial Narrow"/>
                          <a:ea typeface="Arial Narrow"/>
                          <a:cs typeface="Arial Narrow"/>
                          <a:sym typeface="Arial Narrow"/>
                        </a:rPr>
                        <a:t>19</a:t>
                      </a:r>
                      <a:r>
                        <a:rPr b="1">
                          <a:latin typeface="Arial Narrow"/>
                          <a:ea typeface="Arial Narrow"/>
                          <a:cs typeface="Arial Narrow"/>
                          <a:sym typeface="Arial Narrow"/>
                        </a:rPr>
                        <a:t> denn jene Tage werden </a:t>
                      </a:r>
                      <a:r>
                        <a:rPr b="1">
                          <a:solidFill>
                            <a:srgbClr val="0433FF"/>
                          </a:solidFill>
                          <a:latin typeface="Arial Narrow"/>
                          <a:ea typeface="Arial Narrow"/>
                          <a:cs typeface="Arial Narrow"/>
                          <a:sym typeface="Arial Narrow"/>
                        </a:rPr>
                        <a:t>eine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Bedrängnis</a:t>
                      </a:r>
                      <a:r>
                        <a:rPr b="1">
                          <a:latin typeface="Arial Narrow"/>
                          <a:ea typeface="Arial Narrow"/>
                          <a:cs typeface="Arial Narrow"/>
                          <a:sym typeface="Arial Narrow"/>
                        </a:rPr>
                        <a:t> sein, eine solche, die seit Anfang der Schöpfung, die Gott schuf, bis jetzt nicht geschehen ist und keinesfalls geschehen wird.</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denn es wird </a:t>
                      </a:r>
                      <a:r>
                        <a:rPr b="1">
                          <a:solidFill>
                            <a:srgbClr val="0433FF"/>
                          </a:solidFill>
                          <a:latin typeface="Arial Narrow"/>
                          <a:ea typeface="Arial Narrow"/>
                          <a:cs typeface="Arial Narrow"/>
                          <a:sym typeface="Arial Narrow"/>
                        </a:rPr>
                        <a:t>große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Not</a:t>
                      </a:r>
                      <a:r>
                        <a:rPr b="1">
                          <a:latin typeface="Arial Narrow"/>
                          <a:ea typeface="Arial Narrow"/>
                          <a:cs typeface="Arial Narrow"/>
                          <a:sym typeface="Arial Narrow"/>
                        </a:rPr>
                        <a:t> sein </a:t>
                      </a:r>
                    </a:p>
                    <a:p>
                      <a:pPr lvl="0" algn="l">
                        <a:defRPr sz="1800" b="0" i="0">
                          <a:solidFill>
                            <a:srgbClr val="000000"/>
                          </a:solidFill>
                        </a:defRPr>
                      </a:pPr>
                      <a:r>
                        <a:rPr b="1">
                          <a:solidFill>
                            <a:srgbClr val="FF0000"/>
                          </a:solidFill>
                          <a:latin typeface="Arial Narrow"/>
                          <a:ea typeface="Arial Narrow"/>
                          <a:cs typeface="Arial Narrow"/>
                          <a:sym typeface="Arial Narrow"/>
                        </a:rPr>
                        <a:t>im Lande und Zorn in diesem Volk.</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b="0" i="0">
                          <a:solidFill>
                            <a:srgbClr val="000000"/>
                          </a:solidFill>
                        </a:defRPr>
                      </a:pPr>
                      <a:r>
                        <a:rPr b="1" i="1" baseline="30222">
                          <a:latin typeface="Arial Narrow"/>
                          <a:ea typeface="Arial Narrow"/>
                          <a:cs typeface="Arial Narrow"/>
                          <a:sym typeface="Arial Narrow"/>
                        </a:rPr>
                        <a:t>22</a:t>
                      </a:r>
                      <a:r>
                        <a:rPr b="1" i="1">
                          <a:latin typeface="Arial Narrow"/>
                          <a:ea typeface="Arial Narrow"/>
                          <a:cs typeface="Arial Narrow"/>
                          <a:sym typeface="Arial Narrow"/>
                        </a:rPr>
                        <a:t> Und wenn jene Tage nicht kurz gemacht würden, würde kein Fleisch gerettet. Aber der Erwählten wegen werden </a:t>
                      </a:r>
                      <a:r>
                        <a:rPr b="1" i="1">
                          <a:solidFill>
                            <a:srgbClr val="0433FF"/>
                          </a:solidFill>
                          <a:latin typeface="Arial Narrow"/>
                          <a:ea typeface="Arial Narrow"/>
                          <a:cs typeface="Arial Narrow"/>
                          <a:sym typeface="Arial Narrow"/>
                        </a:rPr>
                        <a:t>jene</a:t>
                      </a:r>
                      <a:r>
                        <a:rPr b="1" i="1">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Tage</a:t>
                      </a:r>
                      <a:r>
                        <a:rPr b="1" i="1">
                          <a:latin typeface="Arial Narrow"/>
                          <a:ea typeface="Arial Narrow"/>
                          <a:cs typeface="Arial Narrow"/>
                          <a:sym typeface="Arial Narrow"/>
                        </a:rPr>
                        <a:t> kurz gemacht werden.</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baseline="30222">
                          <a:latin typeface="Arial Narrow"/>
                          <a:ea typeface="Arial Narrow"/>
                          <a:cs typeface="Arial Narrow"/>
                          <a:sym typeface="Arial Narrow"/>
                        </a:rPr>
                        <a:t>20</a:t>
                      </a:r>
                      <a:r>
                        <a:rPr b="1" i="1">
                          <a:latin typeface="Arial Narrow"/>
                          <a:ea typeface="Arial Narrow"/>
                          <a:cs typeface="Arial Narrow"/>
                          <a:sym typeface="Arial Narrow"/>
                        </a:rPr>
                        <a:t> Und wenn der Herr die Tage nicht kurz machen würde, würde kein Fleisch gerettet. Jedoch der Erwählten wegen, die er erwählte, machte er </a:t>
                      </a:r>
                      <a:r>
                        <a:rPr b="1" i="1">
                          <a:solidFill>
                            <a:srgbClr val="0433FF"/>
                          </a:solidFill>
                          <a:latin typeface="Arial Narrow"/>
                          <a:ea typeface="Arial Narrow"/>
                          <a:cs typeface="Arial Narrow"/>
                          <a:sym typeface="Arial Narrow"/>
                        </a:rPr>
                        <a:t>die</a:t>
                      </a:r>
                      <a:r>
                        <a:rPr b="1" i="1">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Tage</a:t>
                      </a:r>
                      <a:r>
                        <a:rPr b="1" i="1">
                          <a:latin typeface="Arial Narrow"/>
                          <a:ea typeface="Arial Narrow"/>
                          <a:cs typeface="Arial Narrow"/>
                          <a:sym typeface="Arial Narrow"/>
                        </a:rPr>
                        <a:t> kurz.</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b="1" baseline="30222">
                          <a:solidFill>
                            <a:srgbClr val="942192"/>
                          </a:solidFill>
                          <a:latin typeface="Arial Narrow"/>
                          <a:ea typeface="Arial Narrow"/>
                          <a:cs typeface="Arial Narrow"/>
                          <a:sym typeface="Arial Narrow"/>
                        </a:rPr>
                        <a:t>24</a:t>
                      </a:r>
                      <a:r>
                        <a:rPr b="1">
                          <a:solidFill>
                            <a:srgbClr val="942192"/>
                          </a:solidFill>
                          <a:latin typeface="Arial Narrow"/>
                          <a:ea typeface="Arial Narrow"/>
                          <a:cs typeface="Arial Narrow"/>
                          <a:sym typeface="Arial Narrow"/>
                        </a:rPr>
                        <a:t> Und sie werden fallen durch die Schärfe des Schwertes und gefangen geführt werden zu den Völkern allen. </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1117600">
                <a:tc>
                  <a:txBody>
                    <a:bodyPr/>
                    <a:lstStyle/>
                    <a:p>
                      <a:pPr lvl="0" algn="l">
                        <a:defRPr sz="1800" b="0" i="0">
                          <a:solidFill>
                            <a:srgbClr val="000000"/>
                          </a:solidFill>
                        </a:defRPr>
                      </a:pPr>
                      <a:r>
                        <a:rPr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rowSpan="2">
                  <a:txBody>
                    <a:bodyPr/>
                    <a:lstStyle/>
                    <a:p>
                      <a:pPr lvl="0" algn="l">
                        <a:defRPr sz="1800" b="0" i="0">
                          <a:solidFill>
                            <a:srgbClr val="000000"/>
                          </a:solidFill>
                        </a:defRPr>
                      </a:pPr>
                      <a:r>
                        <a:rPr b="1">
                          <a:solidFill>
                            <a:srgbClr val="942192"/>
                          </a:solidFill>
                          <a:latin typeface="Arial Narrow"/>
                          <a:ea typeface="Arial Narrow"/>
                          <a:cs typeface="Arial Narrow"/>
                          <a:sym typeface="Arial Narrow"/>
                        </a:rPr>
                        <a:t>Und Jerusalem wird zertreten werden von den Heiden </a:t>
                      </a:r>
                      <a:r>
                        <a:rPr b="1">
                          <a:latin typeface="Arial Narrow"/>
                          <a:ea typeface="Arial Narrow"/>
                          <a:cs typeface="Arial Narrow"/>
                          <a:sym typeface="Arial Narrow"/>
                        </a:rPr>
                        <a:t>(=Idumäer)</a:t>
                      </a:r>
                      <a:r>
                        <a:rPr b="1">
                          <a:solidFill>
                            <a:srgbClr val="942192"/>
                          </a:solidFill>
                          <a:latin typeface="Arial Narrow"/>
                          <a:ea typeface="Arial Narrow"/>
                          <a:cs typeface="Arial Narrow"/>
                          <a:sym typeface="Arial Narrow"/>
                        </a:rPr>
                        <a:t>, bis die Zeiten der Heiden erfüllt sein werden. 25 Und es werden Zeichen an </a:t>
                      </a:r>
                      <a:r>
                        <a:rPr b="1" u="sng">
                          <a:solidFill>
                            <a:srgbClr val="942192"/>
                          </a:solidFill>
                          <a:latin typeface="Arial Narrow"/>
                          <a:ea typeface="Arial Narrow"/>
                          <a:cs typeface="Arial Narrow"/>
                          <a:sym typeface="Arial Narrow"/>
                        </a:rPr>
                        <a:t>Sonne</a:t>
                      </a:r>
                      <a:r>
                        <a:rPr b="1">
                          <a:solidFill>
                            <a:srgbClr val="942192"/>
                          </a:solidFill>
                          <a:latin typeface="Arial Narrow"/>
                          <a:ea typeface="Arial Narrow"/>
                          <a:cs typeface="Arial Narrow"/>
                          <a:sym typeface="Arial Narrow"/>
                        </a:rPr>
                        <a:t> und </a:t>
                      </a:r>
                      <a:r>
                        <a:rPr b="1" u="sng">
                          <a:solidFill>
                            <a:srgbClr val="942192"/>
                          </a:solidFill>
                          <a:latin typeface="Arial Narrow"/>
                          <a:ea typeface="Arial Narrow"/>
                          <a:cs typeface="Arial Narrow"/>
                          <a:sym typeface="Arial Narrow"/>
                        </a:rPr>
                        <a:t>Mond</a:t>
                      </a:r>
                      <a:r>
                        <a:rPr b="1">
                          <a:solidFill>
                            <a:srgbClr val="942192"/>
                          </a:solidFill>
                          <a:latin typeface="Arial Narrow"/>
                          <a:ea typeface="Arial Narrow"/>
                          <a:cs typeface="Arial Narrow"/>
                          <a:sym typeface="Arial Narrow"/>
                        </a:rPr>
                        <a:t> und an Sternen sein, und im Lande ‹wird› Angst der Heiden ‹sein› in Ratlosigkeit bei Brausen des Meeres und Gewoge, </a:t>
                      </a:r>
                      <a:r>
                        <a:rPr b="1" baseline="30222">
                          <a:solidFill>
                            <a:srgbClr val="942192"/>
                          </a:solidFill>
                          <a:latin typeface="Arial Narrow"/>
                          <a:ea typeface="Arial Narrow"/>
                          <a:cs typeface="Arial Narrow"/>
                          <a:sym typeface="Arial Narrow"/>
                        </a:rPr>
                        <a:t>26</a:t>
                      </a:r>
                      <a:r>
                        <a:rPr b="1">
                          <a:solidFill>
                            <a:srgbClr val="942192"/>
                          </a:solidFill>
                          <a:latin typeface="Arial Narrow"/>
                          <a:ea typeface="Arial Narrow"/>
                          <a:cs typeface="Arial Narrow"/>
                          <a:sym typeface="Arial Narrow"/>
                        </a:rPr>
                        <a:t> wobei den Menschen die Seele ausgeht vor Furcht und Erwartung dessen, das über das Weltreich kommt; denn die Kräfte der Himmel werden ins Wanken versetzt werden. …</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2966812">
                <a:tc>
                  <a:txBody>
                    <a:bodyPr/>
                    <a:lstStyle/>
                    <a:p>
                      <a:pPr lvl="0" algn="l">
                        <a:defRPr sz="1800" b="0" i="0">
                          <a:solidFill>
                            <a:srgbClr val="000000"/>
                          </a:solidFill>
                        </a:defRPr>
                      </a:pPr>
                      <a:r>
                        <a:rPr b="1" i="1" baseline="30222">
                          <a:latin typeface="Arial Narrow"/>
                          <a:ea typeface="Arial Narrow"/>
                          <a:cs typeface="Arial Narrow"/>
                          <a:sym typeface="Arial Narrow"/>
                        </a:rPr>
                        <a:t>29</a:t>
                      </a:r>
                      <a:r>
                        <a:rPr b="1" i="1">
                          <a:latin typeface="Arial Narrow"/>
                          <a:ea typeface="Arial Narrow"/>
                          <a:cs typeface="Arial Narrow"/>
                          <a:sym typeface="Arial Narrow"/>
                        </a:rPr>
                        <a:t> </a:t>
                      </a:r>
                      <a:r>
                        <a:rPr b="1" i="1">
                          <a:solidFill>
                            <a:srgbClr val="4A66AC"/>
                          </a:solidFill>
                          <a:latin typeface="Arial Narrow"/>
                          <a:ea typeface="Arial Narrow"/>
                          <a:cs typeface="Arial Narrow"/>
                          <a:sym typeface="Arial Narrow"/>
                        </a:rPr>
                        <a:t>Sogleich nach der </a:t>
                      </a:r>
                      <a:r>
                        <a:rPr b="1" i="1">
                          <a:solidFill>
                            <a:srgbClr val="0433FF"/>
                          </a:solidFill>
                          <a:latin typeface="Arial Narrow"/>
                          <a:ea typeface="Arial Narrow"/>
                          <a:cs typeface="Arial Narrow"/>
                          <a:sym typeface="Arial Narrow"/>
                        </a:rPr>
                        <a:t>Bedrängnis</a:t>
                      </a:r>
                      <a:r>
                        <a:rPr b="1" i="1">
                          <a:solidFill>
                            <a:srgbClr val="4A66AC"/>
                          </a:solidFill>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jener</a:t>
                      </a:r>
                      <a:r>
                        <a:rPr b="1" i="1">
                          <a:solidFill>
                            <a:srgbClr val="4A66AC"/>
                          </a:solidFill>
                          <a:latin typeface="Arial Narrow"/>
                          <a:ea typeface="Arial Narrow"/>
                          <a:cs typeface="Arial Narrow"/>
                          <a:sym typeface="Arial Narrow"/>
                        </a:rPr>
                        <a:t> Tage</a:t>
                      </a:r>
                      <a:r>
                        <a:rPr b="1" i="1">
                          <a:latin typeface="Arial Narrow"/>
                          <a:ea typeface="Arial Narrow"/>
                          <a:cs typeface="Arial Narrow"/>
                          <a:sym typeface="Arial Narrow"/>
                        </a:rPr>
                        <a:t> wird die </a:t>
                      </a:r>
                      <a:r>
                        <a:rPr b="1" i="1" u="sng">
                          <a:latin typeface="Arial Narrow"/>
                          <a:ea typeface="Arial Narrow"/>
                          <a:cs typeface="Arial Narrow"/>
                          <a:sym typeface="Arial Narrow"/>
                        </a:rPr>
                        <a:t>Sonne</a:t>
                      </a:r>
                      <a:r>
                        <a:rPr b="1" i="1">
                          <a:latin typeface="Arial Narrow"/>
                          <a:ea typeface="Arial Narrow"/>
                          <a:cs typeface="Arial Narrow"/>
                          <a:sym typeface="Arial Narrow"/>
                        </a:rPr>
                        <a:t> verfinstert werden, und der </a:t>
                      </a:r>
                      <a:r>
                        <a:rPr b="1" i="1" u="sng">
                          <a:latin typeface="Arial Narrow"/>
                          <a:ea typeface="Arial Narrow"/>
                          <a:cs typeface="Arial Narrow"/>
                          <a:sym typeface="Arial Narrow"/>
                        </a:rPr>
                        <a:t>Mond</a:t>
                      </a:r>
                      <a:r>
                        <a:rPr b="1" i="1">
                          <a:latin typeface="Arial Narrow"/>
                          <a:ea typeface="Arial Narrow"/>
                          <a:cs typeface="Arial Narrow"/>
                          <a:sym typeface="Arial Narrow"/>
                        </a:rPr>
                        <a:t> wird seinen Lichtschein nicht geben, </a:t>
                      </a:r>
                      <a:r>
                        <a:rPr b="1" i="1" u="sng">
                          <a:latin typeface="Arial Narrow"/>
                          <a:ea typeface="Arial Narrow"/>
                          <a:cs typeface="Arial Narrow"/>
                          <a:sym typeface="Arial Narrow"/>
                        </a:rPr>
                        <a:t>und die Sterne werden vom Himmel falle</a:t>
                      </a:r>
                      <a:r>
                        <a:rPr b="1" i="1">
                          <a:latin typeface="Arial Narrow"/>
                          <a:ea typeface="Arial Narrow"/>
                          <a:cs typeface="Arial Narrow"/>
                          <a:sym typeface="Arial Narrow"/>
                        </a:rPr>
                        <a:t>n, </a:t>
                      </a:r>
                    </a:p>
                    <a:p>
                      <a:pPr lvl="0" algn="l">
                        <a:defRPr sz="1800" b="0" i="0">
                          <a:solidFill>
                            <a:srgbClr val="000000"/>
                          </a:solidFill>
                        </a:defRPr>
                      </a:pPr>
                      <a:r>
                        <a:rPr b="1" i="1">
                          <a:latin typeface="Arial Narrow"/>
                          <a:ea typeface="Arial Narrow"/>
                          <a:cs typeface="Arial Narrow"/>
                          <a:sym typeface="Arial Narrow"/>
                        </a:rPr>
                        <a:t>und die Kräfte der Himmel werden ins Wanken versetzt werden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24 Jedoch i</a:t>
                      </a:r>
                      <a:r>
                        <a:rPr b="1" i="1">
                          <a:solidFill>
                            <a:srgbClr val="3B528A"/>
                          </a:solidFill>
                          <a:latin typeface="Arial Narrow"/>
                          <a:ea typeface="Arial Narrow"/>
                          <a:cs typeface="Arial Narrow"/>
                          <a:sym typeface="Arial Narrow"/>
                        </a:rPr>
                        <a:t>n jenen Tagen, nach </a:t>
                      </a:r>
                      <a:r>
                        <a:rPr b="1" i="1">
                          <a:solidFill>
                            <a:srgbClr val="0433FF"/>
                          </a:solidFill>
                          <a:latin typeface="Arial Narrow"/>
                          <a:ea typeface="Arial Narrow"/>
                          <a:cs typeface="Arial Narrow"/>
                          <a:sym typeface="Arial Narrow"/>
                        </a:rPr>
                        <a:t>jener Bedrängnis</a:t>
                      </a:r>
                      <a:r>
                        <a:rPr b="1" i="1">
                          <a:latin typeface="Arial Narrow"/>
                          <a:ea typeface="Arial Narrow"/>
                          <a:cs typeface="Arial Narrow"/>
                          <a:sym typeface="Arial Narrow"/>
                        </a:rPr>
                        <a:t>, wird die </a:t>
                      </a:r>
                      <a:r>
                        <a:rPr b="1" i="1" u="sng">
                          <a:latin typeface="Arial Narrow"/>
                          <a:ea typeface="Arial Narrow"/>
                          <a:cs typeface="Arial Narrow"/>
                          <a:sym typeface="Arial Narrow"/>
                        </a:rPr>
                        <a:t>Sonne</a:t>
                      </a:r>
                      <a:r>
                        <a:rPr b="1" i="1">
                          <a:latin typeface="Arial Narrow"/>
                          <a:ea typeface="Arial Narrow"/>
                          <a:cs typeface="Arial Narrow"/>
                          <a:sym typeface="Arial Narrow"/>
                        </a:rPr>
                        <a:t> verfinstert werden, und der </a:t>
                      </a:r>
                      <a:r>
                        <a:rPr b="1" i="1" u="sng">
                          <a:latin typeface="Arial Narrow"/>
                          <a:ea typeface="Arial Narrow"/>
                          <a:cs typeface="Arial Narrow"/>
                          <a:sym typeface="Arial Narrow"/>
                        </a:rPr>
                        <a:t>Mond</a:t>
                      </a:r>
                      <a:r>
                        <a:rPr b="1" i="1">
                          <a:latin typeface="Arial Narrow"/>
                          <a:ea typeface="Arial Narrow"/>
                          <a:cs typeface="Arial Narrow"/>
                          <a:sym typeface="Arial Narrow"/>
                        </a:rPr>
                        <a:t> wird seinen Lichtschein nicht geben, 25 </a:t>
                      </a:r>
                      <a:r>
                        <a:rPr b="1" i="1" u="sng">
                          <a:latin typeface="Arial Narrow"/>
                          <a:ea typeface="Arial Narrow"/>
                          <a:cs typeface="Arial Narrow"/>
                          <a:sym typeface="Arial Narrow"/>
                        </a:rPr>
                        <a:t>und die Sterne des Himmels werden herabfallen</a:t>
                      </a:r>
                      <a:r>
                        <a:rPr b="1" i="1">
                          <a:latin typeface="Arial Narrow"/>
                          <a:ea typeface="Arial Narrow"/>
                          <a:cs typeface="Arial Narrow"/>
                          <a:sym typeface="Arial Narrow"/>
                        </a:rPr>
                        <a:t>, und die Kräfte in den Himmeln werden ins Wanken versetzt werden. …</a:t>
                      </a:r>
                    </a:p>
                    <a:p>
                      <a:pPr lvl="0" algn="l">
                        <a:defRPr sz="1800" b="0" i="0">
                          <a:solidFill>
                            <a:srgbClr val="000000"/>
                          </a:solidFill>
                        </a:defRPr>
                      </a:pPr>
                      <a:r>
                        <a:rPr b="1" i="1">
                          <a:latin typeface="Arial Narrow"/>
                          <a:ea typeface="Arial Narrow"/>
                          <a:cs typeface="Arial Narrow"/>
                          <a:sym typeface="Arial Narrow"/>
                        </a:rPr>
                        <a:t> </a:t>
                      </a:r>
                    </a:p>
                    <a:p>
                      <a:pPr lvl="0" algn="l">
                        <a:defRPr sz="1800" b="0" i="0">
                          <a:solidFill>
                            <a:srgbClr val="000000"/>
                          </a:solidFill>
                        </a:defRPr>
                      </a:pPr>
                      <a:r>
                        <a:rPr b="1" i="1"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vMerge="1">
                  <a:txBody>
                    <a:bodyPr/>
                    <a:lstStyle/>
                    <a:p>
                      <a:endParaRPr lang="de-DE"/>
                    </a:p>
                  </a:txBody>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 name="Table 1208"/>
          <p:cNvGraphicFramePr/>
          <p:nvPr/>
        </p:nvGraphicFramePr>
        <p:xfrm>
          <a:off x="0" y="0"/>
          <a:ext cx="9143999" cy="7443812"/>
        </p:xfrm>
        <a:graphic>
          <a:graphicData uri="http://schemas.openxmlformats.org/drawingml/2006/table">
            <a:tbl>
              <a:tblPr firstRow="1" bandRow="1">
                <a:tableStyleId>{4C3C2611-4C71-4FC5-86AE-919BDF0F9419}</a:tableStyleId>
              </a:tblPr>
              <a:tblGrid>
                <a:gridCol w="812292"/>
                <a:gridCol w="8331707"/>
              </a:tblGrid>
              <a:tr h="546209">
                <a:tc>
                  <a:txBody>
                    <a:bodyPr/>
                    <a:lstStyle/>
                    <a:p>
                      <a:pPr lvl="0" algn="l">
                        <a:defRPr sz="1800" b="0" i="0">
                          <a:solidFill>
                            <a:srgbClr val="000000"/>
                          </a:solidFill>
                        </a:defRPr>
                      </a:pPr>
                      <a:endParaRPr/>
                    </a:p>
                  </a:txBody>
                  <a:tcPr marL="45720" marR="4572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r>
                        <a:rPr sz="3100" b="1">
                          <a:solidFill>
                            <a:srgbClr val="FFFFFF"/>
                          </a:solidFill>
                          <a:latin typeface="Calibri"/>
                          <a:ea typeface="Calibri"/>
                          <a:cs typeface="Calibri"/>
                          <a:sym typeface="Calibri"/>
                        </a:rPr>
                        <a:t>Geschichte des jüdischen Krieges </a:t>
                      </a:r>
                    </a:p>
                  </a:txBody>
                  <a:tcPr marL="45720" marR="45720" horzOverflow="overflow">
                    <a:lnL w="12700">
                      <a:miter lim="400000"/>
                    </a:lnL>
                    <a:lnR w="12700">
                      <a:miter lim="400000"/>
                    </a:lnR>
                    <a:lnT w="12700">
                      <a:miter lim="400000"/>
                    </a:lnT>
                    <a:solidFill>
                      <a:srgbClr val="4F81BD"/>
                    </a:solidFill>
                  </a:tcPr>
                </a:tc>
              </a:tr>
              <a:tr h="693273">
                <a:tc>
                  <a:txBody>
                    <a:bodyPr/>
                    <a:lstStyle/>
                    <a:p>
                      <a:pPr lvl="0" algn="l">
                        <a:defRPr sz="1800" b="0" i="0">
                          <a:solidFill>
                            <a:srgbClr val="000000"/>
                          </a:solidFill>
                        </a:defRPr>
                      </a:pPr>
                      <a:r>
                        <a:rPr sz="2100" b="1">
                          <a:latin typeface="Arial Narrow"/>
                          <a:ea typeface="Arial Narrow"/>
                          <a:cs typeface="Arial Narrow"/>
                          <a:sym typeface="Arial Narrow"/>
                        </a:rPr>
                        <a:t>30-70</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Christenverfolgungen in Palästina durch die Juden: Lk 21,12-19; Mk 13,9-13; Mt 10,17-42; Apg 8,1.3; 9,1.2; 12,1-4; 1Th 2,14; Heb 10,34; ...</a:t>
                      </a:r>
                    </a:p>
                  </a:txBody>
                  <a:tcPr marL="0" marR="0" marT="0" marB="0" horzOverflow="overflow">
                    <a:lnL w="12700">
                      <a:miter lim="400000"/>
                    </a:lnL>
                    <a:lnR w="12700">
                      <a:miter lim="400000"/>
                    </a:lnR>
                    <a:lnB w="12700">
                      <a:miter lim="400000"/>
                    </a:lnB>
                    <a:solidFill>
                      <a:srgbClr val="CFD7E7"/>
                    </a:solidFill>
                  </a:tcPr>
                </a:tc>
              </a:tr>
              <a:tr h="334930">
                <a:tc>
                  <a:txBody>
                    <a:bodyPr/>
                    <a:lstStyle/>
                    <a:p>
                      <a:pPr lvl="0" algn="l">
                        <a:defRPr sz="1800" b="0" i="0">
                          <a:solidFill>
                            <a:srgbClr val="000000"/>
                          </a:solidFill>
                        </a:defRPr>
                      </a:pPr>
                      <a:r>
                        <a:rPr sz="2100" b="1">
                          <a:latin typeface="Arial Narrow"/>
                          <a:ea typeface="Arial Narrow"/>
                          <a:cs typeface="Arial Narrow"/>
                          <a:sym typeface="Arial Narrow"/>
                        </a:rPr>
                        <a:t>54-68</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Nero Kaiser in Rom.  59: vergiftet seine Mutter. 65: tötet seine jüd. Frau Poppaena</a:t>
                      </a:r>
                    </a:p>
                  </a:txBody>
                  <a:tcPr marL="0" marR="0" marT="0" marB="0" horzOverflow="overflow">
                    <a:lnL w="12700">
                      <a:miter lim="400000"/>
                    </a:lnL>
                    <a:lnR w="12700">
                      <a:miter lim="400000"/>
                    </a:lnR>
                    <a:lnT w="12700">
                      <a:miter lim="400000"/>
                    </a:lnT>
                    <a:lnB w="12700">
                      <a:miter lim="400000"/>
                    </a:lnB>
                    <a:solidFill>
                      <a:srgbClr val="E8ECF4"/>
                    </a:solidFill>
                  </a:tcPr>
                </a:tc>
              </a:tr>
              <a:tr h="596900">
                <a:tc>
                  <a:txBody>
                    <a:bodyPr/>
                    <a:lstStyle/>
                    <a:p>
                      <a:pPr lvl="0" algn="l">
                        <a:defRPr sz="1800" b="0" i="0">
                          <a:solidFill>
                            <a:srgbClr val="000000"/>
                          </a:solidFill>
                        </a:defRPr>
                      </a:pPr>
                      <a:r>
                        <a:rPr sz="2100" b="1">
                          <a:latin typeface="Calibri"/>
                          <a:ea typeface="Calibri"/>
                          <a:cs typeface="Calibri"/>
                          <a:sym typeface="Calibri"/>
                        </a:rPr>
                        <a:t>Juli </a:t>
                      </a:r>
                      <a:r>
                        <a:rPr sz="2100" b="1">
                          <a:latin typeface="Arial Narrow"/>
                          <a:ea typeface="Arial Narrow"/>
                          <a:cs typeface="Arial Narrow"/>
                          <a:sym typeface="Arial Narrow"/>
                        </a:rPr>
                        <a:t>64</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Brand Roms. Aug. 64: Schreckliche  Christenverfolgung in Rom und in der Folge auf dem ganzen Erdkreis</a:t>
                      </a:r>
                    </a:p>
                  </a:txBody>
                  <a:tcPr marL="0" marR="0" marT="0" marB="0" horzOverflow="overflow">
                    <a:lnL w="12700">
                      <a:miter lim="400000"/>
                    </a:lnL>
                    <a:lnR w="12700">
                      <a:miter lim="400000"/>
                    </a:lnR>
                    <a:lnT w="12700">
                      <a:miter lim="400000"/>
                    </a:lnT>
                    <a:lnB w="12700">
                      <a:miter lim="400000"/>
                    </a:lnB>
                    <a:solidFill>
                      <a:srgbClr val="CFD7E7"/>
                    </a:solidFill>
                  </a:tcPr>
                </a:tc>
              </a:tr>
              <a:tr h="596900">
                <a:tc>
                  <a:txBody>
                    <a:bodyPr/>
                    <a:lstStyle/>
                    <a:p>
                      <a:pPr lvl="0" algn="l">
                        <a:defRPr sz="1800" b="0" i="0">
                          <a:solidFill>
                            <a:srgbClr val="000000"/>
                          </a:solidFill>
                        </a:defRPr>
                      </a:pPr>
                      <a:r>
                        <a:rPr sz="2100" b="1">
                          <a:latin typeface="Arial Narrow"/>
                          <a:ea typeface="Arial Narrow"/>
                          <a:cs typeface="Arial Narrow"/>
                          <a:sym typeface="Arial Narrow"/>
                        </a:rPr>
                        <a:t>64-66</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Gessius Florus römischer Prokurator in der Provinz Judäa. Er reizt die Juden zur Rebellion gegen Rom und zum Bürgerkrieg</a:t>
                      </a:r>
                    </a:p>
                  </a:txBody>
                  <a:tcPr marL="0" marR="0" marT="0" marB="0" horzOverflow="overflow">
                    <a:lnL w="12700">
                      <a:miter lim="400000"/>
                    </a:lnL>
                    <a:lnR w="12700">
                      <a:miter lim="400000"/>
                    </a:lnR>
                    <a:lnT w="12700">
                      <a:miter lim="400000"/>
                    </a:lnT>
                    <a:lnB w="12700">
                      <a:miter lim="400000"/>
                    </a:lnB>
                    <a:solidFill>
                      <a:srgbClr val="E8ECF4"/>
                    </a:solidFill>
                  </a:tcPr>
                </a:tc>
              </a:tr>
              <a:tr h="1247378">
                <a:tc>
                  <a:txBody>
                    <a:bodyPr/>
                    <a:lstStyle/>
                    <a:p>
                      <a:pPr lvl="0" algn="l">
                        <a:defRPr sz="1800" b="0" i="0">
                          <a:solidFill>
                            <a:srgbClr val="000000"/>
                          </a:solidFill>
                        </a:defRPr>
                      </a:pPr>
                      <a:r>
                        <a:rPr sz="2100" b="1">
                          <a:latin typeface="Arial Narrow"/>
                          <a:ea typeface="Arial Narrow"/>
                          <a:cs typeface="Arial Narrow"/>
                          <a:sym typeface="Arial Narrow"/>
                        </a:rPr>
                        <a:t>Mai 66 </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Auslöser des Aufstandes: Steuerforderungen röm. Statthalters Florus. Er plündert den Tempelschatz. Florus rückt mit 3 Kohorten nach Jerusalem, tötet 3000 Juden.</a:t>
                      </a:r>
                    </a:p>
                    <a:p>
                      <a:pPr lvl="0" algn="l">
                        <a:defRPr sz="1800" b="0" i="0">
                          <a:solidFill>
                            <a:srgbClr val="000000"/>
                          </a:solidFill>
                        </a:defRPr>
                      </a:pPr>
                      <a:r>
                        <a:rPr sz="2100" b="1">
                          <a:solidFill>
                            <a:srgbClr val="FF2600"/>
                          </a:solidFill>
                          <a:latin typeface="Arial Narrow"/>
                          <a:ea typeface="Arial Narrow"/>
                          <a:cs typeface="Arial Narrow"/>
                          <a:sym typeface="Arial Narrow"/>
                        </a:rPr>
                        <a:t>?</a:t>
                      </a:r>
                      <a:r>
                        <a:rPr sz="2100" b="1">
                          <a:latin typeface="Arial Narrow"/>
                          <a:ea typeface="Arial Narrow"/>
                          <a:cs typeface="Arial Narrow"/>
                          <a:sym typeface="Arial Narrow"/>
                        </a:rPr>
                        <a:t> </a:t>
                      </a:r>
                      <a:r>
                        <a:rPr sz="2100" b="1">
                          <a:solidFill>
                            <a:srgbClr val="FF2600"/>
                          </a:solidFill>
                          <a:latin typeface="Arial Narrow"/>
                          <a:ea typeface="Arial Narrow"/>
                          <a:cs typeface="Arial Narrow"/>
                          <a:sym typeface="Arial Narrow"/>
                        </a:rPr>
                        <a:t>Christen fliehen aus Jerusalem und Judäa. Mt 24,15f </a:t>
                      </a:r>
                      <a:r>
                        <a:rPr sz="2100" b="1">
                          <a:latin typeface="Arial Narrow"/>
                          <a:ea typeface="Arial Narrow"/>
                          <a:cs typeface="Arial Narrow"/>
                          <a:sym typeface="Arial Narrow"/>
                        </a:rPr>
                        <a:t> </a:t>
                      </a:r>
                      <a:r>
                        <a:rPr sz="2100">
                          <a:latin typeface="Arial Narrow"/>
                          <a:ea typeface="Arial Narrow"/>
                          <a:cs typeface="Arial Narrow"/>
                          <a:sym typeface="Arial Narrow"/>
                        </a:rPr>
                        <a:t>Eusebius, KG., 3,5</a:t>
                      </a:r>
                    </a:p>
                  </a:txBody>
                  <a:tcPr marL="0" marR="0" marT="0" marB="0" horzOverflow="overflow">
                    <a:lnL w="12700">
                      <a:miter lim="400000"/>
                    </a:lnL>
                    <a:lnR w="12700">
                      <a:miter lim="400000"/>
                    </a:lnR>
                    <a:lnT w="12700">
                      <a:miter lim="400000"/>
                    </a:lnT>
                    <a:lnB w="12700">
                      <a:miter lim="400000"/>
                    </a:lnB>
                    <a:solidFill>
                      <a:srgbClr val="CFD7E7"/>
                    </a:solidFill>
                  </a:tcPr>
                </a:tc>
              </a:tr>
              <a:tr h="1231900">
                <a:tc>
                  <a:txBody>
                    <a:bodyPr/>
                    <a:lstStyle/>
                    <a:p>
                      <a:pPr lvl="0" algn="l">
                        <a:defRPr sz="1800" b="0" i="0">
                          <a:solidFill>
                            <a:srgbClr val="000000"/>
                          </a:solidFill>
                        </a:defRPr>
                      </a:pPr>
                      <a:r>
                        <a:rPr sz="2100" b="1">
                          <a:latin typeface="Arial Narrow"/>
                          <a:ea typeface="Arial Narrow"/>
                          <a:cs typeface="Arial Narrow"/>
                          <a:sym typeface="Arial Narrow"/>
                        </a:rPr>
                        <a:t>Okt. 66</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Auf Befehl Neros Belagerung Jerusalems durch die Legion des syrischen Legaten </a:t>
                      </a:r>
                      <a:r>
                        <a:rPr sz="2100" b="1" u="sng">
                          <a:latin typeface="Arial Narrow"/>
                          <a:ea typeface="Arial Narrow"/>
                          <a:cs typeface="Arial Narrow"/>
                          <a:sym typeface="Arial Narrow"/>
                        </a:rPr>
                        <a:t>Cestius</a:t>
                      </a:r>
                      <a:r>
                        <a:rPr sz="2100" b="1">
                          <a:latin typeface="Arial Narrow"/>
                          <a:ea typeface="Arial Narrow"/>
                          <a:cs typeface="Arial Narrow"/>
                          <a:sym typeface="Arial Narrow"/>
                        </a:rPr>
                        <a:t> </a:t>
                      </a:r>
                      <a:r>
                        <a:rPr sz="2100" b="1" u="sng">
                          <a:latin typeface="Arial Narrow"/>
                          <a:ea typeface="Arial Narrow"/>
                          <a:cs typeface="Arial Narrow"/>
                          <a:sym typeface="Arial Narrow"/>
                        </a:rPr>
                        <a:t>Gallus</a:t>
                      </a:r>
                      <a:r>
                        <a:rPr sz="2100" b="1">
                          <a:latin typeface="Arial Narrow"/>
                          <a:ea typeface="Arial Narrow"/>
                          <a:cs typeface="Arial Narrow"/>
                          <a:sym typeface="Arial Narrow"/>
                        </a:rPr>
                        <a:t> (30000 Mann). Unerklärlicher Rückzug der Römer. Niederlage bei Beth-Horon gegen die jüdischen Zeloten (6000 Tote unter den Römern).</a:t>
                      </a:r>
                    </a:p>
                  </a:txBody>
                  <a:tcPr marL="0" marR="0" marT="0" marB="0" horzOverflow="overflow">
                    <a:lnL w="12700">
                      <a:miter lim="400000"/>
                    </a:lnL>
                    <a:lnR w="12700">
                      <a:miter lim="400000"/>
                    </a:lnR>
                    <a:lnT w="12700">
                      <a:miter lim="400000"/>
                    </a:lnT>
                    <a:lnB w="12700">
                      <a:miter lim="400000"/>
                    </a:lnB>
                    <a:solidFill>
                      <a:srgbClr val="E8ECF4"/>
                    </a:solidFill>
                  </a:tcPr>
                </a:tc>
              </a:tr>
              <a:tr h="596900">
                <a:tc>
                  <a:txBody>
                    <a:bodyPr/>
                    <a:lstStyle/>
                    <a:p>
                      <a:pPr lvl="0" algn="l">
                        <a:defRPr sz="1800" b="0" i="0">
                          <a:solidFill>
                            <a:srgbClr val="000000"/>
                          </a:solidFill>
                        </a:defRPr>
                      </a:pPr>
                      <a:r>
                        <a:rPr sz="2100" b="1">
                          <a:latin typeface="Arial Narrow"/>
                          <a:ea typeface="Arial Narrow"/>
                          <a:cs typeface="Arial Narrow"/>
                          <a:sym typeface="Arial Narrow"/>
                        </a:rPr>
                        <a:t>Frühj. 67</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Vespasians Legionen sammeln sich in Ptolemais, 60 000 Mann. </a:t>
                      </a:r>
                    </a:p>
                    <a:p>
                      <a:pPr lvl="0" algn="l">
                        <a:defRPr sz="1800" b="0" i="0">
                          <a:solidFill>
                            <a:srgbClr val="000000"/>
                          </a:solidFill>
                        </a:defRPr>
                      </a:pPr>
                      <a:r>
                        <a:rPr sz="2100" b="1">
                          <a:latin typeface="Arial Narrow"/>
                          <a:ea typeface="Arial Narrow"/>
                          <a:cs typeface="Arial Narrow"/>
                          <a:sym typeface="Arial Narrow"/>
                        </a:rPr>
                        <a:t>Bürgerkriege in Galiläa und Judäa. </a:t>
                      </a:r>
                    </a:p>
                  </a:txBody>
                  <a:tcPr marL="0" marR="0" marT="0" marB="0" horzOverflow="overflow">
                    <a:lnL w="12700">
                      <a:miter lim="400000"/>
                    </a:lnL>
                    <a:lnR w="12700">
                      <a:miter lim="400000"/>
                    </a:lnR>
                    <a:lnT w="12700">
                      <a:miter lim="400000"/>
                    </a:lnT>
                    <a:lnB w="12700">
                      <a:miter lim="400000"/>
                    </a:lnB>
                    <a:solidFill>
                      <a:srgbClr val="CFD7E7"/>
                    </a:solidFill>
                  </a:tcPr>
                </a:tc>
              </a:tr>
              <a:tr h="596900">
                <a:tc>
                  <a:txBody>
                    <a:bodyPr/>
                    <a:lstStyle/>
                    <a:p>
                      <a:pPr lvl="0" algn="l">
                        <a:defRPr sz="1800" b="0" i="0">
                          <a:solidFill>
                            <a:srgbClr val="000000"/>
                          </a:solidFill>
                        </a:defRPr>
                      </a:pPr>
                      <a:r>
                        <a:rPr sz="2100" b="1">
                          <a:latin typeface="Arial Narrow"/>
                          <a:ea typeface="Arial Narrow"/>
                          <a:cs typeface="Arial Narrow"/>
                          <a:sym typeface="Arial Narrow"/>
                        </a:rPr>
                        <a:t>Herbst 67</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Ende des Aufstands in Galiläa. Galiläa (100 000 jüd. Krieger) Transjordanien und der Küstenstreifen werden den Römern unterworfen. Judäa ist umzingelt.</a:t>
                      </a:r>
                    </a:p>
                  </a:txBody>
                  <a:tcPr marL="0" marR="0" marT="0" marB="0" horzOverflow="overflow">
                    <a:lnL w="12700">
                      <a:miter lim="400000"/>
                    </a:lnL>
                    <a:lnR w="12700">
                      <a:miter lim="400000"/>
                    </a:lnR>
                    <a:lnT w="12700">
                      <a:miter lim="400000"/>
                    </a:lnT>
                    <a:lnB w="12700">
                      <a:miter lim="400000"/>
                    </a:lnB>
                    <a:solidFill>
                      <a:srgbClr val="E8ECF4"/>
                    </a:solidFill>
                  </a:tcPr>
                </a:tc>
              </a:tr>
              <a:tr h="425939">
                <a:tc>
                  <a:txBody>
                    <a:bodyPr/>
                    <a:lstStyle/>
                    <a:p>
                      <a:pPr lvl="0" algn="l">
                        <a:defRPr sz="1800" b="0" i="0">
                          <a:solidFill>
                            <a:srgbClr val="000000"/>
                          </a:solidFill>
                        </a:defRPr>
                      </a:pPr>
                      <a:r>
                        <a:rPr sz="2100" b="1">
                          <a:latin typeface="Arial Narrow"/>
                          <a:ea typeface="Arial Narrow"/>
                          <a:cs typeface="Arial Narrow"/>
                          <a:sym typeface="Arial Narrow"/>
                        </a:rPr>
                        <a:t>67-70</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Jerusalem: gespalten in Kriegsbefürworter (Herodianer) und -gegner (Zeloten).</a:t>
                      </a:r>
                    </a:p>
                  </a:txBody>
                  <a:tcPr marL="0" marR="0" marT="0" marB="0" horzOverflow="overflow">
                    <a:lnL w="12700">
                      <a:miter lim="400000"/>
                    </a:lnL>
                    <a:lnR w="12700">
                      <a:miter lim="400000"/>
                    </a:lnR>
                    <a:lnT w="12700">
                      <a:miter lim="400000"/>
                    </a:lnT>
                    <a:lnB w="12700">
                      <a:miter lim="400000"/>
                    </a:lnB>
                    <a:solidFill>
                      <a:srgbClr val="CFD7E7"/>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title" idx="4294967295"/>
          </p:nvPr>
        </p:nvSpPr>
        <p:spPr>
          <a:xfrm>
            <a:off x="0" y="260647"/>
            <a:ext cx="9144000" cy="1143001"/>
          </a:xfrm>
          <a:prstGeom prst="rect">
            <a:avLst/>
          </a:prstGeom>
        </p:spPr>
        <p:txBody>
          <a:bodyPr>
            <a:normAutofit/>
          </a:bodyPr>
          <a:lstStyle>
            <a:lvl1pPr>
              <a:defRPr b="0" i="1">
                <a:solidFill>
                  <a:srgbClr val="FFFFFF"/>
                </a:solidFill>
                <a:effectLst>
                  <a:outerShdw blurRad="38100" dist="38100" dir="2700000" rotWithShape="0">
                    <a:srgbClr val="000000"/>
                  </a:outerShdw>
                </a:effectLst>
                <a:latin typeface="Arial"/>
                <a:ea typeface="Arial"/>
                <a:cs typeface="Arial"/>
                <a:sym typeface="Arial"/>
              </a:defRPr>
            </a:lvl1pPr>
          </a:lstStyle>
          <a:p>
            <a:pPr lvl="0">
              <a:defRPr sz="1800" i="0">
                <a:solidFill>
                  <a:srgbClr val="000000"/>
                </a:solidFill>
                <a:effectLst/>
              </a:defRPr>
            </a:pPr>
            <a:r>
              <a:rPr sz="4000" i="1">
                <a:solidFill>
                  <a:srgbClr val="FFFFFF"/>
                </a:solidFill>
                <a:effectLst>
                  <a:outerShdw blurRad="38100" dist="38100" dir="2700000" rotWithShape="0">
                    <a:srgbClr val="000000"/>
                  </a:outerShdw>
                </a:effectLst>
              </a:rPr>
              <a:t>4. Ein geteiltes Reich nach Alexander</a:t>
            </a:r>
          </a:p>
        </p:txBody>
      </p:sp>
      <p:sp>
        <p:nvSpPr>
          <p:cNvPr id="591" name="Shape 591"/>
          <p:cNvSpPr>
            <a:spLocks noGrp="1"/>
          </p:cNvSpPr>
          <p:nvPr>
            <p:ph type="body" idx="4294967295"/>
          </p:nvPr>
        </p:nvSpPr>
        <p:spPr>
          <a:xfrm>
            <a:off x="0" y="1268761"/>
            <a:ext cx="9144000" cy="5565909"/>
          </a:xfrm>
          <a:prstGeom prst="rect">
            <a:avLst/>
          </a:prstGeom>
        </p:spPr>
        <p:txBody>
          <a:bodyPr>
            <a:normAutofit/>
          </a:bodyPr>
          <a:lstStyle/>
          <a:p>
            <a:pPr marL="0" lvl="0" indent="0" defTabSz="841247">
              <a:lnSpc>
                <a:spcPct val="100000"/>
              </a:lnSpc>
              <a:spcBef>
                <a:spcPts val="600"/>
              </a:spcBef>
              <a:buClrTx/>
              <a:buSzTx/>
              <a:buFont typeface="Arial"/>
              <a:buNone/>
              <a:defRPr sz="1800" b="0">
                <a:solidFill>
                  <a:srgbClr val="000000"/>
                </a:solidFill>
              </a:defRPr>
            </a:pPr>
            <a:r>
              <a:rPr sz="2576" b="1">
                <a:solidFill>
                  <a:srgbClr val="0433FF"/>
                </a:solidFill>
                <a:latin typeface="Arial"/>
                <a:ea typeface="Arial"/>
                <a:cs typeface="Arial"/>
                <a:sym typeface="Arial"/>
              </a:rPr>
              <a:t>2,40</a:t>
            </a:r>
            <a:r>
              <a:rPr sz="2576">
                <a:solidFill>
                  <a:srgbClr val="0433FF"/>
                </a:solidFill>
                <a:latin typeface="Calibri"/>
                <a:ea typeface="Calibri"/>
                <a:cs typeface="Calibri"/>
                <a:sym typeface="Calibri"/>
              </a:rPr>
              <a:t> „</a:t>
            </a:r>
            <a:r>
              <a:rPr sz="2576">
                <a:solidFill>
                  <a:srgbClr val="CAB5EC"/>
                </a:solidFill>
                <a:latin typeface="Calibri"/>
                <a:ea typeface="Calibri"/>
                <a:cs typeface="Calibri"/>
                <a:sym typeface="Calibri"/>
              </a:rPr>
              <a:t>Ein viertes Königreich aber wird stark sein wie Eisen, deshalb weil das Eisen alles zermalmt und zerschlägt; und wie das Eisen, das alles zertrümmert, wird es alle jene zermalmen und zertrümmern</a:t>
            </a:r>
            <a:r>
              <a:rPr sz="2576">
                <a:solidFill>
                  <a:srgbClr val="0433FF"/>
                </a:solidFill>
                <a:latin typeface="Calibri"/>
                <a:ea typeface="Calibri"/>
                <a:cs typeface="Calibri"/>
                <a:sym typeface="Calibri"/>
              </a:rPr>
              <a:t>.“ </a:t>
            </a:r>
          </a:p>
          <a:p>
            <a:pPr marL="0" lvl="0" indent="0" defTabSz="841247">
              <a:lnSpc>
                <a:spcPct val="100000"/>
              </a:lnSpc>
              <a:spcBef>
                <a:spcPts val="600"/>
              </a:spcBef>
              <a:buClrTx/>
              <a:buSzTx/>
              <a:buFont typeface="Arial"/>
              <a:buNone/>
              <a:defRPr sz="1800" b="0">
                <a:solidFill>
                  <a:srgbClr val="000000"/>
                </a:solidFill>
              </a:defRPr>
            </a:pPr>
            <a:endParaRPr sz="2576">
              <a:solidFill>
                <a:srgbClr val="0433FF"/>
              </a:solidFill>
              <a:latin typeface="Calibri"/>
              <a:ea typeface="Calibri"/>
              <a:cs typeface="Calibri"/>
              <a:sym typeface="Calibri"/>
            </a:endParaRPr>
          </a:p>
          <a:p>
            <a:pPr marL="0" lvl="0" indent="0" defTabSz="420623">
              <a:lnSpc>
                <a:spcPct val="100000"/>
              </a:lnSpc>
              <a:spcBef>
                <a:spcPts val="0"/>
              </a:spcBef>
              <a:buClrTx/>
              <a:buSzTx/>
              <a:buFontTx/>
              <a:buNone/>
              <a:defRPr sz="1800" b="0">
                <a:solidFill>
                  <a:srgbClr val="000000"/>
                </a:solidFill>
              </a:defRPr>
            </a:pPr>
            <a:r>
              <a:rPr sz="2208" b="1">
                <a:solidFill>
                  <a:srgbClr val="FFFFFF"/>
                </a:solidFill>
              </a:rPr>
              <a:t>Dan 11,4-5: „Und sobald er aufgestanden ist, wird sein Königreich zertrümmert werden und nach den vier Winden des Himmels hin zerteilt werden, aber nicht für seine Hinterbliebenen und nicht entsprechend der Macht, mit der er geherrscht hat, denn sein Königreich wird zerstört und anderen zuteil werden, unter Ausschluss von jenen. </a:t>
            </a:r>
            <a:r>
              <a:rPr sz="2208" b="1" baseline="31999">
                <a:solidFill>
                  <a:srgbClr val="FFFFFF"/>
                </a:solidFill>
              </a:rPr>
              <a:t>5</a:t>
            </a:r>
            <a:r>
              <a:rPr sz="2208" b="1">
                <a:solidFill>
                  <a:srgbClr val="FFFFFF"/>
                </a:solidFill>
              </a:rPr>
              <a:t> Und es wird mächtig werden</a:t>
            </a:r>
            <a:r>
              <a:rPr sz="2208" b="1">
                <a:solidFill>
                  <a:srgbClr val="FFFB00"/>
                </a:solidFill>
              </a:rPr>
              <a:t> der König des Südens (Ptolemaius I)</a:t>
            </a:r>
            <a:r>
              <a:rPr sz="2208" b="1">
                <a:solidFill>
                  <a:srgbClr val="FFFFFF"/>
                </a:solidFill>
              </a:rPr>
              <a:t>, und </a:t>
            </a:r>
            <a:r>
              <a:rPr sz="2208" b="1">
                <a:solidFill>
                  <a:srgbClr val="FFFB00"/>
                </a:solidFill>
              </a:rPr>
              <a:t>einer von seinen Obersten (Seleukus I)</a:t>
            </a:r>
            <a:r>
              <a:rPr sz="2208" b="1">
                <a:solidFill>
                  <a:srgbClr val="FFFFFF"/>
                </a:solidFill>
              </a:rPr>
              <a:t>, der wird über ihn hinaus mächtig werden und wird herrschen. Seine Herrschaft wird </a:t>
            </a:r>
            <a:r>
              <a:rPr sz="2208" b="1" u="sng">
                <a:solidFill>
                  <a:srgbClr val="FFFFFF"/>
                </a:solidFill>
              </a:rPr>
              <a:t>eine große Herrschaft</a:t>
            </a:r>
            <a:r>
              <a:rPr sz="2208" b="1">
                <a:solidFill>
                  <a:srgbClr val="FFFFFF"/>
                </a:solidFill>
              </a:rPr>
              <a:t> sein.“</a:t>
            </a:r>
          </a:p>
          <a:p>
            <a:pPr marL="0" lvl="0" indent="0" defTabSz="841247">
              <a:lnSpc>
                <a:spcPct val="100000"/>
              </a:lnSpc>
              <a:spcBef>
                <a:spcPts val="600"/>
              </a:spcBef>
              <a:buClrTx/>
              <a:buSzTx/>
              <a:buFont typeface="Arial"/>
              <a:buNone/>
              <a:defRPr sz="1800" b="0">
                <a:solidFill>
                  <a:srgbClr val="000000"/>
                </a:solidFill>
              </a:defRPr>
            </a:pPr>
            <a:endParaRPr sz="2576">
              <a:solidFill>
                <a:srgbClr val="0433FF"/>
              </a:solidFill>
              <a:latin typeface="Calibri"/>
              <a:ea typeface="Calibri"/>
              <a:cs typeface="Calibri"/>
              <a:sym typeface="Calibri"/>
            </a:endParaRP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0"/>
                                        </p:tgtEl>
                                        <p:attrNameLst>
                                          <p:attrName>style.visibility</p:attrName>
                                        </p:attrNameLst>
                                      </p:cBhvr>
                                      <p:to>
                                        <p:strVal val="visible"/>
                                      </p:to>
                                    </p:set>
                                    <p:anim calcmode="lin" valueType="num">
                                      <p:cBhvr>
                                        <p:cTn id="7" dur="1000" fill="hold"/>
                                        <p:tgtEl>
                                          <p:spTgt spid="590"/>
                                        </p:tgtEl>
                                        <p:attrNameLst>
                                          <p:attrName>ppt_x</p:attrName>
                                        </p:attrNameLst>
                                      </p:cBhvr>
                                      <p:tavLst>
                                        <p:tav tm="0">
                                          <p:val>
                                            <p:strVal val="0-#ppt_w/2"/>
                                          </p:val>
                                        </p:tav>
                                        <p:tav tm="100000">
                                          <p:val>
                                            <p:strVal val="#ppt_x"/>
                                          </p:val>
                                        </p:tav>
                                      </p:tavLst>
                                    </p:anim>
                                    <p:anim calcmode="lin" valueType="num">
                                      <p:cBhvr>
                                        <p:cTn id="8" dur="1000" fill="hold"/>
                                        <p:tgtEl>
                                          <p:spTgt spid="5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iterate>
                                    <p:tmAbs val="0"/>
                                  </p:iterate>
                                  <p:childTnLst>
                                    <p:set>
                                      <p:cBhvr>
                                        <p:cTn id="12" fill="hold"/>
                                        <p:tgtEl>
                                          <p:spTgt spid="591">
                                            <p:bg/>
                                          </p:spTgt>
                                        </p:tgtEl>
                                        <p:attrNameLst>
                                          <p:attrName>style.visibility</p:attrName>
                                        </p:attrNameLst>
                                      </p:cBhvr>
                                      <p:to>
                                        <p:strVal val="visible"/>
                                      </p:to>
                                    </p:set>
                                    <p:animEffect transition="in" filter="fade">
                                      <p:cBhvr>
                                        <p:cTn id="13" dur="500"/>
                                        <p:tgtEl>
                                          <p:spTgt spid="591">
                                            <p:bg/>
                                          </p:spTgt>
                                        </p:tgtEl>
                                      </p:cBhvr>
                                    </p:animEffect>
                                  </p:childTnLst>
                                </p:cTn>
                              </p:par>
                              <p:par>
                                <p:cTn id="14" presetID="10" presetClass="entr" presetSubtype="0" fill="hold" grpId="2">
                                  <p:stCondLst>
                                    <p:cond delay="0"/>
                                  </p:stCondLst>
                                  <p:iterate>
                                    <p:tmAbs val="0"/>
                                  </p:iterate>
                                  <p:childTnLst>
                                    <p:set>
                                      <p:cBhvr>
                                        <p:cTn id="15" fill="hold"/>
                                        <p:tgtEl>
                                          <p:spTgt spid="591">
                                            <p:txEl>
                                              <p:pRg st="0" end="0"/>
                                            </p:txEl>
                                          </p:spTgt>
                                        </p:tgtEl>
                                        <p:attrNameLst>
                                          <p:attrName>style.visibility</p:attrName>
                                        </p:attrNameLst>
                                      </p:cBhvr>
                                      <p:to>
                                        <p:strVal val="visible"/>
                                      </p:to>
                                    </p:set>
                                    <p:animEffect transition="in" filter="fade">
                                      <p:cBhvr>
                                        <p:cTn id="16" dur="500"/>
                                        <p:tgtEl>
                                          <p:spTgt spid="59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iterate>
                                    <p:tmAbs val="0"/>
                                  </p:iterate>
                                  <p:childTnLst>
                                    <p:set>
                                      <p:cBhvr>
                                        <p:cTn id="20" fill="hold"/>
                                        <p:tgtEl>
                                          <p:spTgt spid="591">
                                            <p:txEl>
                                              <p:pRg st="1" end="1"/>
                                            </p:txEl>
                                          </p:spTgt>
                                        </p:tgtEl>
                                        <p:attrNameLst>
                                          <p:attrName>style.visibility</p:attrName>
                                        </p:attrNameLst>
                                      </p:cBhvr>
                                      <p:to>
                                        <p:strVal val="visible"/>
                                      </p:to>
                                    </p:set>
                                    <p:animEffect transition="in" filter="fade">
                                      <p:cBhvr>
                                        <p:cTn id="21" dur="500"/>
                                        <p:tgtEl>
                                          <p:spTgt spid="59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2" nodeType="clickEffect">
                                  <p:stCondLst>
                                    <p:cond delay="0"/>
                                  </p:stCondLst>
                                  <p:iterate>
                                    <p:tmAbs val="0"/>
                                  </p:iterate>
                                  <p:childTnLst>
                                    <p:set>
                                      <p:cBhvr>
                                        <p:cTn id="25" fill="hold"/>
                                        <p:tgtEl>
                                          <p:spTgt spid="591">
                                            <p:txEl>
                                              <p:pRg st="2" end="2"/>
                                            </p:txEl>
                                          </p:spTgt>
                                        </p:tgtEl>
                                        <p:attrNameLst>
                                          <p:attrName>style.visibility</p:attrName>
                                        </p:attrNameLst>
                                      </p:cBhvr>
                                      <p:to>
                                        <p:strVal val="visible"/>
                                      </p:to>
                                    </p:set>
                                    <p:animEffect transition="in" filter="fade">
                                      <p:cBhvr>
                                        <p:cTn id="26" dur="500"/>
                                        <p:tgtEl>
                                          <p:spTgt spid="59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iterate>
                                    <p:tmAbs val="0"/>
                                  </p:iterate>
                                  <p:childTnLst>
                                    <p:set>
                                      <p:cBhvr>
                                        <p:cTn id="30" fill="hold"/>
                                        <p:tgtEl>
                                          <p:spTgt spid="591">
                                            <p:txEl>
                                              <p:pRg st="3" end="3"/>
                                            </p:txEl>
                                          </p:spTgt>
                                        </p:tgtEl>
                                        <p:attrNameLst>
                                          <p:attrName>style.visibility</p:attrName>
                                        </p:attrNameLst>
                                      </p:cBhvr>
                                      <p:to>
                                        <p:strVal val="visible"/>
                                      </p:to>
                                    </p:set>
                                    <p:animEffect transition="in" filter="fade">
                                      <p:cBhvr>
                                        <p:cTn id="31" dur="500"/>
                                        <p:tgtEl>
                                          <p:spTgt spid="59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2" nodeType="clickEffect">
                                  <p:stCondLst>
                                    <p:cond delay="0"/>
                                  </p:stCondLst>
                                  <p:iterate>
                                    <p:tmAbs val="0"/>
                                  </p:iterate>
                                  <p:childTnLst>
                                    <p:set>
                                      <p:cBhvr>
                                        <p:cTn id="35" fill="hold"/>
                                        <p:tgtEl>
                                          <p:spTgt spid="591">
                                            <p:txEl>
                                              <p:pRg st="4" end="4"/>
                                            </p:txEl>
                                          </p:spTgt>
                                        </p:tgtEl>
                                        <p:attrNameLst>
                                          <p:attrName>style.visibility</p:attrName>
                                        </p:attrNameLst>
                                      </p:cBhvr>
                                      <p:to>
                                        <p:strVal val="visible"/>
                                      </p:to>
                                    </p:set>
                                    <p:animEffect transition="in" filter="fade">
                                      <p:cBhvr>
                                        <p:cTn id="36" dur="500"/>
                                        <p:tgtEl>
                                          <p:spTgt spid="5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1" animBg="1" advAuto="0"/>
      <p:bldP spid="591" grpId="2" build="p"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0" name="Table 1210"/>
          <p:cNvGraphicFramePr/>
          <p:nvPr/>
        </p:nvGraphicFramePr>
        <p:xfrm>
          <a:off x="0" y="44623"/>
          <a:ext cx="9143999" cy="7038020"/>
        </p:xfrm>
        <a:graphic>
          <a:graphicData uri="http://schemas.openxmlformats.org/drawingml/2006/table">
            <a:tbl>
              <a:tblPr firstRow="1" bandRow="1">
                <a:tableStyleId>{4C3C2611-4C71-4FC5-86AE-919BDF0F9419}</a:tableStyleId>
              </a:tblPr>
              <a:tblGrid>
                <a:gridCol w="892377"/>
                <a:gridCol w="8251622"/>
              </a:tblGrid>
              <a:tr h="127000">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solidFill>
                      <a:srgbClr val="4F81BD"/>
                    </a:solidFill>
                  </a:tcPr>
                </a:tc>
                <a:tc>
                  <a:txBody>
                    <a:bodyPr/>
                    <a:lstStyle/>
                    <a:p>
                      <a:pPr lvl="0" algn="l">
                        <a:defRPr sz="1800" b="0" i="0">
                          <a:solidFill>
                            <a:srgbClr val="000000"/>
                          </a:solidFill>
                        </a:defRPr>
                      </a:pPr>
                      <a:endParaRPr/>
                    </a:p>
                  </a:txBody>
                  <a:tcPr marL="0" marR="0" marT="0" marB="0" horzOverflow="overflow">
                    <a:lnL w="12700">
                      <a:miter lim="400000"/>
                    </a:lnL>
                    <a:lnR w="12700">
                      <a:miter lim="400000"/>
                    </a:lnR>
                    <a:lnT w="12700">
                      <a:miter lim="400000"/>
                    </a:lnT>
                    <a:solidFill>
                      <a:srgbClr val="4F81BD"/>
                    </a:solidFill>
                  </a:tcPr>
                </a:tc>
              </a:tr>
              <a:tr h="330200">
                <a:tc>
                  <a:txBody>
                    <a:bodyPr/>
                    <a:lstStyle/>
                    <a:p>
                      <a:pPr lvl="0" algn="l">
                        <a:defRPr sz="1800" b="0" i="0">
                          <a:solidFill>
                            <a:srgbClr val="000000"/>
                          </a:solidFill>
                        </a:defRPr>
                      </a:pPr>
                      <a:r>
                        <a:rPr sz="2100" b="1">
                          <a:latin typeface="Arial Narrow"/>
                          <a:ea typeface="Arial Narrow"/>
                          <a:cs typeface="Arial Narrow"/>
                          <a:sym typeface="Arial Narrow"/>
                        </a:rPr>
                        <a:t>Früh 68</a:t>
                      </a:r>
                    </a:p>
                  </a:txBody>
                  <a:tcPr marL="0" marR="0" marT="0" marB="0" horzOverflow="overflow">
                    <a:lnL w="12700">
                      <a:miter lim="400000"/>
                    </a:lnL>
                    <a:lnR w="12700">
                      <a:miter lim="400000"/>
                    </a:lnR>
                    <a:lnB w="12700">
                      <a:miter lim="400000"/>
                    </a:lnB>
                    <a:solidFill>
                      <a:srgbClr val="CFD7E7"/>
                    </a:solidFill>
                  </a:tcPr>
                </a:tc>
                <a:tc>
                  <a:txBody>
                    <a:bodyPr/>
                    <a:lstStyle/>
                    <a:p>
                      <a:pPr lvl="0" algn="l">
                        <a:defRPr sz="1800" b="0" i="0">
                          <a:solidFill>
                            <a:srgbClr val="000000"/>
                          </a:solidFill>
                        </a:defRPr>
                      </a:pPr>
                      <a:r>
                        <a:rPr sz="2100" b="1" u="sng">
                          <a:latin typeface="Arial Narrow"/>
                          <a:ea typeface="Arial Narrow"/>
                          <a:cs typeface="Arial Narrow"/>
                          <a:sym typeface="Arial Narrow"/>
                        </a:rPr>
                        <a:t>Vespasian</a:t>
                      </a:r>
                      <a:r>
                        <a:rPr sz="2100" b="1">
                          <a:latin typeface="Arial Narrow"/>
                          <a:ea typeface="Arial Narrow"/>
                          <a:cs typeface="Arial Narrow"/>
                          <a:sym typeface="Arial Narrow"/>
                        </a:rPr>
                        <a:t> unterwirft die Regionen nördlich von Jerusalem</a:t>
                      </a:r>
                    </a:p>
                  </a:txBody>
                  <a:tcPr marL="0" marR="0" marT="0" marB="0" horzOverflow="overflow">
                    <a:lnL w="12700">
                      <a:miter lim="400000"/>
                    </a:lnL>
                    <a:lnR w="12700">
                      <a:miter lim="400000"/>
                    </a:lnR>
                    <a:lnB w="12700">
                      <a:miter lim="400000"/>
                    </a:lnB>
                    <a:solidFill>
                      <a:srgbClr val="CFD7E7"/>
                    </a:solidFill>
                  </a:tcPr>
                </a:tc>
              </a:tr>
              <a:tr h="617957">
                <a:tc>
                  <a:txBody>
                    <a:bodyPr/>
                    <a:lstStyle/>
                    <a:p>
                      <a:pPr lvl="0" algn="l">
                        <a:defRPr sz="1800" b="0" i="0">
                          <a:solidFill>
                            <a:srgbClr val="000000"/>
                          </a:solidFill>
                        </a:defRPr>
                      </a:pPr>
                      <a:r>
                        <a:rPr sz="2100" b="1">
                          <a:latin typeface="Arial Narrow"/>
                          <a:ea typeface="Arial Narrow"/>
                          <a:cs typeface="Arial Narrow"/>
                          <a:sym typeface="Arial Narrow"/>
                        </a:rPr>
                        <a:t>Som.68</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Er ist gerade dabei, die Belagerung Jerusalems zu beginnen, als ihn die Nachricht vom Tod Neros (9. Juni 68) ereilt. </a:t>
                      </a:r>
                    </a:p>
                  </a:txBody>
                  <a:tcPr marL="0" marR="0" marT="0" marB="0" horzOverflow="overflow">
                    <a:lnL w="12700">
                      <a:miter lim="400000"/>
                    </a:lnL>
                    <a:lnR w="12700">
                      <a:miter lim="400000"/>
                    </a:lnR>
                    <a:lnT w="12700">
                      <a:miter lim="400000"/>
                    </a:lnT>
                    <a:lnB w="12700">
                      <a:miter lim="400000"/>
                    </a:lnB>
                    <a:solidFill>
                      <a:srgbClr val="E8ECF4"/>
                    </a:solidFill>
                  </a:tcPr>
                </a:tc>
              </a:tr>
              <a:tr h="622300">
                <a:tc>
                  <a:txBody>
                    <a:bodyPr/>
                    <a:lstStyle/>
                    <a:p>
                      <a:pPr lvl="0" algn="l">
                        <a:defRPr sz="1800" b="0" i="0">
                          <a:solidFill>
                            <a:srgbClr val="000000"/>
                          </a:solidFill>
                        </a:defRPr>
                      </a:pPr>
                      <a:r>
                        <a:rPr sz="2100" b="1">
                          <a:latin typeface="Arial Narrow"/>
                          <a:ea typeface="Arial Narrow"/>
                          <a:cs typeface="Arial Narrow"/>
                          <a:sym typeface="Arial Narrow"/>
                        </a:rPr>
                        <a:t>68 (und 69)</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u="sng">
                          <a:latin typeface="Arial Narrow"/>
                          <a:ea typeface="Arial Narrow"/>
                          <a:cs typeface="Arial Narrow"/>
                          <a:sym typeface="Arial Narrow"/>
                        </a:rPr>
                        <a:t>Galba</a:t>
                      </a:r>
                      <a:r>
                        <a:rPr sz="2100" b="1">
                          <a:latin typeface="Arial Narrow"/>
                          <a:ea typeface="Arial Narrow"/>
                          <a:cs typeface="Arial Narrow"/>
                          <a:sym typeface="Arial Narrow"/>
                        </a:rPr>
                        <a:t> reißt die Macht an sich. Rom gerät in die größte Krise seiner Geschichte. Soldatenkaiser </a:t>
                      </a:r>
                      <a:r>
                        <a:rPr sz="2100" b="1" u="sng">
                          <a:latin typeface="Arial Narrow"/>
                          <a:ea typeface="Arial Narrow"/>
                          <a:cs typeface="Arial Narrow"/>
                          <a:sym typeface="Arial Narrow"/>
                        </a:rPr>
                        <a:t>Otho</a:t>
                      </a:r>
                      <a:r>
                        <a:rPr sz="2100" b="1">
                          <a:latin typeface="Arial Narrow"/>
                          <a:ea typeface="Arial Narrow"/>
                          <a:cs typeface="Arial Narrow"/>
                          <a:sym typeface="Arial Narrow"/>
                        </a:rPr>
                        <a:t> und </a:t>
                      </a:r>
                      <a:r>
                        <a:rPr sz="2100" b="1" u="sng">
                          <a:latin typeface="Arial Narrow"/>
                          <a:ea typeface="Arial Narrow"/>
                          <a:cs typeface="Arial Narrow"/>
                          <a:sym typeface="Arial Narrow"/>
                        </a:rPr>
                        <a:t>Vittelius</a:t>
                      </a:r>
                      <a:r>
                        <a:rPr sz="2100" b="1">
                          <a:latin typeface="Arial Narrow"/>
                          <a:ea typeface="Arial Narrow"/>
                          <a:cs typeface="Arial Narrow"/>
                          <a:sym typeface="Arial Narrow"/>
                        </a:rPr>
                        <a:t>, keiner bleibt lange im Amt. </a:t>
                      </a:r>
                    </a:p>
                  </a:txBody>
                  <a:tcPr marL="0" marR="0" marT="0" marB="0" horzOverflow="overflow">
                    <a:lnL w="12700">
                      <a:miter lim="400000"/>
                    </a:lnL>
                    <a:lnR w="12700">
                      <a:miter lim="400000"/>
                    </a:lnR>
                    <a:lnT w="12700">
                      <a:miter lim="400000"/>
                    </a:lnT>
                    <a:lnB w="12700">
                      <a:miter lim="400000"/>
                    </a:lnB>
                    <a:solidFill>
                      <a:srgbClr val="CFD7E7"/>
                    </a:solidFill>
                  </a:tcPr>
                </a:tc>
              </a:tr>
              <a:tr h="1231900">
                <a:tc>
                  <a:txBody>
                    <a:bodyPr/>
                    <a:lstStyle/>
                    <a:p>
                      <a:pPr lvl="0" algn="l">
                        <a:defRPr sz="1800" b="0" i="0">
                          <a:solidFill>
                            <a:srgbClr val="000000"/>
                          </a:solidFill>
                        </a:defRPr>
                      </a:pPr>
                      <a:r>
                        <a:rPr sz="2100" b="1">
                          <a:latin typeface="Arial Narrow"/>
                          <a:ea typeface="Arial Narrow"/>
                          <a:cs typeface="Arial Narrow"/>
                          <a:sym typeface="Arial Narrow"/>
                        </a:rPr>
                        <a:t>Juli 68</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Jerusalem ist von Armeelagern umzingelt, aber der Krieg macht keine Fortschritte mehr. </a:t>
                      </a:r>
                      <a:r>
                        <a:rPr sz="2100" b="1" u="sng">
                          <a:latin typeface="Arial Narrow"/>
                          <a:ea typeface="Arial Narrow"/>
                          <a:cs typeface="Arial Narrow"/>
                          <a:sym typeface="Arial Narrow"/>
                        </a:rPr>
                        <a:t>Vespasians</a:t>
                      </a:r>
                      <a:r>
                        <a:rPr sz="2100" b="1">
                          <a:latin typeface="Arial Narrow"/>
                          <a:ea typeface="Arial Narrow"/>
                          <a:cs typeface="Arial Narrow"/>
                          <a:sym typeface="Arial Narrow"/>
                        </a:rPr>
                        <a:t> Soldaten drängen ihn, nach Rom zu eilen und sich zum Kaiser auszurufen. Er sendet einen Teil der Armee nach Rom, die Thronbesteigung vorzubereiten. </a:t>
                      </a:r>
                    </a:p>
                  </a:txBody>
                  <a:tcPr marL="0" marR="0" marT="0" marB="0" horzOverflow="overflow">
                    <a:lnL w="12700">
                      <a:miter lim="400000"/>
                    </a:lnL>
                    <a:lnR w="12700">
                      <a:miter lim="400000"/>
                    </a:lnR>
                    <a:lnT w="12700">
                      <a:miter lim="400000"/>
                    </a:lnT>
                    <a:lnB w="12700">
                      <a:miter lim="400000"/>
                    </a:lnB>
                    <a:solidFill>
                      <a:srgbClr val="E8ECF4"/>
                    </a:solidFill>
                  </a:tcPr>
                </a:tc>
              </a:tr>
              <a:tr h="688478">
                <a:tc>
                  <a:txBody>
                    <a:bodyPr/>
                    <a:lstStyle/>
                    <a:p>
                      <a:pPr lvl="0" algn="l">
                        <a:defRPr sz="1800" b="0" i="0">
                          <a:solidFill>
                            <a:srgbClr val="000000"/>
                          </a:solidFill>
                        </a:defRPr>
                      </a:pPr>
                      <a:r>
                        <a:rPr sz="2100" b="1">
                          <a:latin typeface="Arial Narrow"/>
                          <a:ea typeface="Arial Narrow"/>
                          <a:cs typeface="Arial Narrow"/>
                          <a:sym typeface="Arial Narrow"/>
                        </a:rPr>
                        <a:t>9. Juli 69</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Blutiger Kampf zw. Vespasians und Vittelius' Männern im Kampf um die Vorherrschaft. Vittelius enthauptet. Vespasian wird zum Kaiser ausgerufen.</a:t>
                      </a:r>
                    </a:p>
                  </a:txBody>
                  <a:tcPr marL="0" marR="0" marT="0" marB="0" horzOverflow="overflow">
                    <a:lnL w="12700">
                      <a:miter lim="400000"/>
                    </a:lnL>
                    <a:lnR w="12700">
                      <a:miter lim="400000"/>
                    </a:lnR>
                    <a:lnT w="12700">
                      <a:miter lim="400000"/>
                    </a:lnT>
                    <a:lnB w="12700">
                      <a:miter lim="400000"/>
                    </a:lnB>
                    <a:solidFill>
                      <a:srgbClr val="CFD7E7"/>
                    </a:solidFill>
                  </a:tcPr>
                </a:tc>
              </a:tr>
              <a:tr h="596900">
                <a:tc>
                  <a:txBody>
                    <a:bodyPr/>
                    <a:lstStyle/>
                    <a:p>
                      <a:pPr lvl="0" algn="l">
                        <a:defRPr sz="1800" b="0" i="0">
                          <a:solidFill>
                            <a:srgbClr val="000000"/>
                          </a:solidFill>
                        </a:defRPr>
                      </a:pPr>
                      <a:r>
                        <a:rPr sz="2100" b="1">
                          <a:latin typeface="Arial Narrow"/>
                          <a:ea typeface="Arial Narrow"/>
                          <a:cs typeface="Arial Narrow"/>
                          <a:sym typeface="Arial Narrow"/>
                        </a:rPr>
                        <a:t>März 70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Titus zieht mit 80 000 Soldaten gegen Jerusalem und beginnt am Passahfest die Belagerung (5 Monate).</a:t>
                      </a:r>
                    </a:p>
                  </a:txBody>
                  <a:tcPr marL="0" marR="0" marT="0" marB="0" horzOverflow="overflow">
                    <a:lnL w="12700">
                      <a:miter lim="400000"/>
                    </a:lnL>
                    <a:lnR w="12700">
                      <a:miter lim="400000"/>
                    </a:lnR>
                    <a:lnT w="12700">
                      <a:miter lim="400000"/>
                    </a:lnT>
                    <a:lnB w="12700">
                      <a:miter lim="400000"/>
                    </a:lnB>
                    <a:solidFill>
                      <a:srgbClr val="E8ECF4"/>
                    </a:solidFill>
                  </a:tcPr>
                </a:tc>
              </a:tr>
              <a:tr h="459002">
                <a:tc>
                  <a:txBody>
                    <a:bodyPr/>
                    <a:lstStyle/>
                    <a:p>
                      <a:pPr lvl="0" algn="l">
                        <a:defRPr sz="1800" b="0" i="0">
                          <a:solidFill>
                            <a:srgbClr val="000000"/>
                          </a:solidFill>
                        </a:defRPr>
                      </a:pPr>
                      <a:r>
                        <a:rPr sz="2100" b="1">
                          <a:latin typeface="Arial Narrow"/>
                          <a:ea typeface="Arial Narrow"/>
                          <a:cs typeface="Arial Narrow"/>
                          <a:sym typeface="Arial Narrow"/>
                        </a:rPr>
                        <a:t>20.-22.7. </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Einnahme der Burg Antonia</a:t>
                      </a:r>
                    </a:p>
                  </a:txBody>
                  <a:tcPr marL="0" marR="0" marT="0" marB="0" horzOverflow="overflow">
                    <a:lnL w="12700">
                      <a:miter lim="400000"/>
                    </a:lnL>
                    <a:lnR w="12700">
                      <a:miter lim="400000"/>
                    </a:lnR>
                    <a:lnT w="12700">
                      <a:miter lim="400000"/>
                    </a:lnT>
                    <a:lnB w="12700">
                      <a:miter lim="400000"/>
                    </a:lnB>
                    <a:solidFill>
                      <a:srgbClr val="CFD7E7"/>
                    </a:solidFill>
                  </a:tcPr>
                </a:tc>
              </a:tr>
              <a:tr h="596900">
                <a:tc>
                  <a:txBody>
                    <a:bodyPr/>
                    <a:lstStyle/>
                    <a:p>
                      <a:pPr lvl="0" algn="l">
                        <a:defRPr sz="1800" b="0" i="0">
                          <a:solidFill>
                            <a:srgbClr val="000000"/>
                          </a:solidFill>
                        </a:defRPr>
                      </a:pPr>
                      <a:r>
                        <a:rPr sz="2100" b="1">
                          <a:latin typeface="Arial Narrow"/>
                          <a:ea typeface="Arial Narrow"/>
                          <a:cs typeface="Arial Narrow"/>
                          <a:sym typeface="Arial Narrow"/>
                        </a:rPr>
                        <a:t>Bis 7. Sept 70</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Eroberung Stadt und Zerstörung des Tempels. 1,1 Mio Tote, 97 000 Sklaven. </a:t>
                      </a:r>
                    </a:p>
                    <a:p>
                      <a:pPr lvl="0" algn="l">
                        <a:defRPr sz="1800" b="0" i="0">
                          <a:solidFill>
                            <a:srgbClr val="000000"/>
                          </a:solidFill>
                        </a:defRPr>
                      </a:pPr>
                      <a:r>
                        <a:rPr sz="2100" b="1">
                          <a:latin typeface="Arial Narrow"/>
                          <a:ea typeface="Arial Narrow"/>
                          <a:cs typeface="Arial Narrow"/>
                          <a:sym typeface="Arial Narrow"/>
                        </a:rPr>
                        <a:t>Jerusalem bleibt die nächsten 60 Jahren unbewohnbar.</a:t>
                      </a:r>
                    </a:p>
                  </a:txBody>
                  <a:tcPr marL="0" marR="0" marT="0" marB="0" horzOverflow="overflow">
                    <a:lnL w="12700">
                      <a:miter lim="400000"/>
                    </a:lnL>
                    <a:lnR w="12700">
                      <a:miter lim="400000"/>
                    </a:lnR>
                    <a:lnT w="12700">
                      <a:miter lim="400000"/>
                    </a:lnT>
                    <a:lnB w="12700">
                      <a:miter lim="400000"/>
                    </a:lnB>
                    <a:solidFill>
                      <a:srgbClr val="E8ECF4"/>
                    </a:solidFill>
                  </a:tcPr>
                </a:tc>
              </a:tr>
              <a:tr h="378840">
                <a:tc>
                  <a:txBody>
                    <a:bodyPr/>
                    <a:lstStyle/>
                    <a:p>
                      <a:pPr lvl="0" algn="l">
                        <a:defRPr sz="1800" b="0" i="0">
                          <a:solidFill>
                            <a:srgbClr val="000000"/>
                          </a:solidFill>
                        </a:defRPr>
                      </a:pPr>
                      <a:r>
                        <a:rPr sz="2100" b="1">
                          <a:latin typeface="Arial Narrow"/>
                          <a:ea typeface="Arial Narrow"/>
                          <a:cs typeface="Arial Narrow"/>
                          <a:sym typeface="Arial Narrow"/>
                        </a:rPr>
                        <a:t>Juni 71 </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Titus kehrt als Sieger nach Rom zurück. Er wird 79-81 Kaiser.</a:t>
                      </a:r>
                    </a:p>
                  </a:txBody>
                  <a:tcPr marL="0" marR="0" marT="0" marB="0" horzOverflow="overflow">
                    <a:lnL w="12700">
                      <a:miter lim="400000"/>
                    </a:lnL>
                    <a:lnR w="12700">
                      <a:miter lim="400000"/>
                    </a:lnR>
                    <a:lnT w="12700">
                      <a:miter lim="400000"/>
                    </a:lnT>
                    <a:lnB w="12700">
                      <a:miter lim="400000"/>
                    </a:lnB>
                    <a:solidFill>
                      <a:srgbClr val="CFD7E7"/>
                    </a:solidFill>
                  </a:tcPr>
                </a:tc>
              </a:tr>
              <a:tr h="394642">
                <a:tc>
                  <a:txBody>
                    <a:bodyPr/>
                    <a:lstStyle/>
                    <a:p>
                      <a:pPr lvl="0" algn="l">
                        <a:defRPr sz="1800" b="0" i="0">
                          <a:solidFill>
                            <a:srgbClr val="000000"/>
                          </a:solidFill>
                        </a:defRPr>
                      </a:pPr>
                      <a:r>
                        <a:rPr sz="2100" b="1">
                          <a:latin typeface="Calibri"/>
                          <a:ea typeface="Calibri"/>
                          <a:cs typeface="Calibri"/>
                          <a:sym typeface="Calibri"/>
                        </a:rPr>
                        <a:t>Sep </a:t>
                      </a:r>
                      <a:r>
                        <a:rPr sz="2100" b="1">
                          <a:latin typeface="Arial Narrow"/>
                          <a:ea typeface="Arial Narrow"/>
                          <a:cs typeface="Arial Narrow"/>
                          <a:sym typeface="Arial Narrow"/>
                        </a:rPr>
                        <a:t>72</a:t>
                      </a:r>
                    </a:p>
                  </a:txBody>
                  <a:tcPr marL="0" marR="0" marT="0" marB="0" horzOverflow="overflow">
                    <a:lnL w="12700">
                      <a:miter lim="400000"/>
                    </a:lnL>
                    <a:lnR w="12700">
                      <a:miter lim="400000"/>
                    </a:lnR>
                    <a:lnT w="12700">
                      <a:miter lim="400000"/>
                    </a:lnT>
                    <a:lnB w="12700">
                      <a:miter lim="400000"/>
                    </a:lnB>
                    <a:solidFill>
                      <a:srgbClr val="E8ECF4"/>
                    </a:solidFill>
                  </a:tcPr>
                </a:tc>
                <a:tc>
                  <a:txBody>
                    <a:bodyPr/>
                    <a:lstStyle/>
                    <a:p>
                      <a:pPr lvl="0" algn="l">
                        <a:defRPr sz="1800" b="0" i="0">
                          <a:solidFill>
                            <a:srgbClr val="000000"/>
                          </a:solidFill>
                        </a:defRPr>
                      </a:pPr>
                      <a:r>
                        <a:rPr sz="2100" b="1">
                          <a:latin typeface="Arial Narrow"/>
                          <a:ea typeface="Arial Narrow"/>
                          <a:cs typeface="Arial Narrow"/>
                          <a:sym typeface="Arial Narrow"/>
                        </a:rPr>
                        <a:t>Belagerung der Bergfestung Masada. Letzte Kämpfe bis April 73.</a:t>
                      </a:r>
                    </a:p>
                  </a:txBody>
                  <a:tcPr marL="0" marR="0" marT="0" marB="0" horzOverflow="overflow">
                    <a:lnL w="12700">
                      <a:miter lim="400000"/>
                    </a:lnL>
                    <a:lnR w="12700">
                      <a:miter lim="400000"/>
                    </a:lnR>
                    <a:lnT w="12700">
                      <a:miter lim="400000"/>
                    </a:lnT>
                    <a:lnB w="12700">
                      <a:miter lim="400000"/>
                    </a:lnB>
                    <a:solidFill>
                      <a:srgbClr val="E8ECF4"/>
                    </a:solidFill>
                  </a:tcPr>
                </a:tc>
              </a:tr>
              <a:tr h="672058">
                <a:tc>
                  <a:txBody>
                    <a:bodyPr/>
                    <a:lstStyle/>
                    <a:p>
                      <a:pPr lvl="0" algn="l">
                        <a:defRPr sz="1800" b="0" i="0">
                          <a:solidFill>
                            <a:srgbClr val="000000"/>
                          </a:solidFill>
                        </a:defRPr>
                      </a:pPr>
                      <a:r>
                        <a:rPr sz="2100" b="1">
                          <a:latin typeface="Arial Narrow"/>
                          <a:ea typeface="Arial Narrow"/>
                          <a:cs typeface="Arial Narrow"/>
                          <a:sym typeface="Arial Narrow"/>
                        </a:rPr>
                        <a:t>132-135</a:t>
                      </a:r>
                    </a:p>
                  </a:txBody>
                  <a:tcPr marL="0" marR="0" marT="0" marB="0" horzOverflow="overflow">
                    <a:lnL w="12700">
                      <a:miter lim="400000"/>
                    </a:lnL>
                    <a:lnR w="12700">
                      <a:miter lim="400000"/>
                    </a:lnR>
                    <a:lnT w="12700">
                      <a:miter lim="400000"/>
                    </a:lnT>
                    <a:lnB w="12700">
                      <a:miter lim="400000"/>
                    </a:lnB>
                    <a:solidFill>
                      <a:srgbClr val="CFD7E7"/>
                    </a:solidFill>
                  </a:tcPr>
                </a:tc>
                <a:tc>
                  <a:txBody>
                    <a:bodyPr/>
                    <a:lstStyle/>
                    <a:p>
                      <a:pPr lvl="0" algn="l">
                        <a:defRPr sz="1800" b="0" i="0">
                          <a:solidFill>
                            <a:srgbClr val="000000"/>
                          </a:solidFill>
                        </a:defRPr>
                      </a:pPr>
                      <a:r>
                        <a:rPr sz="2100" b="1">
                          <a:latin typeface="Arial Narrow"/>
                          <a:ea typeface="Arial Narrow"/>
                          <a:cs typeface="Arial Narrow"/>
                          <a:sym typeface="Arial Narrow"/>
                        </a:rPr>
                        <a:t>Bar-Kochba-Aufstand → Zerstörung der letzten Reste eines größeren jüd. Siedlungsgebiets in Judäa → Zerstreuung der Juden</a:t>
                      </a:r>
                    </a:p>
                  </a:txBody>
                  <a:tcPr marL="0" marR="0" marT="0" marB="0" horzOverflow="overflow">
                    <a:lnL w="12700">
                      <a:miter lim="400000"/>
                    </a:lnL>
                    <a:lnR w="12700">
                      <a:miter lim="400000"/>
                    </a:lnR>
                    <a:lnT w="12700">
                      <a:miter lim="400000"/>
                    </a:lnT>
                    <a:lnB w="12700">
                      <a:miter lim="400000"/>
                    </a:lnB>
                    <a:solidFill>
                      <a:srgbClr val="CFD7E7"/>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 grpId="1"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hape 1212"/>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213" name="Table 1213"/>
          <p:cNvGraphicFramePr/>
          <p:nvPr/>
        </p:nvGraphicFramePr>
        <p:xfrm>
          <a:off x="0" y="0"/>
          <a:ext cx="9144000" cy="7322820"/>
        </p:xfrm>
        <a:graphic>
          <a:graphicData uri="http://schemas.openxmlformats.org/drawingml/2006/table">
            <a:tbl>
              <a:tblPr firstRow="1" bandRow="1">
                <a:tableStyleId>{4C3C2611-4C71-4FC5-86AE-919BDF0F9419}</a:tableStyleId>
              </a:tblPr>
              <a:tblGrid>
                <a:gridCol w="3048000"/>
                <a:gridCol w="3048000"/>
                <a:gridCol w="3048000"/>
              </a:tblGrid>
              <a:tr h="1117600">
                <a:tc>
                  <a:txBody>
                    <a:bodyPr/>
                    <a:lstStyle/>
                    <a:p>
                      <a:pPr lvl="0" algn="l">
                        <a:defRPr sz="1800" b="0" i="0">
                          <a:solidFill>
                            <a:srgbClr val="000000"/>
                          </a:solidFill>
                        </a:defRPr>
                      </a:pPr>
                      <a:r>
                        <a:rPr b="1">
                          <a:latin typeface="Arial Narrow"/>
                          <a:ea typeface="Arial Narrow"/>
                          <a:cs typeface="Arial Narrow"/>
                          <a:sym typeface="Arial Narrow"/>
                        </a:rPr>
                        <a:t>Mt 24,3: „Sage uns: Wann wird das sein? Und was ist das Zeichen </a:t>
                      </a:r>
                      <a:r>
                        <a:rPr b="1">
                          <a:solidFill>
                            <a:srgbClr val="FF0000"/>
                          </a:solidFill>
                          <a:latin typeface="Arial Narrow"/>
                          <a:ea typeface="Arial Narrow"/>
                          <a:cs typeface="Arial Narrow"/>
                          <a:sym typeface="Arial Narrow"/>
                        </a:rPr>
                        <a:t>deiner Ankunft und der Vollendung der Weltzeit</a:t>
                      </a:r>
                      <a:r>
                        <a:rPr b="1">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Mk 13,3: „Sage uns: Wann wird das sein? Und was ist das Zeichen, wann </a:t>
                      </a:r>
                      <a:r>
                        <a:rPr b="1">
                          <a:solidFill>
                            <a:srgbClr val="FF0000"/>
                          </a:solidFill>
                          <a:latin typeface="Arial Narrow"/>
                          <a:ea typeface="Arial Narrow"/>
                          <a:cs typeface="Arial Narrow"/>
                          <a:sym typeface="Arial Narrow"/>
                        </a:rPr>
                        <a:t>das alles </a:t>
                      </a:r>
                      <a:r>
                        <a:rPr b="1">
                          <a:latin typeface="Arial Narrow"/>
                          <a:ea typeface="Arial Narrow"/>
                          <a:cs typeface="Arial Narrow"/>
                          <a:sym typeface="Arial Narrow"/>
                        </a:rPr>
                        <a:t>im Begriff ist, vollendet zu werden?“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Lk 21,7 „Lehrer, wann wird das also sein? Und was ist das Zeichen, wann </a:t>
                      </a:r>
                      <a:r>
                        <a:rPr b="1">
                          <a:solidFill>
                            <a:srgbClr val="FF0000"/>
                          </a:solidFill>
                          <a:latin typeface="Arial Narrow"/>
                          <a:ea typeface="Arial Narrow"/>
                          <a:cs typeface="Arial Narrow"/>
                          <a:sym typeface="Arial Narrow"/>
                        </a:rPr>
                        <a:t>dieses</a:t>
                      </a:r>
                      <a:r>
                        <a:rPr b="1">
                          <a:latin typeface="Arial Narrow"/>
                          <a:ea typeface="Arial Narrow"/>
                          <a:cs typeface="Arial Narrow"/>
                          <a:sym typeface="Arial Narrow"/>
                        </a:rPr>
                        <a:t> im Begriff ist zu geschehen?“</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b="0" i="0">
                          <a:solidFill>
                            <a:srgbClr val="000000"/>
                          </a:solidFill>
                        </a:defRPr>
                      </a:pPr>
                      <a:r>
                        <a:rPr b="1" i="1">
                          <a:latin typeface="Arial Narrow"/>
                          <a:ea typeface="Arial Narrow"/>
                          <a:cs typeface="Arial Narrow"/>
                          <a:sym typeface="Arial Narrow"/>
                        </a:rPr>
                        <a:t>Mt 24:15 Wenn ihr also </a:t>
                      </a:r>
                      <a:r>
                        <a:rPr b="1" i="1">
                          <a:solidFill>
                            <a:srgbClr val="FF0000"/>
                          </a:solidFill>
                          <a:latin typeface="Arial Narrow"/>
                          <a:ea typeface="Arial Narrow"/>
                          <a:cs typeface="Arial Narrow"/>
                          <a:sym typeface="Arial Narrow"/>
                        </a:rPr>
                        <a:t>den Gräuel der Verwüstung</a:t>
                      </a:r>
                      <a:r>
                        <a:rPr b="1" i="1">
                          <a:latin typeface="Arial Narrow"/>
                          <a:ea typeface="Arial Narrow"/>
                          <a:cs typeface="Arial Narrow"/>
                          <a:sym typeface="Arial Narrow"/>
                        </a:rPr>
                        <a:t>, von dem durch Daniel, den Propheten, geredet wurde, </a:t>
                      </a:r>
                      <a:r>
                        <a:rPr b="1" i="1">
                          <a:solidFill>
                            <a:srgbClr val="0000FF"/>
                          </a:solidFill>
                          <a:latin typeface="Arial Narrow"/>
                          <a:ea typeface="Arial Narrow"/>
                          <a:cs typeface="Arial Narrow"/>
                          <a:sym typeface="Arial Narrow"/>
                        </a:rPr>
                        <a:t>an heiliger Stätte </a:t>
                      </a:r>
                      <a:r>
                        <a:rPr b="1" i="1">
                          <a:latin typeface="Arial Narrow"/>
                          <a:ea typeface="Arial Narrow"/>
                          <a:cs typeface="Arial Narrow"/>
                          <a:sym typeface="Arial Narrow"/>
                        </a:rPr>
                        <a:t>werdet hingestellt sehen </a:t>
                      </a:r>
                    </a:p>
                    <a:p>
                      <a:pPr lvl="0" algn="l">
                        <a:defRPr sz="1800" b="0" i="0">
                          <a:solidFill>
                            <a:srgbClr val="000000"/>
                          </a:solidFill>
                        </a:defRPr>
                      </a:pPr>
                      <a:r>
                        <a:rPr b="1" i="1">
                          <a:latin typeface="Arial Narrow"/>
                          <a:ea typeface="Arial Narrow"/>
                          <a:cs typeface="Arial Narrow"/>
                          <a:sym typeface="Arial Narrow"/>
                        </a:rPr>
                        <a:t>– der Lesende bedenke es!–,</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Mk 13:14 Aber wenn ihr </a:t>
                      </a:r>
                      <a:r>
                        <a:rPr b="1" i="1">
                          <a:solidFill>
                            <a:srgbClr val="FF0000"/>
                          </a:solidFill>
                          <a:latin typeface="Arial Narrow"/>
                          <a:ea typeface="Arial Narrow"/>
                          <a:cs typeface="Arial Narrow"/>
                          <a:sym typeface="Arial Narrow"/>
                        </a:rPr>
                        <a:t>den Gräuel der Verwüstung</a:t>
                      </a:r>
                      <a:r>
                        <a:rPr b="1" i="1">
                          <a:latin typeface="Arial Narrow"/>
                          <a:ea typeface="Arial Narrow"/>
                          <a:cs typeface="Arial Narrow"/>
                          <a:sym typeface="Arial Narrow"/>
                        </a:rPr>
                        <a:t>, von dem von Daniel, dem Propheten, geredet wurde, werdet hingestellt sehen, </a:t>
                      </a:r>
                      <a:r>
                        <a:rPr b="1" i="1">
                          <a:solidFill>
                            <a:srgbClr val="0000FF"/>
                          </a:solidFill>
                          <a:latin typeface="Arial Narrow"/>
                          <a:ea typeface="Arial Narrow"/>
                          <a:cs typeface="Arial Narrow"/>
                          <a:sym typeface="Arial Narrow"/>
                        </a:rPr>
                        <a:t>wo er nicht [stehen] sollte </a:t>
                      </a:r>
                      <a:r>
                        <a:rPr b="1" i="1">
                          <a:latin typeface="Arial Narrow"/>
                          <a:ea typeface="Arial Narrow"/>
                          <a:cs typeface="Arial Narrow"/>
                          <a:sym typeface="Arial Narrow"/>
                        </a:rPr>
                        <a:t>– der Lesende bedenke es–,</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Lk 21:20 Wenn ihr aber </a:t>
                      </a:r>
                      <a:r>
                        <a:rPr b="1" i="1">
                          <a:solidFill>
                            <a:srgbClr val="0000FF"/>
                          </a:solidFill>
                          <a:latin typeface="Arial Narrow"/>
                          <a:ea typeface="Arial Narrow"/>
                          <a:cs typeface="Arial Narrow"/>
                          <a:sym typeface="Arial Narrow"/>
                        </a:rPr>
                        <a:t>Jerusalem</a:t>
                      </a:r>
                      <a:r>
                        <a:rPr b="1" i="1">
                          <a:solidFill>
                            <a:srgbClr val="FF0000"/>
                          </a:solidFill>
                          <a:latin typeface="Arial Narrow"/>
                          <a:ea typeface="Arial Narrow"/>
                          <a:cs typeface="Arial Narrow"/>
                          <a:sym typeface="Arial Narrow"/>
                        </a:rPr>
                        <a:t> von Heerestruppen umringt</a:t>
                      </a:r>
                      <a:r>
                        <a:rPr b="1" i="1">
                          <a:latin typeface="Arial Narrow"/>
                          <a:ea typeface="Arial Narrow"/>
                          <a:cs typeface="Arial Narrow"/>
                          <a:sym typeface="Arial Narrow"/>
                        </a:rPr>
                        <a:t> seht, dann habt Kenntnis, dass </a:t>
                      </a:r>
                      <a:r>
                        <a:rPr b="1" i="1">
                          <a:solidFill>
                            <a:srgbClr val="FF0000"/>
                          </a:solidFill>
                          <a:latin typeface="Arial Narrow"/>
                          <a:ea typeface="Arial Narrow"/>
                          <a:cs typeface="Arial Narrow"/>
                          <a:sym typeface="Arial Narrow"/>
                        </a:rPr>
                        <a:t>ihre Verwüstung nahe gekommen </a:t>
                      </a:r>
                      <a:r>
                        <a:rPr b="1" i="1">
                          <a:latin typeface="Arial Narrow"/>
                          <a:ea typeface="Arial Narrow"/>
                          <a:cs typeface="Arial Narrow"/>
                          <a:sym typeface="Arial Narrow"/>
                        </a:rPr>
                        <a:t>ist. </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2106463">
                <a:tc>
                  <a:txBody>
                    <a:bodyPr/>
                    <a:lstStyle/>
                    <a:p>
                      <a:pPr lvl="0" algn="l">
                        <a:defRPr sz="1800" b="0" i="0">
                          <a:solidFill>
                            <a:srgbClr val="000000"/>
                          </a:solidFill>
                        </a:defRPr>
                      </a:pPr>
                      <a:r>
                        <a:rPr>
                          <a:latin typeface="Arial Narrow"/>
                          <a:ea typeface="Arial Narrow"/>
                          <a:cs typeface="Arial Narrow"/>
                          <a:sym typeface="Arial Narrow"/>
                        </a:rPr>
                        <a:t>16 </a:t>
                      </a:r>
                      <a:r>
                        <a:rPr b="1">
                          <a:latin typeface="Arial Narrow"/>
                          <a:ea typeface="Arial Narrow"/>
                          <a:cs typeface="Arial Narrow"/>
                          <a:sym typeface="Arial Narrow"/>
                        </a:rPr>
                        <a:t>dann sollen die in Judäa auf die Berge fliehen</a:t>
                      </a:r>
                      <a:r>
                        <a:rPr>
                          <a:latin typeface="Arial Narrow"/>
                          <a:ea typeface="Arial Narrow"/>
                          <a:cs typeface="Arial Narrow"/>
                          <a:sym typeface="Arial Narrow"/>
                        </a:rPr>
                        <a:t>. </a:t>
                      </a:r>
                      <a:r>
                        <a:rPr baseline="30222">
                          <a:latin typeface="Arial Narrow"/>
                          <a:ea typeface="Arial Narrow"/>
                          <a:cs typeface="Arial Narrow"/>
                          <a:sym typeface="Arial Narrow"/>
                        </a:rPr>
                        <a:t>17</a:t>
                      </a:r>
                      <a:r>
                        <a:rPr>
                          <a:latin typeface="Arial Narrow"/>
                          <a:ea typeface="Arial Narrow"/>
                          <a:cs typeface="Arial Narrow"/>
                          <a:sym typeface="Arial Narrow"/>
                        </a:rPr>
                        <a:t> Der, der auf dem Dach ist, steige nicht hinab, etwas aus dem Haus zu holen. </a:t>
                      </a: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baseline="30222">
                          <a:latin typeface="Arial Narrow"/>
                          <a:ea typeface="Arial Narrow"/>
                          <a:cs typeface="Arial Narrow"/>
                          <a:sym typeface="Arial Narrow"/>
                        </a:rPr>
                        <a:t>18</a:t>
                      </a:r>
                      <a:r>
                        <a:rPr>
                          <a:latin typeface="Arial Narrow"/>
                          <a:ea typeface="Arial Narrow"/>
                          <a:cs typeface="Arial Narrow"/>
                          <a:sym typeface="Arial Narrow"/>
                        </a:rPr>
                        <a:t> Und der, der auf dem Feld ist, </a:t>
                      </a:r>
                      <a:r>
                        <a:rPr b="1">
                          <a:latin typeface="Arial Narrow"/>
                          <a:ea typeface="Arial Narrow"/>
                          <a:cs typeface="Arial Narrow"/>
                          <a:sym typeface="Arial Narrow"/>
                        </a:rPr>
                        <a:t>kehre nicht um</a:t>
                      </a:r>
                      <a:r>
                        <a:rPr>
                          <a:latin typeface="Arial Narrow"/>
                          <a:ea typeface="Arial Narrow"/>
                          <a:cs typeface="Arial Narrow"/>
                          <a:sym typeface="Arial Narrow"/>
                        </a:rPr>
                        <a:t>, seine Oberkleider zu holen.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dann sollen die in Judäa in die Berge fliehen</a:t>
                      </a:r>
                      <a:r>
                        <a:rPr>
                          <a:latin typeface="Arial Narrow"/>
                          <a:ea typeface="Arial Narrow"/>
                          <a:cs typeface="Arial Narrow"/>
                          <a:sym typeface="Arial Narrow"/>
                        </a:rPr>
                        <a:t>. </a:t>
                      </a:r>
                      <a:r>
                        <a:rPr baseline="30222">
                          <a:latin typeface="Arial Narrow"/>
                          <a:ea typeface="Arial Narrow"/>
                          <a:cs typeface="Arial Narrow"/>
                          <a:sym typeface="Arial Narrow"/>
                        </a:rPr>
                        <a:t>15</a:t>
                      </a:r>
                      <a:r>
                        <a:rPr>
                          <a:latin typeface="Arial Narrow"/>
                          <a:ea typeface="Arial Narrow"/>
                          <a:cs typeface="Arial Narrow"/>
                          <a:sym typeface="Arial Narrow"/>
                        </a:rPr>
                        <a:t> Der, der auf dem Dach ist, steige nicht hinab in das Haus, gehe auch nicht hinein, etwas aus seinem Hause zu holen. </a:t>
                      </a:r>
                      <a:r>
                        <a:rPr baseline="30222">
                          <a:latin typeface="Arial Narrow"/>
                          <a:ea typeface="Arial Narrow"/>
                          <a:cs typeface="Arial Narrow"/>
                          <a:sym typeface="Arial Narrow"/>
                        </a:rPr>
                        <a:t>16</a:t>
                      </a:r>
                      <a:r>
                        <a:rPr>
                          <a:latin typeface="Arial Narrow"/>
                          <a:ea typeface="Arial Narrow"/>
                          <a:cs typeface="Arial Narrow"/>
                          <a:sym typeface="Arial Narrow"/>
                        </a:rPr>
                        <a:t> Und der, der ins Feld [gegangen] ist, </a:t>
                      </a:r>
                      <a:r>
                        <a:rPr b="1">
                          <a:latin typeface="Arial Narrow"/>
                          <a:ea typeface="Arial Narrow"/>
                          <a:cs typeface="Arial Narrow"/>
                          <a:sym typeface="Arial Narrow"/>
                        </a:rPr>
                        <a:t>kehre nicht um</a:t>
                      </a:r>
                      <a:r>
                        <a:rPr>
                          <a:latin typeface="Arial Narrow"/>
                          <a:ea typeface="Arial Narrow"/>
                          <a:cs typeface="Arial Narrow"/>
                          <a:sym typeface="Arial Narrow"/>
                        </a:rPr>
                        <a:t>, sein Oberkleid zu holen.</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aseline="30222">
                          <a:latin typeface="Arial Narrow"/>
                          <a:ea typeface="Arial Narrow"/>
                          <a:cs typeface="Arial Narrow"/>
                          <a:sym typeface="Arial Narrow"/>
                        </a:rPr>
                        <a:t>21</a:t>
                      </a:r>
                      <a:r>
                        <a:rPr>
                          <a:latin typeface="Arial Narrow"/>
                          <a:ea typeface="Arial Narrow"/>
                          <a:cs typeface="Arial Narrow"/>
                          <a:sym typeface="Arial Narrow"/>
                        </a:rPr>
                        <a:t> </a:t>
                      </a:r>
                      <a:r>
                        <a:rPr b="1">
                          <a:latin typeface="Arial Narrow"/>
                          <a:ea typeface="Arial Narrow"/>
                          <a:cs typeface="Arial Narrow"/>
                          <a:sym typeface="Arial Narrow"/>
                        </a:rPr>
                        <a:t>Dann sollen die in Judäa in die Berge fliehen</a:t>
                      </a:r>
                      <a:r>
                        <a:rPr>
                          <a:latin typeface="Arial Narrow"/>
                          <a:ea typeface="Arial Narrow"/>
                          <a:cs typeface="Arial Narrow"/>
                          <a:sym typeface="Arial Narrow"/>
                        </a:rPr>
                        <a:t> </a:t>
                      </a: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a:latin typeface="Arial Narrow"/>
                          <a:ea typeface="Arial Narrow"/>
                          <a:cs typeface="Arial Narrow"/>
                          <a:sym typeface="Arial Narrow"/>
                        </a:rPr>
                        <a:t>und die in ihrer Mitte daraus entweichen, </a:t>
                      </a:r>
                    </a:p>
                    <a:p>
                      <a:pPr lvl="0" algn="l">
                        <a:defRPr sz="1800" b="0" i="0">
                          <a:solidFill>
                            <a:srgbClr val="000000"/>
                          </a:solidFill>
                        </a:defRPr>
                      </a:pPr>
                      <a:r>
                        <a:rPr>
                          <a:latin typeface="Arial Narrow"/>
                          <a:ea typeface="Arial Narrow"/>
                          <a:cs typeface="Arial Narrow"/>
                          <a:sym typeface="Arial Narrow"/>
                        </a:rPr>
                        <a:t>und die auf dem Lande </a:t>
                      </a:r>
                      <a:r>
                        <a:rPr b="1">
                          <a:latin typeface="Arial Narrow"/>
                          <a:ea typeface="Arial Narrow"/>
                          <a:cs typeface="Arial Narrow"/>
                          <a:sym typeface="Arial Narrow"/>
                        </a:rPr>
                        <a:t>sollen nicht in sie hineingehen</a:t>
                      </a:r>
                      <a:r>
                        <a:rPr>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850900">
                <a:tc>
                  <a:txBody>
                    <a:bodyPr/>
                    <a:lstStyle/>
                    <a:p>
                      <a:pPr lvl="0" algn="l">
                        <a:defRPr sz="1800" b="0" i="0">
                          <a:solidFill>
                            <a:srgbClr val="000000"/>
                          </a:solidFill>
                        </a:defRPr>
                      </a:pPr>
                      <a:r>
                        <a:rPr b="1" i="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baseline="30222">
                          <a:latin typeface="Arial Narrow"/>
                          <a:ea typeface="Arial Narrow"/>
                          <a:cs typeface="Arial Narrow"/>
                          <a:sym typeface="Arial Narrow"/>
                        </a:rPr>
                        <a:t>22</a:t>
                      </a:r>
                      <a:r>
                        <a:rPr b="1" i="1">
                          <a:latin typeface="Arial Narrow"/>
                          <a:ea typeface="Arial Narrow"/>
                          <a:cs typeface="Arial Narrow"/>
                          <a:sym typeface="Arial Narrow"/>
                        </a:rPr>
                        <a:t> </a:t>
                      </a:r>
                      <a:r>
                        <a:rPr b="1" i="1">
                          <a:solidFill>
                            <a:srgbClr val="FF0000"/>
                          </a:solidFill>
                          <a:latin typeface="Arial Narrow"/>
                          <a:ea typeface="Arial Narrow"/>
                          <a:cs typeface="Arial Narrow"/>
                          <a:sym typeface="Arial Narrow"/>
                        </a:rPr>
                        <a:t>weil das Tage der Vergeltung sind, damit erfüllt werde alles, was geschrieben ist</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1226058">
                <a:tc>
                  <a:txBody>
                    <a:bodyPr/>
                    <a:lstStyle/>
                    <a:p>
                      <a:pPr lvl="0" algn="l">
                        <a:defRPr sz="1800" b="0" i="0">
                          <a:solidFill>
                            <a:srgbClr val="000000"/>
                          </a:solidFill>
                        </a:defRPr>
                      </a:pPr>
                      <a:r>
                        <a:rPr baseline="30222">
                          <a:latin typeface="Arial Narrow"/>
                          <a:ea typeface="Arial Narrow"/>
                          <a:cs typeface="Arial Narrow"/>
                          <a:sym typeface="Arial Narrow"/>
                        </a:rPr>
                        <a:t>19</a:t>
                      </a:r>
                      <a:r>
                        <a:rPr>
                          <a:latin typeface="Arial Narrow"/>
                          <a:ea typeface="Arial Narrow"/>
                          <a:cs typeface="Arial Narrow"/>
                          <a:sym typeface="Arial Narrow"/>
                        </a:rPr>
                        <a:t> </a:t>
                      </a:r>
                      <a:r>
                        <a:rPr b="1">
                          <a:latin typeface="Arial Narrow"/>
                          <a:ea typeface="Arial Narrow"/>
                          <a:cs typeface="Arial Narrow"/>
                          <a:sym typeface="Arial Narrow"/>
                        </a:rPr>
                        <a:t>Wehe aber den Schwangeren und den Stillenden in </a:t>
                      </a:r>
                      <a:r>
                        <a:rPr b="1">
                          <a:solidFill>
                            <a:srgbClr val="0433FF"/>
                          </a:solidFill>
                          <a:latin typeface="Arial Narrow"/>
                          <a:ea typeface="Arial Narrow"/>
                          <a:cs typeface="Arial Narrow"/>
                          <a:sym typeface="Arial Narrow"/>
                        </a:rPr>
                        <a:t>jenen</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Tagen</a:t>
                      </a:r>
                      <a:r>
                        <a:rPr>
                          <a:latin typeface="Arial Narrow"/>
                          <a:ea typeface="Arial Narrow"/>
                          <a:cs typeface="Arial Narrow"/>
                          <a:sym typeface="Arial Narrow"/>
                        </a:rPr>
                        <a:t>! </a:t>
                      </a:r>
                      <a:r>
                        <a:rPr baseline="30222">
                          <a:latin typeface="Arial Narrow"/>
                          <a:ea typeface="Arial Narrow"/>
                          <a:cs typeface="Arial Narrow"/>
                          <a:sym typeface="Arial Narrow"/>
                        </a:rPr>
                        <a:t>20</a:t>
                      </a:r>
                      <a:r>
                        <a:rPr>
                          <a:latin typeface="Arial Narrow"/>
                          <a:ea typeface="Arial Narrow"/>
                          <a:cs typeface="Arial Narrow"/>
                          <a:sym typeface="Arial Narrow"/>
                        </a:rPr>
                        <a:t> Aber betet, dass eure Flucht nicht im Winter geschehe </a:t>
                      </a:r>
                      <a:r>
                        <a:rPr>
                          <a:solidFill>
                            <a:srgbClr val="0000FF"/>
                          </a:solidFill>
                          <a:latin typeface="Arial Narrow"/>
                          <a:ea typeface="Arial Narrow"/>
                          <a:cs typeface="Arial Narrow"/>
                          <a:sym typeface="Arial Narrow"/>
                        </a:rPr>
                        <a:t>noch am Sabbat</a:t>
                      </a:r>
                      <a:r>
                        <a:rPr>
                          <a:latin typeface="Arial Narrow"/>
                          <a:ea typeface="Arial Narrow"/>
                          <a:cs typeface="Arial Narrow"/>
                          <a:sym typeface="Arial Narrow"/>
                        </a:rPr>
                        <a:t>,</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Wehe aber den Schwangeren und den Stillenden in </a:t>
                      </a:r>
                      <a:r>
                        <a:rPr b="1">
                          <a:solidFill>
                            <a:srgbClr val="0433FF"/>
                          </a:solidFill>
                          <a:latin typeface="Arial Narrow"/>
                          <a:ea typeface="Arial Narrow"/>
                          <a:cs typeface="Arial Narrow"/>
                          <a:sym typeface="Arial Narrow"/>
                        </a:rPr>
                        <a:t>jenen</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Tagen</a:t>
                      </a:r>
                      <a:r>
                        <a:rPr>
                          <a:latin typeface="Arial Narrow"/>
                          <a:ea typeface="Arial Narrow"/>
                          <a:cs typeface="Arial Narrow"/>
                          <a:sym typeface="Arial Narrow"/>
                        </a:rPr>
                        <a:t>! </a:t>
                      </a:r>
                      <a:r>
                        <a:rPr baseline="30222">
                          <a:latin typeface="Arial Narrow"/>
                          <a:ea typeface="Arial Narrow"/>
                          <a:cs typeface="Arial Narrow"/>
                          <a:sym typeface="Arial Narrow"/>
                        </a:rPr>
                        <a:t>18</a:t>
                      </a:r>
                      <a:r>
                        <a:rPr>
                          <a:latin typeface="Arial Narrow"/>
                          <a:ea typeface="Arial Narrow"/>
                          <a:cs typeface="Arial Narrow"/>
                          <a:sym typeface="Arial Narrow"/>
                        </a:rPr>
                        <a:t> Betet, dass eure Flucht nicht im Winter geschehe,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defTabSz="457200">
                        <a:defRPr sz="1800" b="0" i="0">
                          <a:solidFill>
                            <a:srgbClr val="000000"/>
                          </a:solidFill>
                        </a:defRPr>
                      </a:pPr>
                      <a:r>
                        <a:rPr baseline="30222">
                          <a:latin typeface="Arial Narrow"/>
                          <a:ea typeface="Arial Narrow"/>
                          <a:cs typeface="Arial Narrow"/>
                          <a:sym typeface="Arial Narrow"/>
                        </a:rPr>
                        <a:t>23</a:t>
                      </a:r>
                      <a:r>
                        <a:rPr>
                          <a:latin typeface="Arial Narrow"/>
                          <a:ea typeface="Arial Narrow"/>
                          <a:cs typeface="Arial Narrow"/>
                          <a:sym typeface="Arial Narrow"/>
                        </a:rPr>
                        <a:t> </a:t>
                      </a:r>
                      <a:r>
                        <a:rPr b="1">
                          <a:latin typeface="Arial Narrow"/>
                          <a:ea typeface="Arial Narrow"/>
                          <a:cs typeface="Arial Narrow"/>
                          <a:sym typeface="Arial Narrow"/>
                        </a:rPr>
                        <a:t>Wehe aber den Schwangeren und den Stillenden in </a:t>
                      </a:r>
                      <a:r>
                        <a:rPr b="1">
                          <a:solidFill>
                            <a:srgbClr val="0433FF"/>
                          </a:solidFill>
                          <a:latin typeface="Arial Narrow"/>
                          <a:ea typeface="Arial Narrow"/>
                          <a:cs typeface="Arial Narrow"/>
                          <a:sym typeface="Arial Narrow"/>
                        </a:rPr>
                        <a:t>jenen</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Tagen</a:t>
                      </a:r>
                      <a:r>
                        <a:rPr>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1"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hape 1215"/>
          <p:cNvSpPr>
            <a:spLocks noGrp="1"/>
          </p:cNvSpPr>
          <p:nvPr>
            <p:ph type="title"/>
          </p:nvPr>
        </p:nvSpPr>
        <p:spPr>
          <a:xfrm>
            <a:off x="457200" y="274638"/>
            <a:ext cx="8229600" cy="1143001"/>
          </a:xfrm>
          <a:prstGeom prst="rect">
            <a:avLst/>
          </a:prstGeom>
        </p:spPr>
        <p:txBody>
          <a:bodyPr/>
          <a:lstStyle/>
          <a:p>
            <a:pPr lvl="0"/>
            <a:endParaRPr/>
          </a:p>
        </p:txBody>
      </p:sp>
      <p:graphicFrame>
        <p:nvGraphicFramePr>
          <p:cNvPr id="1216" name="Table 1216"/>
          <p:cNvGraphicFramePr/>
          <p:nvPr/>
        </p:nvGraphicFramePr>
        <p:xfrm>
          <a:off x="0" y="0"/>
          <a:ext cx="9143999" cy="7724140"/>
        </p:xfrm>
        <a:graphic>
          <a:graphicData uri="http://schemas.openxmlformats.org/drawingml/2006/table">
            <a:tbl>
              <a:tblPr firstRow="1" bandRow="1">
                <a:tableStyleId>{4C3C2611-4C71-4FC5-86AE-919BDF0F9419}</a:tableStyleId>
              </a:tblPr>
              <a:tblGrid>
                <a:gridCol w="3048000"/>
                <a:gridCol w="2818853"/>
                <a:gridCol w="3277146"/>
              </a:tblGrid>
              <a:tr h="1650576">
                <a:tc>
                  <a:txBody>
                    <a:bodyPr/>
                    <a:lstStyle/>
                    <a:p>
                      <a:pPr lvl="0" algn="l">
                        <a:defRPr sz="1800" b="0" i="0">
                          <a:solidFill>
                            <a:srgbClr val="000000"/>
                          </a:solidFill>
                        </a:defRPr>
                      </a:pPr>
                      <a:r>
                        <a:rPr b="1" baseline="30222">
                          <a:latin typeface="Arial Narrow"/>
                          <a:ea typeface="Arial Narrow"/>
                          <a:cs typeface="Arial Narrow"/>
                          <a:sym typeface="Arial Narrow"/>
                        </a:rPr>
                        <a:t>21</a:t>
                      </a:r>
                      <a:r>
                        <a:rPr b="1">
                          <a:latin typeface="Arial Narrow"/>
                          <a:ea typeface="Arial Narrow"/>
                          <a:cs typeface="Arial Narrow"/>
                          <a:sym typeface="Arial Narrow"/>
                        </a:rPr>
                        <a:t> denn es wird dann </a:t>
                      </a:r>
                      <a:r>
                        <a:rPr b="1">
                          <a:solidFill>
                            <a:srgbClr val="0433FF"/>
                          </a:solidFill>
                          <a:latin typeface="Arial Narrow"/>
                          <a:ea typeface="Arial Narrow"/>
                          <a:cs typeface="Arial Narrow"/>
                          <a:sym typeface="Arial Narrow"/>
                        </a:rPr>
                        <a:t>große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Bedrängnis</a:t>
                      </a:r>
                      <a:r>
                        <a:rPr b="1">
                          <a:latin typeface="Arial Narrow"/>
                          <a:ea typeface="Arial Narrow"/>
                          <a:cs typeface="Arial Narrow"/>
                          <a:sym typeface="Arial Narrow"/>
                        </a:rPr>
                        <a:t> sein, eine solche, die seit Anfang der Welt bis jetzt nicht geschehen ist, auch keinesfalls geschehen wird.</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baseline="30222">
                          <a:latin typeface="Arial Narrow"/>
                          <a:ea typeface="Arial Narrow"/>
                          <a:cs typeface="Arial Narrow"/>
                          <a:sym typeface="Arial Narrow"/>
                        </a:rPr>
                        <a:t>19</a:t>
                      </a:r>
                      <a:r>
                        <a:rPr b="1">
                          <a:latin typeface="Arial Narrow"/>
                          <a:ea typeface="Arial Narrow"/>
                          <a:cs typeface="Arial Narrow"/>
                          <a:sym typeface="Arial Narrow"/>
                        </a:rPr>
                        <a:t> denn jene Tage werden </a:t>
                      </a:r>
                      <a:r>
                        <a:rPr b="1">
                          <a:solidFill>
                            <a:srgbClr val="0433FF"/>
                          </a:solidFill>
                          <a:latin typeface="Arial Narrow"/>
                          <a:ea typeface="Arial Narrow"/>
                          <a:cs typeface="Arial Narrow"/>
                          <a:sym typeface="Arial Narrow"/>
                        </a:rPr>
                        <a:t>eine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Bedrängnis</a:t>
                      </a:r>
                      <a:r>
                        <a:rPr b="1">
                          <a:latin typeface="Arial Narrow"/>
                          <a:ea typeface="Arial Narrow"/>
                          <a:cs typeface="Arial Narrow"/>
                          <a:sym typeface="Arial Narrow"/>
                        </a:rPr>
                        <a:t> sein, eine solche, die seit Anfang der Schöpfung, die Gott schuf, bis jetzt nicht geschehen ist und keinesfalls geschehen wird.</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1">
                          <a:latin typeface="Arial Narrow"/>
                          <a:ea typeface="Arial Narrow"/>
                          <a:cs typeface="Arial Narrow"/>
                          <a:sym typeface="Arial Narrow"/>
                        </a:rPr>
                        <a:t>denn es wird </a:t>
                      </a:r>
                      <a:r>
                        <a:rPr b="1">
                          <a:solidFill>
                            <a:srgbClr val="0433FF"/>
                          </a:solidFill>
                          <a:latin typeface="Arial Narrow"/>
                          <a:ea typeface="Arial Narrow"/>
                          <a:cs typeface="Arial Narrow"/>
                          <a:sym typeface="Arial Narrow"/>
                        </a:rPr>
                        <a:t>große</a:t>
                      </a:r>
                      <a:r>
                        <a:rPr b="1">
                          <a:latin typeface="Arial Narrow"/>
                          <a:ea typeface="Arial Narrow"/>
                          <a:cs typeface="Arial Narrow"/>
                          <a:sym typeface="Arial Narrow"/>
                        </a:rPr>
                        <a:t> </a:t>
                      </a:r>
                      <a:r>
                        <a:rPr b="1">
                          <a:solidFill>
                            <a:srgbClr val="0433FF"/>
                          </a:solidFill>
                          <a:latin typeface="Arial Narrow"/>
                          <a:ea typeface="Arial Narrow"/>
                          <a:cs typeface="Arial Narrow"/>
                          <a:sym typeface="Arial Narrow"/>
                        </a:rPr>
                        <a:t>Not</a:t>
                      </a:r>
                      <a:r>
                        <a:rPr b="1">
                          <a:latin typeface="Arial Narrow"/>
                          <a:ea typeface="Arial Narrow"/>
                          <a:cs typeface="Arial Narrow"/>
                          <a:sym typeface="Arial Narrow"/>
                        </a:rPr>
                        <a:t> sein </a:t>
                      </a:r>
                    </a:p>
                    <a:p>
                      <a:pPr lvl="0" algn="l">
                        <a:defRPr sz="1800" b="0" i="0">
                          <a:solidFill>
                            <a:srgbClr val="000000"/>
                          </a:solidFill>
                        </a:defRPr>
                      </a:pPr>
                      <a:r>
                        <a:rPr b="1">
                          <a:solidFill>
                            <a:srgbClr val="FF0000"/>
                          </a:solidFill>
                          <a:latin typeface="Arial Narrow"/>
                          <a:ea typeface="Arial Narrow"/>
                          <a:cs typeface="Arial Narrow"/>
                          <a:sym typeface="Arial Narrow"/>
                        </a:rPr>
                        <a:t>im Lande und Zorn in diesem Volk.</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1651000">
                <a:tc>
                  <a:txBody>
                    <a:bodyPr/>
                    <a:lstStyle/>
                    <a:p>
                      <a:pPr lvl="0" algn="l">
                        <a:defRPr sz="1800" b="0" i="0">
                          <a:solidFill>
                            <a:srgbClr val="000000"/>
                          </a:solidFill>
                        </a:defRPr>
                      </a:pPr>
                      <a:r>
                        <a:rPr b="1" i="1" baseline="30222">
                          <a:latin typeface="Arial Narrow"/>
                          <a:ea typeface="Arial Narrow"/>
                          <a:cs typeface="Arial Narrow"/>
                          <a:sym typeface="Arial Narrow"/>
                        </a:rPr>
                        <a:t>22</a:t>
                      </a:r>
                      <a:r>
                        <a:rPr b="1" i="1">
                          <a:latin typeface="Arial Narrow"/>
                          <a:ea typeface="Arial Narrow"/>
                          <a:cs typeface="Arial Narrow"/>
                          <a:sym typeface="Arial Narrow"/>
                        </a:rPr>
                        <a:t> Und wenn jene Tage nicht kurz gemacht würden, würde kein Fleisch gerettet. Aber der Erwählten wegen werden </a:t>
                      </a:r>
                      <a:r>
                        <a:rPr b="1" i="1">
                          <a:solidFill>
                            <a:srgbClr val="0433FF"/>
                          </a:solidFill>
                          <a:latin typeface="Arial Narrow"/>
                          <a:ea typeface="Arial Narrow"/>
                          <a:cs typeface="Arial Narrow"/>
                          <a:sym typeface="Arial Narrow"/>
                        </a:rPr>
                        <a:t>jene</a:t>
                      </a:r>
                      <a:r>
                        <a:rPr b="1" i="1">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Tage</a:t>
                      </a:r>
                      <a:r>
                        <a:rPr b="1" i="1">
                          <a:latin typeface="Arial Narrow"/>
                          <a:ea typeface="Arial Narrow"/>
                          <a:cs typeface="Arial Narrow"/>
                          <a:sym typeface="Arial Narrow"/>
                        </a:rPr>
                        <a:t> kurz gemacht werden.</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baseline="30222">
                          <a:latin typeface="Arial Narrow"/>
                          <a:ea typeface="Arial Narrow"/>
                          <a:cs typeface="Arial Narrow"/>
                          <a:sym typeface="Arial Narrow"/>
                        </a:rPr>
                        <a:t>20</a:t>
                      </a:r>
                      <a:r>
                        <a:rPr b="1" i="1">
                          <a:latin typeface="Arial Narrow"/>
                          <a:ea typeface="Arial Narrow"/>
                          <a:cs typeface="Arial Narrow"/>
                          <a:sym typeface="Arial Narrow"/>
                        </a:rPr>
                        <a:t> Und wenn der Herr die Tage nicht kurz machen würde, würde kein Fleisch gerettet. Jedoch der Erwählten wegen, die er erwählte, machte er </a:t>
                      </a:r>
                      <a:r>
                        <a:rPr b="1" i="1">
                          <a:solidFill>
                            <a:srgbClr val="0433FF"/>
                          </a:solidFill>
                          <a:latin typeface="Arial Narrow"/>
                          <a:ea typeface="Arial Narrow"/>
                          <a:cs typeface="Arial Narrow"/>
                          <a:sym typeface="Arial Narrow"/>
                        </a:rPr>
                        <a:t>die</a:t>
                      </a:r>
                      <a:r>
                        <a:rPr b="1" i="1">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Tage</a:t>
                      </a:r>
                      <a:r>
                        <a:rPr b="1" i="1">
                          <a:latin typeface="Arial Narrow"/>
                          <a:ea typeface="Arial Narrow"/>
                          <a:cs typeface="Arial Narrow"/>
                          <a:sym typeface="Arial Narrow"/>
                        </a:rPr>
                        <a:t> kurz.</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endParaRPr>
                        <a:latin typeface="Arial Narrow"/>
                        <a:ea typeface="Arial Narrow"/>
                        <a:cs typeface="Arial Narrow"/>
                        <a:sym typeface="Arial Narrow"/>
                      </a:endParaRPr>
                    </a:p>
                    <a:p>
                      <a:pPr lvl="0" algn="l">
                        <a:defRPr sz="1800" b="0" i="0">
                          <a:solidFill>
                            <a:srgbClr val="000000"/>
                          </a:solidFill>
                        </a:defRPr>
                      </a:pPr>
                      <a:r>
                        <a:rPr b="1" baseline="30222">
                          <a:solidFill>
                            <a:srgbClr val="942192"/>
                          </a:solidFill>
                          <a:latin typeface="Arial Narrow"/>
                          <a:ea typeface="Arial Narrow"/>
                          <a:cs typeface="Arial Narrow"/>
                          <a:sym typeface="Arial Narrow"/>
                        </a:rPr>
                        <a:t>24</a:t>
                      </a:r>
                      <a:r>
                        <a:rPr b="1">
                          <a:solidFill>
                            <a:srgbClr val="942192"/>
                          </a:solidFill>
                          <a:latin typeface="Arial Narrow"/>
                          <a:ea typeface="Arial Narrow"/>
                          <a:cs typeface="Arial Narrow"/>
                          <a:sym typeface="Arial Narrow"/>
                        </a:rPr>
                        <a:t> Und sie werden fallen durch die Schärfe des Schwertes und gefangen geführt werden zu den Völkern allen. </a:t>
                      </a:r>
                    </a:p>
                  </a:txBody>
                  <a:tcPr marL="19050" marR="19050" marT="19050" marB="19050" horzOverflow="overflow">
                    <a:lnL w="12700">
                      <a:miter lim="400000"/>
                    </a:lnL>
                    <a:lnR w="12700">
                      <a:miter lim="400000"/>
                    </a:lnR>
                    <a:lnT w="12700">
                      <a:miter lim="400000"/>
                    </a:lnT>
                    <a:lnB w="12700">
                      <a:miter lim="400000"/>
                    </a:lnB>
                    <a:solidFill>
                      <a:srgbClr val="D7D2DF"/>
                    </a:solidFill>
                  </a:tcPr>
                </a:tc>
              </a:tr>
              <a:tr h="1117600">
                <a:tc>
                  <a:txBody>
                    <a:bodyPr/>
                    <a:lstStyle/>
                    <a:p>
                      <a:pPr lvl="0" algn="l">
                        <a:defRPr sz="1800" b="0" i="0">
                          <a:solidFill>
                            <a:srgbClr val="000000"/>
                          </a:solidFill>
                        </a:defRPr>
                      </a:pPr>
                      <a:r>
                        <a:rPr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a:txBody>
                    <a:bodyPr/>
                    <a:lstStyle/>
                    <a:p>
                      <a:pPr lvl="0" algn="l">
                        <a:defRPr sz="1800" b="0" i="0">
                          <a:solidFill>
                            <a:srgbClr val="000000"/>
                          </a:solidFill>
                        </a:defRPr>
                      </a:pPr>
                      <a:r>
                        <a:rPr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ECEAF0"/>
                    </a:solidFill>
                  </a:tcPr>
                </a:tc>
                <a:tc rowSpan="2">
                  <a:txBody>
                    <a:bodyPr/>
                    <a:lstStyle/>
                    <a:p>
                      <a:pPr lvl="0" algn="l">
                        <a:defRPr sz="1800" b="0" i="0">
                          <a:solidFill>
                            <a:srgbClr val="000000"/>
                          </a:solidFill>
                        </a:defRPr>
                      </a:pPr>
                      <a:r>
                        <a:rPr b="1">
                          <a:solidFill>
                            <a:srgbClr val="942192"/>
                          </a:solidFill>
                          <a:latin typeface="Arial Narrow"/>
                          <a:ea typeface="Arial Narrow"/>
                          <a:cs typeface="Arial Narrow"/>
                          <a:sym typeface="Arial Narrow"/>
                        </a:rPr>
                        <a:t>Und Jerusalem wird zertreten werden von den Heiden </a:t>
                      </a:r>
                      <a:r>
                        <a:rPr b="1">
                          <a:latin typeface="Arial Narrow"/>
                          <a:ea typeface="Arial Narrow"/>
                          <a:cs typeface="Arial Narrow"/>
                          <a:sym typeface="Arial Narrow"/>
                        </a:rPr>
                        <a:t>(=Idumäer)</a:t>
                      </a:r>
                      <a:r>
                        <a:rPr b="1">
                          <a:solidFill>
                            <a:srgbClr val="942192"/>
                          </a:solidFill>
                          <a:latin typeface="Arial Narrow"/>
                          <a:ea typeface="Arial Narrow"/>
                          <a:cs typeface="Arial Narrow"/>
                          <a:sym typeface="Arial Narrow"/>
                        </a:rPr>
                        <a:t>, bis die Zeiten der Heiden erfüllt sein werden. 25 Und es werden Zeichen an </a:t>
                      </a:r>
                      <a:r>
                        <a:rPr b="1" u="sng">
                          <a:solidFill>
                            <a:srgbClr val="942192"/>
                          </a:solidFill>
                          <a:latin typeface="Arial Narrow"/>
                          <a:ea typeface="Arial Narrow"/>
                          <a:cs typeface="Arial Narrow"/>
                          <a:sym typeface="Arial Narrow"/>
                        </a:rPr>
                        <a:t>Sonne</a:t>
                      </a:r>
                      <a:r>
                        <a:rPr b="1">
                          <a:solidFill>
                            <a:srgbClr val="942192"/>
                          </a:solidFill>
                          <a:latin typeface="Arial Narrow"/>
                          <a:ea typeface="Arial Narrow"/>
                          <a:cs typeface="Arial Narrow"/>
                          <a:sym typeface="Arial Narrow"/>
                        </a:rPr>
                        <a:t> und </a:t>
                      </a:r>
                      <a:r>
                        <a:rPr b="1" u="sng">
                          <a:solidFill>
                            <a:srgbClr val="942192"/>
                          </a:solidFill>
                          <a:latin typeface="Arial Narrow"/>
                          <a:ea typeface="Arial Narrow"/>
                          <a:cs typeface="Arial Narrow"/>
                          <a:sym typeface="Arial Narrow"/>
                        </a:rPr>
                        <a:t>Mond</a:t>
                      </a:r>
                      <a:r>
                        <a:rPr b="1">
                          <a:solidFill>
                            <a:srgbClr val="942192"/>
                          </a:solidFill>
                          <a:latin typeface="Arial Narrow"/>
                          <a:ea typeface="Arial Narrow"/>
                          <a:cs typeface="Arial Narrow"/>
                          <a:sym typeface="Arial Narrow"/>
                        </a:rPr>
                        <a:t> und an Sternen sein, und im Lande ‹wird› Angst der Heiden ‹sein› in Ratlosigkeit bei Brausen des Meeres und Gewoge, </a:t>
                      </a:r>
                      <a:r>
                        <a:rPr b="1" baseline="30222">
                          <a:solidFill>
                            <a:srgbClr val="942192"/>
                          </a:solidFill>
                          <a:latin typeface="Arial Narrow"/>
                          <a:ea typeface="Arial Narrow"/>
                          <a:cs typeface="Arial Narrow"/>
                          <a:sym typeface="Arial Narrow"/>
                        </a:rPr>
                        <a:t>26</a:t>
                      </a:r>
                      <a:r>
                        <a:rPr b="1">
                          <a:solidFill>
                            <a:srgbClr val="942192"/>
                          </a:solidFill>
                          <a:latin typeface="Arial Narrow"/>
                          <a:ea typeface="Arial Narrow"/>
                          <a:cs typeface="Arial Narrow"/>
                          <a:sym typeface="Arial Narrow"/>
                        </a:rPr>
                        <a:t> wobei den Menschen die Seele ausgeht vor Furcht und Erwartung dessen, das über das Weltreich kommt; denn die Kräfte der Himmel werden ins Wanken versetzt werden. …</a:t>
                      </a:r>
                    </a:p>
                  </a:txBody>
                  <a:tcPr marL="19050" marR="19050" marT="19050" marB="19050" horzOverflow="overflow">
                    <a:lnL w="12700">
                      <a:miter lim="400000"/>
                    </a:lnL>
                    <a:lnR w="12700">
                      <a:miter lim="400000"/>
                    </a:lnR>
                    <a:lnT w="12700">
                      <a:miter lim="400000"/>
                    </a:lnT>
                    <a:lnB w="12700">
                      <a:miter lim="400000"/>
                    </a:lnB>
                    <a:solidFill>
                      <a:srgbClr val="ECEAF0"/>
                    </a:solidFill>
                  </a:tcPr>
                </a:tc>
              </a:tr>
              <a:tr h="2966812">
                <a:tc>
                  <a:txBody>
                    <a:bodyPr/>
                    <a:lstStyle/>
                    <a:p>
                      <a:pPr lvl="0" algn="l">
                        <a:defRPr sz="1800" b="0" i="0">
                          <a:solidFill>
                            <a:srgbClr val="000000"/>
                          </a:solidFill>
                        </a:defRPr>
                      </a:pPr>
                      <a:r>
                        <a:rPr b="1" i="1" baseline="30222">
                          <a:latin typeface="Arial Narrow"/>
                          <a:ea typeface="Arial Narrow"/>
                          <a:cs typeface="Arial Narrow"/>
                          <a:sym typeface="Arial Narrow"/>
                        </a:rPr>
                        <a:t>29</a:t>
                      </a:r>
                      <a:r>
                        <a:rPr b="1" i="1">
                          <a:latin typeface="Arial Narrow"/>
                          <a:ea typeface="Arial Narrow"/>
                          <a:cs typeface="Arial Narrow"/>
                          <a:sym typeface="Arial Narrow"/>
                        </a:rPr>
                        <a:t> </a:t>
                      </a:r>
                      <a:r>
                        <a:rPr b="1" i="1">
                          <a:solidFill>
                            <a:srgbClr val="4A66AC"/>
                          </a:solidFill>
                          <a:latin typeface="Arial Narrow"/>
                          <a:ea typeface="Arial Narrow"/>
                          <a:cs typeface="Arial Narrow"/>
                          <a:sym typeface="Arial Narrow"/>
                        </a:rPr>
                        <a:t>Sogleich nach der </a:t>
                      </a:r>
                      <a:r>
                        <a:rPr b="1" i="1">
                          <a:solidFill>
                            <a:srgbClr val="0433FF"/>
                          </a:solidFill>
                          <a:latin typeface="Arial Narrow"/>
                          <a:ea typeface="Arial Narrow"/>
                          <a:cs typeface="Arial Narrow"/>
                          <a:sym typeface="Arial Narrow"/>
                        </a:rPr>
                        <a:t>Bedrängnis</a:t>
                      </a:r>
                      <a:r>
                        <a:rPr b="1" i="1">
                          <a:solidFill>
                            <a:srgbClr val="4A66AC"/>
                          </a:solidFill>
                          <a:latin typeface="Arial Narrow"/>
                          <a:ea typeface="Arial Narrow"/>
                          <a:cs typeface="Arial Narrow"/>
                          <a:sym typeface="Arial Narrow"/>
                        </a:rPr>
                        <a:t> </a:t>
                      </a:r>
                      <a:r>
                        <a:rPr b="1" i="1">
                          <a:solidFill>
                            <a:srgbClr val="0433FF"/>
                          </a:solidFill>
                          <a:latin typeface="Arial Narrow"/>
                          <a:ea typeface="Arial Narrow"/>
                          <a:cs typeface="Arial Narrow"/>
                          <a:sym typeface="Arial Narrow"/>
                        </a:rPr>
                        <a:t>jener</a:t>
                      </a:r>
                      <a:r>
                        <a:rPr b="1" i="1">
                          <a:solidFill>
                            <a:srgbClr val="4A66AC"/>
                          </a:solidFill>
                          <a:latin typeface="Arial Narrow"/>
                          <a:ea typeface="Arial Narrow"/>
                          <a:cs typeface="Arial Narrow"/>
                          <a:sym typeface="Arial Narrow"/>
                        </a:rPr>
                        <a:t> Tage</a:t>
                      </a:r>
                      <a:r>
                        <a:rPr b="1" i="1">
                          <a:latin typeface="Arial Narrow"/>
                          <a:ea typeface="Arial Narrow"/>
                          <a:cs typeface="Arial Narrow"/>
                          <a:sym typeface="Arial Narrow"/>
                        </a:rPr>
                        <a:t> wird die </a:t>
                      </a:r>
                      <a:r>
                        <a:rPr b="1" i="1" u="sng">
                          <a:latin typeface="Arial Narrow"/>
                          <a:ea typeface="Arial Narrow"/>
                          <a:cs typeface="Arial Narrow"/>
                          <a:sym typeface="Arial Narrow"/>
                        </a:rPr>
                        <a:t>Sonne</a:t>
                      </a:r>
                      <a:r>
                        <a:rPr b="1" i="1">
                          <a:latin typeface="Arial Narrow"/>
                          <a:ea typeface="Arial Narrow"/>
                          <a:cs typeface="Arial Narrow"/>
                          <a:sym typeface="Arial Narrow"/>
                        </a:rPr>
                        <a:t> verfinstert werden, und der </a:t>
                      </a:r>
                      <a:r>
                        <a:rPr b="1" i="1" u="sng">
                          <a:latin typeface="Arial Narrow"/>
                          <a:ea typeface="Arial Narrow"/>
                          <a:cs typeface="Arial Narrow"/>
                          <a:sym typeface="Arial Narrow"/>
                        </a:rPr>
                        <a:t>Mond</a:t>
                      </a:r>
                      <a:r>
                        <a:rPr b="1" i="1">
                          <a:latin typeface="Arial Narrow"/>
                          <a:ea typeface="Arial Narrow"/>
                          <a:cs typeface="Arial Narrow"/>
                          <a:sym typeface="Arial Narrow"/>
                        </a:rPr>
                        <a:t> wird seinen Lichtschein nicht geben, </a:t>
                      </a:r>
                      <a:r>
                        <a:rPr b="1" i="1" u="sng">
                          <a:latin typeface="Arial Narrow"/>
                          <a:ea typeface="Arial Narrow"/>
                          <a:cs typeface="Arial Narrow"/>
                          <a:sym typeface="Arial Narrow"/>
                        </a:rPr>
                        <a:t>und die Sterne werden vom Himmel falle</a:t>
                      </a:r>
                      <a:r>
                        <a:rPr b="1" i="1">
                          <a:latin typeface="Arial Narrow"/>
                          <a:ea typeface="Arial Narrow"/>
                          <a:cs typeface="Arial Narrow"/>
                          <a:sym typeface="Arial Narrow"/>
                        </a:rPr>
                        <a:t>n, </a:t>
                      </a:r>
                    </a:p>
                    <a:p>
                      <a:pPr lvl="0" algn="l">
                        <a:defRPr sz="1800" b="0" i="0">
                          <a:solidFill>
                            <a:srgbClr val="000000"/>
                          </a:solidFill>
                        </a:defRPr>
                      </a:pPr>
                      <a:r>
                        <a:rPr b="1" i="1">
                          <a:latin typeface="Arial Narrow"/>
                          <a:ea typeface="Arial Narrow"/>
                          <a:cs typeface="Arial Narrow"/>
                          <a:sym typeface="Arial Narrow"/>
                        </a:rPr>
                        <a:t>und die Kräfte der Himmel werden ins Wanken versetzt werden …</a:t>
                      </a:r>
                    </a:p>
                  </a:txBody>
                  <a:tcPr marL="19050" marR="19050" marT="19050" marB="19050" horzOverflow="overflow">
                    <a:lnL w="12700">
                      <a:miter lim="400000"/>
                    </a:lnL>
                    <a:lnR w="12700">
                      <a:miter lim="400000"/>
                    </a:lnR>
                    <a:lnT w="12700">
                      <a:miter lim="400000"/>
                    </a:lnT>
                    <a:lnB w="12700">
                      <a:miter lim="400000"/>
                    </a:lnB>
                    <a:solidFill>
                      <a:srgbClr val="D7D2DF"/>
                    </a:solidFill>
                  </a:tcPr>
                </a:tc>
                <a:tc>
                  <a:txBody>
                    <a:bodyPr/>
                    <a:lstStyle/>
                    <a:p>
                      <a:pPr lvl="0" algn="l">
                        <a:defRPr sz="1800" b="0" i="0">
                          <a:solidFill>
                            <a:srgbClr val="000000"/>
                          </a:solidFill>
                        </a:defRPr>
                      </a:pPr>
                      <a:r>
                        <a:rPr b="1" i="1">
                          <a:latin typeface="Arial Narrow"/>
                          <a:ea typeface="Arial Narrow"/>
                          <a:cs typeface="Arial Narrow"/>
                          <a:sym typeface="Arial Narrow"/>
                        </a:rPr>
                        <a:t>24 Jedoch i</a:t>
                      </a:r>
                      <a:r>
                        <a:rPr b="1" i="1">
                          <a:solidFill>
                            <a:srgbClr val="3B528A"/>
                          </a:solidFill>
                          <a:latin typeface="Arial Narrow"/>
                          <a:ea typeface="Arial Narrow"/>
                          <a:cs typeface="Arial Narrow"/>
                          <a:sym typeface="Arial Narrow"/>
                        </a:rPr>
                        <a:t>n jenen Tagen, nach </a:t>
                      </a:r>
                      <a:r>
                        <a:rPr b="1" i="1">
                          <a:solidFill>
                            <a:srgbClr val="0433FF"/>
                          </a:solidFill>
                          <a:latin typeface="Arial Narrow"/>
                          <a:ea typeface="Arial Narrow"/>
                          <a:cs typeface="Arial Narrow"/>
                          <a:sym typeface="Arial Narrow"/>
                        </a:rPr>
                        <a:t>jener Bedrängnis</a:t>
                      </a:r>
                      <a:r>
                        <a:rPr b="1" i="1">
                          <a:latin typeface="Arial Narrow"/>
                          <a:ea typeface="Arial Narrow"/>
                          <a:cs typeface="Arial Narrow"/>
                          <a:sym typeface="Arial Narrow"/>
                        </a:rPr>
                        <a:t>, wird die </a:t>
                      </a:r>
                      <a:r>
                        <a:rPr b="1" i="1" u="sng">
                          <a:latin typeface="Arial Narrow"/>
                          <a:ea typeface="Arial Narrow"/>
                          <a:cs typeface="Arial Narrow"/>
                          <a:sym typeface="Arial Narrow"/>
                        </a:rPr>
                        <a:t>Sonne</a:t>
                      </a:r>
                      <a:r>
                        <a:rPr b="1" i="1">
                          <a:latin typeface="Arial Narrow"/>
                          <a:ea typeface="Arial Narrow"/>
                          <a:cs typeface="Arial Narrow"/>
                          <a:sym typeface="Arial Narrow"/>
                        </a:rPr>
                        <a:t> verfinstert werden, und der </a:t>
                      </a:r>
                      <a:r>
                        <a:rPr b="1" i="1" u="sng">
                          <a:latin typeface="Arial Narrow"/>
                          <a:ea typeface="Arial Narrow"/>
                          <a:cs typeface="Arial Narrow"/>
                          <a:sym typeface="Arial Narrow"/>
                        </a:rPr>
                        <a:t>Mond</a:t>
                      </a:r>
                      <a:r>
                        <a:rPr b="1" i="1">
                          <a:latin typeface="Arial Narrow"/>
                          <a:ea typeface="Arial Narrow"/>
                          <a:cs typeface="Arial Narrow"/>
                          <a:sym typeface="Arial Narrow"/>
                        </a:rPr>
                        <a:t> wird seinen Lichtschein nicht geben, 25 </a:t>
                      </a:r>
                      <a:r>
                        <a:rPr b="1" i="1" u="sng">
                          <a:latin typeface="Arial Narrow"/>
                          <a:ea typeface="Arial Narrow"/>
                          <a:cs typeface="Arial Narrow"/>
                          <a:sym typeface="Arial Narrow"/>
                        </a:rPr>
                        <a:t>und die Sterne des Himmels werden herabfallen</a:t>
                      </a:r>
                      <a:r>
                        <a:rPr b="1" i="1">
                          <a:latin typeface="Arial Narrow"/>
                          <a:ea typeface="Arial Narrow"/>
                          <a:cs typeface="Arial Narrow"/>
                          <a:sym typeface="Arial Narrow"/>
                        </a:rPr>
                        <a:t>, und die Kräfte in den Himmeln werden ins Wanken versetzt werden. …</a:t>
                      </a:r>
                    </a:p>
                    <a:p>
                      <a:pPr lvl="0" algn="l">
                        <a:defRPr sz="1800" b="0" i="0">
                          <a:solidFill>
                            <a:srgbClr val="000000"/>
                          </a:solidFill>
                        </a:defRPr>
                      </a:pPr>
                      <a:r>
                        <a:rPr b="1" i="1">
                          <a:latin typeface="Arial Narrow"/>
                          <a:ea typeface="Arial Narrow"/>
                          <a:cs typeface="Arial Narrow"/>
                          <a:sym typeface="Arial Narrow"/>
                        </a:rPr>
                        <a:t> </a:t>
                      </a:r>
                    </a:p>
                    <a:p>
                      <a:pPr lvl="0" algn="l">
                        <a:defRPr sz="1800" b="0" i="0">
                          <a:solidFill>
                            <a:srgbClr val="000000"/>
                          </a:solidFill>
                        </a:defRPr>
                      </a:pPr>
                      <a:r>
                        <a:rPr b="1" i="1" baseline="30222">
                          <a:latin typeface="Arial Narrow"/>
                          <a:ea typeface="Arial Narrow"/>
                          <a:cs typeface="Arial Narrow"/>
                          <a:sym typeface="Arial Narrow"/>
                        </a:rPr>
                        <a:t> </a:t>
                      </a:r>
                    </a:p>
                  </a:txBody>
                  <a:tcPr marL="19050" marR="19050" marT="19050" marB="19050" horzOverflow="overflow">
                    <a:lnL w="12700">
                      <a:miter lim="400000"/>
                    </a:lnL>
                    <a:lnR w="12700">
                      <a:miter lim="400000"/>
                    </a:lnR>
                    <a:lnT w="12700">
                      <a:miter lim="400000"/>
                    </a:lnT>
                    <a:lnB w="12700">
                      <a:miter lim="400000"/>
                    </a:lnB>
                    <a:solidFill>
                      <a:srgbClr val="D7D2DF"/>
                    </a:solidFill>
                  </a:tcPr>
                </a:tc>
                <a:tc vMerge="1">
                  <a:txBody>
                    <a:bodyPr/>
                    <a:lstStyle/>
                    <a:p>
                      <a:endParaRPr lang="de-DE"/>
                    </a:p>
                  </a:txBody>
                  <a:tcPr/>
                </a:tc>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 grpId="1"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p:cNvSpPr>
          <p:nvPr>
            <p:ph type="title"/>
          </p:nvPr>
        </p:nvSpPr>
        <p:spPr>
          <a:xfrm>
            <a:off x="179511" y="42063"/>
            <a:ext cx="8784978" cy="1305183"/>
          </a:xfrm>
          <a:prstGeom prst="rect">
            <a:avLst/>
          </a:prstGeom>
        </p:spPr>
        <p:txBody>
          <a:bodyPr/>
          <a:lstStyle>
            <a:lvl1pPr>
              <a:defRPr sz="3600"/>
            </a:lvl1pPr>
          </a:lstStyle>
          <a:p>
            <a:pPr lvl="0">
              <a:defRPr sz="1800" b="0">
                <a:solidFill>
                  <a:srgbClr val="000000"/>
                </a:solidFill>
              </a:defRPr>
            </a:pPr>
            <a:r>
              <a:rPr sz="3600" b="1">
                <a:solidFill>
                  <a:srgbClr val="002060"/>
                </a:solidFill>
              </a:rPr>
              <a:t>Mt 24,34: „Dieses Geschlecht wird nicht vergehen, bis dieses alles geschehen sein wird“</a:t>
            </a:r>
          </a:p>
        </p:txBody>
      </p:sp>
      <p:sp>
        <p:nvSpPr>
          <p:cNvPr id="1219" name="Shape 1219"/>
          <p:cNvSpPr>
            <a:spLocks noGrp="1"/>
          </p:cNvSpPr>
          <p:nvPr>
            <p:ph type="body" idx="1"/>
          </p:nvPr>
        </p:nvSpPr>
        <p:spPr>
          <a:xfrm>
            <a:off x="179511" y="1465450"/>
            <a:ext cx="8964489" cy="5392550"/>
          </a:xfrm>
          <a:prstGeom prst="rect">
            <a:avLst/>
          </a:prstGeom>
        </p:spPr>
        <p:txBody>
          <a:bodyPr/>
          <a:lstStyle/>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1.  </a:t>
            </a:r>
            <a:r>
              <a:rPr sz="2600">
                <a:latin typeface="Arial"/>
                <a:ea typeface="Arial"/>
                <a:cs typeface="Arial"/>
                <a:sym typeface="Arial"/>
              </a:rPr>
              <a:t>das</a:t>
            </a:r>
            <a:r>
              <a:rPr sz="2600" b="1">
                <a:latin typeface="Arial"/>
                <a:ea typeface="Arial"/>
                <a:cs typeface="Arial"/>
                <a:sym typeface="Arial"/>
              </a:rPr>
              <a:t> </a:t>
            </a:r>
            <a:r>
              <a:rPr sz="2600">
                <a:latin typeface="Arial"/>
                <a:ea typeface="Arial"/>
                <a:cs typeface="Arial"/>
                <a:sym typeface="Arial"/>
              </a:rPr>
              <a:t>„</a:t>
            </a:r>
            <a:r>
              <a:rPr sz="2600" b="1" u="sng">
                <a:latin typeface="Arial"/>
                <a:ea typeface="Arial"/>
                <a:cs typeface="Arial"/>
                <a:sym typeface="Arial"/>
              </a:rPr>
              <a:t>Geschlecht</a:t>
            </a:r>
            <a:r>
              <a:rPr sz="2600">
                <a:latin typeface="Arial"/>
                <a:ea typeface="Arial"/>
                <a:cs typeface="Arial"/>
                <a:sym typeface="Arial"/>
              </a:rPr>
              <a:t>“, eigtl.: “die von einem Ahnherrn Abstammenden“, d. h., die „Sippe, Sippschaft, Rasse“. Lk 16,8; Php 2,15. </a:t>
            </a:r>
          </a:p>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2.  </a:t>
            </a:r>
            <a:r>
              <a:rPr sz="2600">
                <a:latin typeface="Arial"/>
                <a:ea typeface="Arial"/>
                <a:cs typeface="Arial"/>
                <a:sym typeface="Arial"/>
              </a:rPr>
              <a:t>„</a:t>
            </a:r>
            <a:r>
              <a:rPr sz="2600" b="1">
                <a:latin typeface="Arial"/>
                <a:ea typeface="Arial"/>
                <a:cs typeface="Arial"/>
                <a:sym typeface="Arial"/>
              </a:rPr>
              <a:t>die Reihe der gleichzeitig Geborenen</a:t>
            </a:r>
            <a:r>
              <a:rPr sz="2600">
                <a:latin typeface="Arial"/>
                <a:ea typeface="Arial"/>
                <a:cs typeface="Arial"/>
                <a:sym typeface="Arial"/>
              </a:rPr>
              <a:t>“, „</a:t>
            </a:r>
            <a:r>
              <a:rPr sz="2600" b="1" u="sng">
                <a:latin typeface="Arial"/>
                <a:ea typeface="Arial"/>
                <a:cs typeface="Arial"/>
                <a:sym typeface="Arial"/>
              </a:rPr>
              <a:t>Generation</a:t>
            </a:r>
            <a:r>
              <a:rPr sz="2600">
                <a:latin typeface="Arial"/>
                <a:ea typeface="Arial"/>
                <a:cs typeface="Arial"/>
                <a:sym typeface="Arial"/>
              </a:rPr>
              <a:t>“, die „</a:t>
            </a:r>
            <a:r>
              <a:rPr sz="2600" b="1" u="sng">
                <a:latin typeface="Arial"/>
                <a:ea typeface="Arial"/>
                <a:cs typeface="Arial"/>
                <a:sym typeface="Arial"/>
              </a:rPr>
              <a:t>Zeitgenossen</a:t>
            </a:r>
            <a:r>
              <a:rPr sz="2600">
                <a:latin typeface="Arial"/>
                <a:ea typeface="Arial"/>
                <a:cs typeface="Arial"/>
                <a:sym typeface="Arial"/>
              </a:rPr>
              <a:t>“: Mt 11,16; 12,41ff; 23,36; 24,34; Lk 7,31; </a:t>
            </a:r>
          </a:p>
          <a:p>
            <a:pPr marL="0" lvl="0" indent="0" defTabSz="457200">
              <a:lnSpc>
                <a:spcPct val="100000"/>
              </a:lnSpc>
              <a:spcBef>
                <a:spcPts val="0"/>
              </a:spcBef>
              <a:buClrTx/>
              <a:buSzTx/>
              <a:buFontTx/>
              <a:buNone/>
              <a:tabLst>
                <a:tab pos="889000" algn="l"/>
              </a:tabLst>
              <a:defRPr sz="1800" b="0">
                <a:solidFill>
                  <a:srgbClr val="000000"/>
                </a:solidFill>
              </a:defRPr>
            </a:pPr>
            <a:r>
              <a:rPr sz="2600">
                <a:latin typeface="Arial"/>
                <a:ea typeface="Arial"/>
                <a:cs typeface="Arial"/>
                <a:sym typeface="Arial"/>
              </a:rPr>
              <a:t>Lk 11,29-32 (in Heb 3,10 und Ps 95,10: das Wüstengeschlecht)</a:t>
            </a:r>
          </a:p>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3.  </a:t>
            </a:r>
            <a:r>
              <a:rPr sz="2600">
                <a:latin typeface="Arial"/>
                <a:ea typeface="Arial"/>
                <a:cs typeface="Arial"/>
                <a:sym typeface="Arial"/>
              </a:rPr>
              <a:t>das</a:t>
            </a:r>
            <a:r>
              <a:rPr sz="2600" b="1">
                <a:latin typeface="Arial"/>
                <a:ea typeface="Arial"/>
                <a:cs typeface="Arial"/>
                <a:sym typeface="Arial"/>
              </a:rPr>
              <a:t> </a:t>
            </a:r>
            <a:r>
              <a:rPr sz="2600">
                <a:latin typeface="Arial"/>
                <a:ea typeface="Arial"/>
                <a:cs typeface="Arial"/>
                <a:sym typeface="Arial"/>
              </a:rPr>
              <a:t>„</a:t>
            </a:r>
            <a:r>
              <a:rPr sz="2600" b="1">
                <a:latin typeface="Arial"/>
                <a:ea typeface="Arial"/>
                <a:cs typeface="Arial"/>
                <a:sym typeface="Arial"/>
              </a:rPr>
              <a:t>Zeitalter</a:t>
            </a:r>
            <a:r>
              <a:rPr sz="2600">
                <a:latin typeface="Arial"/>
                <a:ea typeface="Arial"/>
                <a:cs typeface="Arial"/>
                <a:sym typeface="Arial"/>
              </a:rPr>
              <a:t>“,</a:t>
            </a:r>
            <a:r>
              <a:rPr sz="2600" b="1">
                <a:latin typeface="Arial"/>
                <a:ea typeface="Arial"/>
                <a:cs typeface="Arial"/>
                <a:sym typeface="Arial"/>
              </a:rPr>
              <a:t> </a:t>
            </a:r>
            <a:r>
              <a:rPr sz="2600">
                <a:latin typeface="Arial"/>
                <a:ea typeface="Arial"/>
                <a:cs typeface="Arial"/>
                <a:sym typeface="Arial"/>
              </a:rPr>
              <a:t>das „</a:t>
            </a:r>
            <a:r>
              <a:rPr sz="2600" b="1">
                <a:latin typeface="Arial"/>
                <a:ea typeface="Arial"/>
                <a:cs typeface="Arial"/>
                <a:sym typeface="Arial"/>
              </a:rPr>
              <a:t>Menschenalter</a:t>
            </a:r>
            <a:r>
              <a:rPr sz="2600">
                <a:latin typeface="Arial"/>
                <a:ea typeface="Arial"/>
                <a:cs typeface="Arial"/>
                <a:sym typeface="Arial"/>
              </a:rPr>
              <a:t>“ (Mt 1,17; Lk 1,48); „Zeitabschnitt“ (Lk 1,50; Apg 14,16; Eph 3,5), häufig: „v</a:t>
            </a:r>
            <a:r>
              <a:rPr sz="2600" b="1">
                <a:latin typeface="Arial"/>
                <a:ea typeface="Arial"/>
                <a:cs typeface="Arial"/>
                <a:sym typeface="Arial"/>
              </a:rPr>
              <a:t>on Geschlecht zu Geschlecht</a:t>
            </a:r>
            <a:r>
              <a:rPr sz="2600">
                <a:latin typeface="Arial"/>
                <a:ea typeface="Arial"/>
                <a:cs typeface="Arial"/>
                <a:sym typeface="Arial"/>
              </a:rPr>
              <a:t>“ =„</a:t>
            </a:r>
            <a:r>
              <a:rPr sz="2600" b="1">
                <a:latin typeface="Arial"/>
                <a:ea typeface="Arial"/>
                <a:cs typeface="Arial"/>
                <a:sym typeface="Arial"/>
              </a:rPr>
              <a:t>von Generation zu Generation</a:t>
            </a:r>
            <a:r>
              <a:rPr sz="2600">
                <a:latin typeface="Arial"/>
                <a:ea typeface="Arial"/>
                <a:cs typeface="Arial"/>
                <a:sym typeface="Arial"/>
              </a:rPr>
              <a:t>“; Eph 3,21; Kol 1,26; Apg 15,21</a:t>
            </a:r>
          </a:p>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4. </a:t>
            </a:r>
            <a:r>
              <a:rPr sz="2600">
                <a:latin typeface="Arial"/>
                <a:ea typeface="Arial"/>
                <a:cs typeface="Arial"/>
                <a:sym typeface="Arial"/>
              </a:rPr>
              <a:t>die „[familiäre] </a:t>
            </a:r>
            <a:r>
              <a:rPr sz="2600" b="1">
                <a:latin typeface="Arial"/>
                <a:ea typeface="Arial"/>
                <a:cs typeface="Arial"/>
                <a:sym typeface="Arial"/>
              </a:rPr>
              <a:t>Herkunft</a:t>
            </a:r>
            <a:r>
              <a:rPr sz="2600">
                <a:latin typeface="Arial"/>
                <a:ea typeface="Arial"/>
                <a:cs typeface="Arial"/>
                <a:sym typeface="Arial"/>
              </a:rPr>
              <a:t>“ (evtl. Apg 8,33)</a:t>
            </a:r>
          </a:p>
        </p:txBody>
      </p:sp>
      <p:sp>
        <p:nvSpPr>
          <p:cNvPr id="1220" name="Shape 122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93</a:t>
            </a:fld>
            <a:endParaRPr sz="1200"/>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Shape 1222"/>
          <p:cNvSpPr>
            <a:spLocks noGrp="1"/>
          </p:cNvSpPr>
          <p:nvPr>
            <p:ph type="title"/>
          </p:nvPr>
        </p:nvSpPr>
        <p:spPr>
          <a:xfrm>
            <a:off x="179511" y="44624"/>
            <a:ext cx="8784978" cy="579179"/>
          </a:xfrm>
          <a:prstGeom prst="rect">
            <a:avLst/>
          </a:prstGeom>
        </p:spPr>
        <p:txBody>
          <a:bodyPr/>
          <a:lstStyle>
            <a:lvl1pPr>
              <a:defRPr sz="3600"/>
            </a:lvl1pPr>
          </a:lstStyle>
          <a:p>
            <a:pPr lvl="0">
              <a:defRPr sz="1800" b="0">
                <a:solidFill>
                  <a:srgbClr val="000000"/>
                </a:solidFill>
              </a:defRPr>
            </a:pPr>
            <a:r>
              <a:rPr sz="3600" b="1">
                <a:solidFill>
                  <a:srgbClr val="002060"/>
                </a:solidFill>
              </a:rPr>
              <a:t>Mt 24,34: Dieses Geschlecht wird nicht vergehen </a:t>
            </a:r>
          </a:p>
        </p:txBody>
      </p:sp>
      <p:sp>
        <p:nvSpPr>
          <p:cNvPr id="1223" name="Shape 1223"/>
          <p:cNvSpPr>
            <a:spLocks noGrp="1"/>
          </p:cNvSpPr>
          <p:nvPr>
            <p:ph type="body" idx="1"/>
          </p:nvPr>
        </p:nvSpPr>
        <p:spPr>
          <a:xfrm>
            <a:off x="170548" y="668549"/>
            <a:ext cx="9024252" cy="6189451"/>
          </a:xfrm>
          <a:prstGeom prst="rect">
            <a:avLst/>
          </a:prstGeom>
        </p:spPr>
        <p:txBody>
          <a:bodyPr/>
          <a:lstStyle/>
          <a:p>
            <a:pPr marL="0" lvl="0" indent="0" defTabSz="457200">
              <a:lnSpc>
                <a:spcPct val="100000"/>
              </a:lnSpc>
              <a:spcBef>
                <a:spcPts val="0"/>
              </a:spcBef>
              <a:buClrTx/>
              <a:buSzTx/>
              <a:buFontTx/>
              <a:buNone/>
              <a:tabLst>
                <a:tab pos="889000" algn="l"/>
              </a:tabLst>
              <a:defRPr sz="1800" b="0">
                <a:solidFill>
                  <a:srgbClr val="000000"/>
                </a:solidFill>
              </a:defRPr>
            </a:pPr>
            <a:r>
              <a:rPr sz="2600">
                <a:latin typeface="Arial"/>
                <a:ea typeface="Arial"/>
                <a:cs typeface="Arial"/>
                <a:sym typeface="Arial"/>
              </a:rPr>
              <a:t>Mt 12,39: „</a:t>
            </a:r>
            <a:r>
              <a:rPr sz="2600" b="1">
                <a:latin typeface="Arial"/>
                <a:ea typeface="Arial"/>
                <a:cs typeface="Arial"/>
                <a:sym typeface="Arial"/>
              </a:rPr>
              <a:t>Ein böses und ehebrecherisches Geschlecht </a:t>
            </a:r>
            <a:r>
              <a:rPr sz="2600">
                <a:latin typeface="Arial"/>
                <a:ea typeface="Arial"/>
                <a:cs typeface="Arial"/>
                <a:sym typeface="Arial"/>
              </a:rPr>
              <a:t>trachtet nach einem Zeichen, und ein Zeichen wird ihm nicht gegeben werden</a:t>
            </a:r>
            <a:r>
              <a:rPr sz="2400">
                <a:latin typeface="Arial"/>
                <a:ea typeface="Arial"/>
                <a:cs typeface="Arial"/>
                <a:sym typeface="Arial"/>
              </a:rPr>
              <a:t> .. 41 </a:t>
            </a:r>
            <a:r>
              <a:rPr sz="2600">
                <a:latin typeface="Arial"/>
                <a:ea typeface="Arial"/>
                <a:cs typeface="Arial"/>
                <a:sym typeface="Arial"/>
              </a:rPr>
              <a:t>Männer von Ninive werden im Gericht aufstehen </a:t>
            </a:r>
            <a:r>
              <a:rPr sz="2600" b="1">
                <a:latin typeface="Arial"/>
                <a:ea typeface="Arial"/>
                <a:cs typeface="Arial"/>
                <a:sym typeface="Arial"/>
              </a:rPr>
              <a:t>mit diesem Geschlecht </a:t>
            </a:r>
            <a:r>
              <a:rPr sz="2600">
                <a:latin typeface="Arial"/>
                <a:ea typeface="Arial"/>
                <a:cs typeface="Arial"/>
                <a:sym typeface="Arial"/>
              </a:rPr>
              <a:t>und werden es verurteilen.. </a:t>
            </a:r>
            <a:r>
              <a:rPr sz="2600" baseline="31999">
                <a:latin typeface="Arial"/>
                <a:ea typeface="Arial"/>
                <a:cs typeface="Arial"/>
                <a:sym typeface="Arial"/>
              </a:rPr>
              <a:t>42</a:t>
            </a:r>
            <a:r>
              <a:rPr sz="2600">
                <a:latin typeface="Arial"/>
                <a:ea typeface="Arial"/>
                <a:cs typeface="Arial"/>
                <a:sym typeface="Arial"/>
              </a:rPr>
              <a:t> Die Königin des Südens wird im Gericht auftreten </a:t>
            </a:r>
            <a:r>
              <a:rPr sz="2600" b="1">
                <a:latin typeface="Arial"/>
                <a:ea typeface="Arial"/>
                <a:cs typeface="Arial"/>
                <a:sym typeface="Arial"/>
              </a:rPr>
              <a:t>mit diesem Geschlecht</a:t>
            </a:r>
            <a:r>
              <a:rPr sz="2600">
                <a:latin typeface="Arial"/>
                <a:ea typeface="Arial"/>
                <a:cs typeface="Arial"/>
                <a:sym typeface="Arial"/>
              </a:rPr>
              <a:t> und wird es verurteilen… </a:t>
            </a:r>
            <a:r>
              <a:rPr sz="2600" baseline="31999">
                <a:latin typeface="Arial"/>
                <a:ea typeface="Arial"/>
                <a:cs typeface="Arial"/>
                <a:sym typeface="Arial"/>
              </a:rPr>
              <a:t>43</a:t>
            </a:r>
            <a:r>
              <a:rPr sz="2600">
                <a:latin typeface="Arial"/>
                <a:ea typeface="Arial"/>
                <a:cs typeface="Arial"/>
                <a:sym typeface="Arial"/>
              </a:rPr>
              <a:t> </a:t>
            </a:r>
            <a:r>
              <a:rPr sz="2500">
                <a:latin typeface="Arial"/>
                <a:ea typeface="Arial"/>
                <a:cs typeface="Arial"/>
                <a:sym typeface="Arial"/>
              </a:rPr>
              <a:t>Wenn der unreine Geist von dem Menschen ausgefahren ist, durchwandert er wasserlose Stätten, sucht Ruhe und findet sie nicht. </a:t>
            </a:r>
            <a:r>
              <a:rPr sz="2500" baseline="31999">
                <a:latin typeface="Arial"/>
                <a:ea typeface="Arial"/>
                <a:cs typeface="Arial"/>
                <a:sym typeface="Arial"/>
              </a:rPr>
              <a:t>44</a:t>
            </a:r>
            <a:r>
              <a:rPr sz="2500">
                <a:latin typeface="Arial"/>
                <a:ea typeface="Arial"/>
                <a:cs typeface="Arial"/>
                <a:sym typeface="Arial"/>
              </a:rPr>
              <a:t> Dann sagt er: ‘Ich werde zu meinem Haus zurückkehren, von dem ich ausging.’ Und wenn er kommt, findet er es leer stehend, gefegt und geschmückt vor. </a:t>
            </a:r>
            <a:r>
              <a:rPr sz="2500" baseline="31999">
                <a:latin typeface="Arial"/>
                <a:ea typeface="Arial"/>
                <a:cs typeface="Arial"/>
                <a:sym typeface="Arial"/>
              </a:rPr>
              <a:t>45</a:t>
            </a:r>
            <a:r>
              <a:rPr sz="2500">
                <a:latin typeface="Arial"/>
                <a:ea typeface="Arial"/>
                <a:cs typeface="Arial"/>
                <a:sym typeface="Arial"/>
              </a:rPr>
              <a:t> Dann geht er hin und nimmt sieben andere Geister zu sich, die böser sind als er selbst, und sie fahren ein und wohnen dort. Und es wird das Letzte jenes Menschen schlimmer als das Erste.</a:t>
            </a:r>
            <a:r>
              <a:rPr sz="2600">
                <a:latin typeface="Arial"/>
                <a:ea typeface="Arial"/>
                <a:cs typeface="Arial"/>
                <a:sym typeface="Arial"/>
              </a:rPr>
              <a:t> So wird es auch bei </a:t>
            </a:r>
            <a:r>
              <a:rPr sz="2600" b="1">
                <a:latin typeface="Arial"/>
                <a:ea typeface="Arial"/>
                <a:cs typeface="Arial"/>
                <a:sym typeface="Arial"/>
              </a:rPr>
              <a:t>diesem bösen Geschlecht</a:t>
            </a:r>
            <a:r>
              <a:rPr sz="2600">
                <a:latin typeface="Arial"/>
                <a:ea typeface="Arial"/>
                <a:cs typeface="Arial"/>
                <a:sym typeface="Arial"/>
              </a:rPr>
              <a:t> sein.“</a:t>
            </a:r>
          </a:p>
        </p:txBody>
      </p:sp>
      <p:sp>
        <p:nvSpPr>
          <p:cNvPr id="1224" name="Shape 122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94</a:t>
            </a:fld>
            <a:endParaRPr sz="120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Shape 1226"/>
          <p:cNvSpPr>
            <a:spLocks noGrp="1"/>
          </p:cNvSpPr>
          <p:nvPr>
            <p:ph type="title"/>
          </p:nvPr>
        </p:nvSpPr>
        <p:spPr>
          <a:xfrm>
            <a:off x="179511" y="44624"/>
            <a:ext cx="8784978" cy="596892"/>
          </a:xfrm>
          <a:prstGeom prst="rect">
            <a:avLst/>
          </a:prstGeom>
        </p:spPr>
        <p:txBody>
          <a:bodyPr/>
          <a:lstStyle>
            <a:lvl1pPr>
              <a:defRPr sz="3600"/>
            </a:lvl1pPr>
          </a:lstStyle>
          <a:p>
            <a:pPr lvl="0">
              <a:defRPr sz="1800" b="0">
                <a:solidFill>
                  <a:srgbClr val="000000"/>
                </a:solidFill>
              </a:defRPr>
            </a:pPr>
            <a:r>
              <a:rPr sz="3600" b="1">
                <a:solidFill>
                  <a:srgbClr val="002060"/>
                </a:solidFill>
              </a:rPr>
              <a:t>Mt 24,34: Dieses Geschlecht wird nicht vergehen </a:t>
            </a:r>
          </a:p>
        </p:txBody>
      </p:sp>
      <p:sp>
        <p:nvSpPr>
          <p:cNvPr id="1227" name="Shape 1227"/>
          <p:cNvSpPr>
            <a:spLocks noGrp="1"/>
          </p:cNvSpPr>
          <p:nvPr>
            <p:ph type="body" idx="1"/>
          </p:nvPr>
        </p:nvSpPr>
        <p:spPr>
          <a:xfrm>
            <a:off x="134160" y="647943"/>
            <a:ext cx="9009840" cy="6210057"/>
          </a:xfrm>
          <a:prstGeom prst="rect">
            <a:avLst/>
          </a:prstGeom>
        </p:spPr>
        <p:txBody>
          <a:bodyPr/>
          <a:lstStyle/>
          <a:p>
            <a:pPr marL="0" lvl="0" indent="0" defTabSz="457200">
              <a:lnSpc>
                <a:spcPct val="100000"/>
              </a:lnSpc>
              <a:spcBef>
                <a:spcPts val="0"/>
              </a:spcBef>
              <a:buClrTx/>
              <a:buSzTx/>
              <a:buFontTx/>
              <a:buNone/>
              <a:tabLst>
                <a:tab pos="889000" algn="l"/>
              </a:tabLst>
              <a:defRPr sz="1800" b="0">
                <a:solidFill>
                  <a:srgbClr val="000000"/>
                </a:solidFill>
              </a:defRPr>
            </a:pPr>
            <a:r>
              <a:rPr sz="3000">
                <a:latin typeface="Arial"/>
                <a:ea typeface="Arial"/>
                <a:cs typeface="Arial"/>
                <a:sym typeface="Arial"/>
              </a:rPr>
              <a:t>Mt 23,34-37: „Deswegen – siehe! Ich sende hin zu euch Propheten und Weise und Schriftgelehrte, und von ihnen werdet ihr [einige] töten und kreuzigen, und [einige] von ihnen werdet ihr in euren Synagogen geißeln, und ihr werdet sie verfolgen von Stadt zu Stadt, </a:t>
            </a:r>
            <a:r>
              <a:rPr sz="3000" baseline="31999">
                <a:latin typeface="Arial"/>
                <a:ea typeface="Arial"/>
                <a:cs typeface="Arial"/>
                <a:sym typeface="Arial"/>
              </a:rPr>
              <a:t>35</a:t>
            </a:r>
            <a:r>
              <a:rPr sz="3000">
                <a:latin typeface="Arial"/>
                <a:ea typeface="Arial"/>
                <a:cs typeface="Arial"/>
                <a:sym typeface="Arial"/>
              </a:rPr>
              <a:t> auf dass über euch komme alles gerechte, auf der Erde vergossene Blut, vom Blut Abels, des Gerechten, bis zum Blut des Zacharias, des Sohnes Barachjas, den ihr zwischen dem Heiligtum und dem Altar ermordetet. </a:t>
            </a:r>
            <a:r>
              <a:rPr sz="3000" baseline="31999">
                <a:latin typeface="Arial"/>
                <a:ea typeface="Arial"/>
                <a:cs typeface="Arial"/>
                <a:sym typeface="Arial"/>
              </a:rPr>
              <a:t>36</a:t>
            </a:r>
            <a:r>
              <a:rPr sz="3000">
                <a:latin typeface="Arial"/>
                <a:ea typeface="Arial"/>
                <a:cs typeface="Arial"/>
                <a:sym typeface="Arial"/>
              </a:rPr>
              <a:t> </a:t>
            </a:r>
            <a:r>
              <a:rPr sz="3000" b="1">
                <a:latin typeface="Arial"/>
                <a:ea typeface="Arial"/>
                <a:cs typeface="Arial"/>
                <a:sym typeface="Arial"/>
              </a:rPr>
              <a:t>Wahrlich! Ich sage euch: Dieses alles wird über dieses Geschlecht kommen.</a:t>
            </a:r>
            <a:r>
              <a:rPr sz="3000">
                <a:latin typeface="Arial"/>
                <a:ea typeface="Arial"/>
                <a:cs typeface="Arial"/>
                <a:sym typeface="Arial"/>
              </a:rPr>
              <a:t> </a:t>
            </a:r>
            <a:r>
              <a:rPr sz="3000" baseline="31999">
                <a:latin typeface="Arial"/>
                <a:ea typeface="Arial"/>
                <a:cs typeface="Arial"/>
                <a:sym typeface="Arial"/>
              </a:rPr>
              <a:t>37</a:t>
            </a:r>
            <a:r>
              <a:rPr sz="3000">
                <a:latin typeface="Arial"/>
                <a:ea typeface="Arial"/>
                <a:cs typeface="Arial"/>
                <a:sym typeface="Arial"/>
              </a:rPr>
              <a:t> </a:t>
            </a:r>
            <a:r>
              <a:rPr sz="3000" b="1">
                <a:latin typeface="Arial"/>
                <a:ea typeface="Arial"/>
                <a:cs typeface="Arial"/>
                <a:sym typeface="Arial"/>
              </a:rPr>
              <a:t>Jerusalem, Jerusalem, </a:t>
            </a:r>
            <a:r>
              <a:rPr sz="3000">
                <a:latin typeface="Arial"/>
                <a:ea typeface="Arial"/>
                <a:cs typeface="Arial"/>
                <a:sym typeface="Arial"/>
              </a:rPr>
              <a:t>die die Propheten tötet …“</a:t>
            </a:r>
          </a:p>
        </p:txBody>
      </p:sp>
      <p:sp>
        <p:nvSpPr>
          <p:cNvPr id="1228" name="Shape 122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95</a:t>
            </a:fld>
            <a:endParaRPr sz="1200"/>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Shape 1230"/>
          <p:cNvSpPr>
            <a:spLocks noGrp="1"/>
          </p:cNvSpPr>
          <p:nvPr>
            <p:ph type="title"/>
          </p:nvPr>
        </p:nvSpPr>
        <p:spPr>
          <a:xfrm>
            <a:off x="179511" y="42063"/>
            <a:ext cx="8784978" cy="1305183"/>
          </a:xfrm>
          <a:prstGeom prst="rect">
            <a:avLst/>
          </a:prstGeom>
        </p:spPr>
        <p:txBody>
          <a:bodyPr/>
          <a:lstStyle>
            <a:lvl1pPr>
              <a:defRPr sz="3600"/>
            </a:lvl1pPr>
          </a:lstStyle>
          <a:p>
            <a:pPr lvl="0">
              <a:defRPr sz="1800" b="0">
                <a:solidFill>
                  <a:srgbClr val="000000"/>
                </a:solidFill>
              </a:defRPr>
            </a:pPr>
            <a:r>
              <a:rPr sz="3600" b="1">
                <a:solidFill>
                  <a:srgbClr val="002060"/>
                </a:solidFill>
              </a:rPr>
              <a:t>Mt 24,34: „Dieses Geschlecht wird nicht vergehen, bis dieses alles geschehen sein wird“</a:t>
            </a:r>
          </a:p>
        </p:txBody>
      </p:sp>
      <p:sp>
        <p:nvSpPr>
          <p:cNvPr id="1231" name="Shape 1231"/>
          <p:cNvSpPr>
            <a:spLocks noGrp="1"/>
          </p:cNvSpPr>
          <p:nvPr>
            <p:ph type="body" idx="1"/>
          </p:nvPr>
        </p:nvSpPr>
        <p:spPr>
          <a:xfrm>
            <a:off x="179511" y="1465450"/>
            <a:ext cx="8964489" cy="5392550"/>
          </a:xfrm>
          <a:prstGeom prst="rect">
            <a:avLst/>
          </a:prstGeom>
        </p:spPr>
        <p:txBody>
          <a:bodyPr/>
          <a:lstStyle/>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1.  </a:t>
            </a:r>
            <a:r>
              <a:rPr sz="2600">
                <a:latin typeface="Arial"/>
                <a:ea typeface="Arial"/>
                <a:cs typeface="Arial"/>
                <a:sym typeface="Arial"/>
              </a:rPr>
              <a:t>das</a:t>
            </a:r>
            <a:r>
              <a:rPr sz="2600" b="1">
                <a:latin typeface="Arial"/>
                <a:ea typeface="Arial"/>
                <a:cs typeface="Arial"/>
                <a:sym typeface="Arial"/>
              </a:rPr>
              <a:t> </a:t>
            </a:r>
            <a:r>
              <a:rPr sz="2600">
                <a:latin typeface="Arial"/>
                <a:ea typeface="Arial"/>
                <a:cs typeface="Arial"/>
                <a:sym typeface="Arial"/>
              </a:rPr>
              <a:t>„</a:t>
            </a:r>
            <a:r>
              <a:rPr sz="2600" b="1" u="sng">
                <a:latin typeface="Arial"/>
                <a:ea typeface="Arial"/>
                <a:cs typeface="Arial"/>
                <a:sym typeface="Arial"/>
              </a:rPr>
              <a:t>Geschlecht</a:t>
            </a:r>
            <a:r>
              <a:rPr sz="2600">
                <a:latin typeface="Arial"/>
                <a:ea typeface="Arial"/>
                <a:cs typeface="Arial"/>
                <a:sym typeface="Arial"/>
              </a:rPr>
              <a:t>“, eigtl.: “die von einem Ahnherrn Abstammenden“, d. h., die „Sippe, Sippschaft, Rasse“. Lk 16,8; Php 2,15. </a:t>
            </a:r>
          </a:p>
          <a:p>
            <a:pPr marL="0" lvl="0" indent="0" defTabSz="457200">
              <a:lnSpc>
                <a:spcPct val="100000"/>
              </a:lnSpc>
              <a:spcBef>
                <a:spcPts val="0"/>
              </a:spcBef>
              <a:buClrTx/>
              <a:buSzTx/>
              <a:buFontTx/>
              <a:buNone/>
              <a:tabLst>
                <a:tab pos="889000" algn="l"/>
              </a:tabLst>
              <a:defRPr sz="1800" b="0">
                <a:solidFill>
                  <a:srgbClr val="000000"/>
                </a:solidFill>
              </a:defRPr>
            </a:pPr>
            <a:r>
              <a:rPr sz="2600" b="1">
                <a:solidFill>
                  <a:srgbClr val="FF2600"/>
                </a:solidFill>
                <a:latin typeface="Arial"/>
                <a:ea typeface="Arial"/>
                <a:cs typeface="Arial"/>
                <a:sym typeface="Arial"/>
              </a:rPr>
              <a:t>2.  </a:t>
            </a:r>
            <a:r>
              <a:rPr sz="2600">
                <a:solidFill>
                  <a:srgbClr val="FF2600"/>
                </a:solidFill>
                <a:latin typeface="Arial"/>
                <a:ea typeface="Arial"/>
                <a:cs typeface="Arial"/>
                <a:sym typeface="Arial"/>
              </a:rPr>
              <a:t>„</a:t>
            </a:r>
            <a:r>
              <a:rPr sz="2600" b="1">
                <a:solidFill>
                  <a:srgbClr val="FF2600"/>
                </a:solidFill>
                <a:latin typeface="Arial"/>
                <a:ea typeface="Arial"/>
                <a:cs typeface="Arial"/>
                <a:sym typeface="Arial"/>
              </a:rPr>
              <a:t>die Reihe der gleichzeitig Geborenen</a:t>
            </a:r>
            <a:r>
              <a:rPr sz="2600">
                <a:solidFill>
                  <a:srgbClr val="FF2600"/>
                </a:solidFill>
                <a:latin typeface="Arial"/>
                <a:ea typeface="Arial"/>
                <a:cs typeface="Arial"/>
                <a:sym typeface="Arial"/>
              </a:rPr>
              <a:t>“, „</a:t>
            </a:r>
            <a:r>
              <a:rPr sz="2600" b="1" u="sng">
                <a:solidFill>
                  <a:srgbClr val="FF2600"/>
                </a:solidFill>
                <a:latin typeface="Arial"/>
                <a:ea typeface="Arial"/>
                <a:cs typeface="Arial"/>
                <a:sym typeface="Arial"/>
              </a:rPr>
              <a:t>Generation</a:t>
            </a:r>
            <a:r>
              <a:rPr sz="2600">
                <a:solidFill>
                  <a:srgbClr val="FF2600"/>
                </a:solidFill>
                <a:latin typeface="Arial"/>
                <a:ea typeface="Arial"/>
                <a:cs typeface="Arial"/>
                <a:sym typeface="Arial"/>
              </a:rPr>
              <a:t>“, die „</a:t>
            </a:r>
            <a:r>
              <a:rPr sz="2600" b="1" u="sng">
                <a:solidFill>
                  <a:srgbClr val="FF2600"/>
                </a:solidFill>
                <a:latin typeface="Arial"/>
                <a:ea typeface="Arial"/>
                <a:cs typeface="Arial"/>
                <a:sym typeface="Arial"/>
              </a:rPr>
              <a:t>Zeitgenossen</a:t>
            </a:r>
            <a:r>
              <a:rPr sz="2600">
                <a:solidFill>
                  <a:srgbClr val="FF2600"/>
                </a:solidFill>
                <a:latin typeface="Arial"/>
                <a:ea typeface="Arial"/>
                <a:cs typeface="Arial"/>
                <a:sym typeface="Arial"/>
              </a:rPr>
              <a:t>“: Mt 11,16; 12,41ff; 23,36; 24,34; Lk 7,31; </a:t>
            </a:r>
          </a:p>
          <a:p>
            <a:pPr marL="0" lvl="0" indent="0" defTabSz="457200">
              <a:lnSpc>
                <a:spcPct val="100000"/>
              </a:lnSpc>
              <a:spcBef>
                <a:spcPts val="0"/>
              </a:spcBef>
              <a:buClrTx/>
              <a:buSzTx/>
              <a:buFontTx/>
              <a:buNone/>
              <a:tabLst>
                <a:tab pos="889000" algn="l"/>
              </a:tabLst>
              <a:defRPr sz="1800" b="0">
                <a:solidFill>
                  <a:srgbClr val="000000"/>
                </a:solidFill>
              </a:defRPr>
            </a:pPr>
            <a:r>
              <a:rPr sz="2600">
                <a:solidFill>
                  <a:srgbClr val="FF2600"/>
                </a:solidFill>
                <a:latin typeface="Arial"/>
                <a:ea typeface="Arial"/>
                <a:cs typeface="Arial"/>
                <a:sym typeface="Arial"/>
              </a:rPr>
              <a:t>Lk 11,29-32 (in Heb 3,10 und Ps 95,10: das Wüstengeschlecht)</a:t>
            </a:r>
          </a:p>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3.  </a:t>
            </a:r>
            <a:r>
              <a:rPr sz="2600">
                <a:latin typeface="Arial"/>
                <a:ea typeface="Arial"/>
                <a:cs typeface="Arial"/>
                <a:sym typeface="Arial"/>
              </a:rPr>
              <a:t>das</a:t>
            </a:r>
            <a:r>
              <a:rPr sz="2600" b="1">
                <a:latin typeface="Arial"/>
                <a:ea typeface="Arial"/>
                <a:cs typeface="Arial"/>
                <a:sym typeface="Arial"/>
              </a:rPr>
              <a:t> </a:t>
            </a:r>
            <a:r>
              <a:rPr sz="2600">
                <a:latin typeface="Arial"/>
                <a:ea typeface="Arial"/>
                <a:cs typeface="Arial"/>
                <a:sym typeface="Arial"/>
              </a:rPr>
              <a:t>„</a:t>
            </a:r>
            <a:r>
              <a:rPr sz="2600" b="1">
                <a:latin typeface="Arial"/>
                <a:ea typeface="Arial"/>
                <a:cs typeface="Arial"/>
                <a:sym typeface="Arial"/>
              </a:rPr>
              <a:t>Zeitalter</a:t>
            </a:r>
            <a:r>
              <a:rPr sz="2600">
                <a:latin typeface="Arial"/>
                <a:ea typeface="Arial"/>
                <a:cs typeface="Arial"/>
                <a:sym typeface="Arial"/>
              </a:rPr>
              <a:t>“,</a:t>
            </a:r>
            <a:r>
              <a:rPr sz="2600" b="1">
                <a:latin typeface="Arial"/>
                <a:ea typeface="Arial"/>
                <a:cs typeface="Arial"/>
                <a:sym typeface="Arial"/>
              </a:rPr>
              <a:t> </a:t>
            </a:r>
            <a:r>
              <a:rPr sz="2600">
                <a:latin typeface="Arial"/>
                <a:ea typeface="Arial"/>
                <a:cs typeface="Arial"/>
                <a:sym typeface="Arial"/>
              </a:rPr>
              <a:t>das „</a:t>
            </a:r>
            <a:r>
              <a:rPr sz="2600" b="1">
                <a:latin typeface="Arial"/>
                <a:ea typeface="Arial"/>
                <a:cs typeface="Arial"/>
                <a:sym typeface="Arial"/>
              </a:rPr>
              <a:t>Menschenalter</a:t>
            </a:r>
            <a:r>
              <a:rPr sz="2600">
                <a:latin typeface="Arial"/>
                <a:ea typeface="Arial"/>
                <a:cs typeface="Arial"/>
                <a:sym typeface="Arial"/>
              </a:rPr>
              <a:t>“ (Mt 1,17; Lk 1,48); „Zeitabschnitt“ (Lk 1,50; Apg 14,16; Eph 3,5), häufig: „v</a:t>
            </a:r>
            <a:r>
              <a:rPr sz="2600" b="1">
                <a:latin typeface="Arial"/>
                <a:ea typeface="Arial"/>
                <a:cs typeface="Arial"/>
                <a:sym typeface="Arial"/>
              </a:rPr>
              <a:t>on Geschlecht zu Geschlecht</a:t>
            </a:r>
            <a:r>
              <a:rPr sz="2600">
                <a:latin typeface="Arial"/>
                <a:ea typeface="Arial"/>
                <a:cs typeface="Arial"/>
                <a:sym typeface="Arial"/>
              </a:rPr>
              <a:t>“ =„</a:t>
            </a:r>
            <a:r>
              <a:rPr sz="2600" b="1">
                <a:latin typeface="Arial"/>
                <a:ea typeface="Arial"/>
                <a:cs typeface="Arial"/>
                <a:sym typeface="Arial"/>
              </a:rPr>
              <a:t>von Generation zu Generation</a:t>
            </a:r>
            <a:r>
              <a:rPr sz="2600">
                <a:latin typeface="Arial"/>
                <a:ea typeface="Arial"/>
                <a:cs typeface="Arial"/>
                <a:sym typeface="Arial"/>
              </a:rPr>
              <a:t>“; Eph 3,21; Kol 1,26; Apg 15,21</a:t>
            </a:r>
          </a:p>
          <a:p>
            <a:pPr marL="0" lvl="0" indent="0" defTabSz="457200">
              <a:lnSpc>
                <a:spcPct val="100000"/>
              </a:lnSpc>
              <a:spcBef>
                <a:spcPts val="0"/>
              </a:spcBef>
              <a:buClrTx/>
              <a:buSzTx/>
              <a:buFontTx/>
              <a:buNone/>
              <a:tabLst>
                <a:tab pos="889000" algn="l"/>
              </a:tabLst>
              <a:defRPr sz="1800" b="0">
                <a:solidFill>
                  <a:srgbClr val="000000"/>
                </a:solidFill>
              </a:defRPr>
            </a:pPr>
            <a:r>
              <a:rPr sz="2600" b="1">
                <a:latin typeface="Arial"/>
                <a:ea typeface="Arial"/>
                <a:cs typeface="Arial"/>
                <a:sym typeface="Arial"/>
              </a:rPr>
              <a:t>4. </a:t>
            </a:r>
            <a:r>
              <a:rPr sz="2600">
                <a:latin typeface="Arial"/>
                <a:ea typeface="Arial"/>
                <a:cs typeface="Arial"/>
                <a:sym typeface="Arial"/>
              </a:rPr>
              <a:t>die „[familiäre] </a:t>
            </a:r>
            <a:r>
              <a:rPr sz="2600" b="1">
                <a:latin typeface="Arial"/>
                <a:ea typeface="Arial"/>
                <a:cs typeface="Arial"/>
                <a:sym typeface="Arial"/>
              </a:rPr>
              <a:t>Herkunft</a:t>
            </a:r>
            <a:r>
              <a:rPr sz="2600">
                <a:latin typeface="Arial"/>
                <a:ea typeface="Arial"/>
                <a:cs typeface="Arial"/>
                <a:sym typeface="Arial"/>
              </a:rPr>
              <a:t>“ (evtl. Apg 8,33)</a:t>
            </a:r>
          </a:p>
        </p:txBody>
      </p:sp>
      <p:sp>
        <p:nvSpPr>
          <p:cNvPr id="1232" name="Shape 123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200"/>
              <a:pPr lvl="0">
                <a:defRPr sz="1800"/>
              </a:pPr>
              <a:t>96</a:t>
            </a:fld>
            <a:endParaRPr sz="1200"/>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Shape 1234"/>
          <p:cNvSpPr>
            <a:spLocks noGrp="1"/>
          </p:cNvSpPr>
          <p:nvPr>
            <p:ph type="title"/>
          </p:nvPr>
        </p:nvSpPr>
        <p:spPr>
          <a:prstGeom prst="rect">
            <a:avLst/>
          </a:prstGeom>
        </p:spPr>
        <p:txBody>
          <a:bodyPr/>
          <a:lstStyle/>
          <a:p>
            <a:pPr lvl="0">
              <a:defRPr sz="1800">
                <a:solidFill>
                  <a:srgbClr val="000000"/>
                </a:solidFill>
                <a:effectLst/>
              </a:defRPr>
            </a:pPr>
            <a:r>
              <a:rPr sz="4400">
                <a:solidFill>
                  <a:srgbClr val="FFFFFF"/>
                </a:solidFill>
                <a:effectLst>
                  <a:outerShdw blurRad="38100" dist="38100" dir="2700000" rotWithShape="0">
                    <a:srgbClr val="000000"/>
                  </a:outerShdw>
                </a:effectLst>
              </a:rPr>
              <a:t>3. Teil: Die Offenbarung</a:t>
            </a:r>
          </a:p>
        </p:txBody>
      </p:sp>
      <p:sp>
        <p:nvSpPr>
          <p:cNvPr id="1235" name="Shape 1235"/>
          <p:cNvSpPr>
            <a:spLocks noGrp="1"/>
          </p:cNvSpPr>
          <p:nvPr>
            <p:ph type="body" idx="1"/>
          </p:nvPr>
        </p:nvSpPr>
        <p:spPr>
          <a:prstGeom prst="rect">
            <a:avLst/>
          </a:prstGeom>
        </p:spPr>
        <p:txBody>
          <a:bodyPr/>
          <a:lstStyle/>
          <a:p>
            <a:pPr lvl="0">
              <a:lnSpc>
                <a:spcPct val="80000"/>
              </a:lnSpc>
              <a:defRPr sz="1800">
                <a:solidFill>
                  <a:srgbClr val="000000"/>
                </a:solidFill>
              </a:defRPr>
            </a:pPr>
            <a:r>
              <a:rPr sz="2900">
                <a:solidFill>
                  <a:srgbClr val="0433FF"/>
                </a:solidFill>
              </a:rPr>
              <a:t>Eine Weissagung (Prophetie)</a:t>
            </a:r>
          </a:p>
          <a:p>
            <a:pPr lvl="0">
              <a:lnSpc>
                <a:spcPct val="80000"/>
              </a:lnSpc>
              <a:defRPr sz="1800">
                <a:solidFill>
                  <a:srgbClr val="000000"/>
                </a:solidFill>
              </a:defRPr>
            </a:pPr>
            <a:r>
              <a:rPr sz="2900">
                <a:solidFill>
                  <a:srgbClr val="0433FF"/>
                </a:solidFill>
              </a:rPr>
              <a:t>Eine Apokalypse</a:t>
            </a:r>
          </a:p>
          <a:p>
            <a:pPr lvl="0">
              <a:lnSpc>
                <a:spcPct val="80000"/>
              </a:lnSpc>
              <a:defRPr sz="1800">
                <a:solidFill>
                  <a:srgbClr val="000000"/>
                </a:solidFill>
              </a:defRPr>
            </a:pPr>
            <a:r>
              <a:rPr sz="2900">
                <a:solidFill>
                  <a:srgbClr val="0433FF"/>
                </a:solidFill>
              </a:rPr>
              <a:t>Ein Brief</a:t>
            </a:r>
          </a:p>
        </p:txBody>
      </p:sp>
      <p:sp>
        <p:nvSpPr>
          <p:cNvPr id="1236" name="Shape 123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FFFFFF"/>
                </a:solidFill>
                <a:effectLst>
                  <a:outerShdw blurRad="38100" dist="38100" dir="2700000" rotWithShape="0">
                    <a:srgbClr val="000000"/>
                  </a:outerShdw>
                </a:effectLst>
              </a:rPr>
              <a:pPr lvl="0">
                <a:defRPr sz="1800">
                  <a:solidFill>
                    <a:srgbClr val="000000"/>
                  </a:solidFill>
                  <a:effectLst/>
                </a:defRPr>
              </a:pPr>
              <a:t>97</a:t>
            </a:fld>
            <a:endParaRPr sz="1200">
              <a:solidFill>
                <a:srgbClr val="FFFFFF"/>
              </a:solidFill>
              <a:effectLst>
                <a:outerShdw blurRad="38100" dist="38100" dir="2700000" rotWithShape="0">
                  <a:srgbClr val="000000"/>
                </a:outerShdw>
              </a:effectLst>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8" name="image1.png"/>
          <p:cNvPicPr/>
          <p:nvPr/>
        </p:nvPicPr>
        <p:blipFill>
          <a:blip r:embed="rId3" cstate="print">
            <a:extLst/>
          </a:blip>
          <a:stretch>
            <a:fillRect/>
          </a:stretch>
        </p:blipFill>
        <p:spPr>
          <a:xfrm>
            <a:off x="1129846" y="1082404"/>
            <a:ext cx="6884308" cy="4693192"/>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2" name="image2.jpg" descr="http://sevensealstrumpetsandbowls.files.wordpress.com/2010/03/sequence_pre_trib.jpg?w=800&amp;h=600"/>
          <p:cNvPicPr/>
          <p:nvPr/>
        </p:nvPicPr>
        <p:blipFill>
          <a:blip r:embed="rId2" cstate="print">
            <a:extLst/>
          </a:blip>
          <a:stretch>
            <a:fillRect/>
          </a:stretch>
        </p:blipFill>
        <p:spPr>
          <a:xfrm>
            <a:off x="251519" y="242645"/>
            <a:ext cx="8568954" cy="642671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FFFFFF"/>
      </a:dk1>
      <a:lt1>
        <a:srgbClr val="FFFB00"/>
      </a:lt1>
      <a:dk2>
        <a:srgbClr val="A7A7A7"/>
      </a:dk2>
      <a:lt2>
        <a:srgbClr val="535353"/>
      </a:lt2>
      <a:accent1>
        <a:srgbClr val="3366FF"/>
      </a:accent1>
      <a:accent2>
        <a:srgbClr val="7B46D0"/>
      </a:accent2>
      <a:accent3>
        <a:srgbClr val="AAAACA"/>
      </a:accent3>
      <a:accent4>
        <a:srgbClr val="DADADA"/>
      </a:accent4>
      <a:accent5>
        <a:srgbClr val="ADB8FF"/>
      </a:accent5>
      <a:accent6>
        <a:srgbClr val="6F3FBC"/>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366F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8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366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FFFB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3366FF"/>
      </a:accent1>
      <a:accent2>
        <a:srgbClr val="7B46D0"/>
      </a:accent2>
      <a:accent3>
        <a:srgbClr val="AAAACA"/>
      </a:accent3>
      <a:accent4>
        <a:srgbClr val="DADADA"/>
      </a:accent4>
      <a:accent5>
        <a:srgbClr val="ADB8FF"/>
      </a:accent5>
      <a:accent6>
        <a:srgbClr val="6F3FBC"/>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366F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8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366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FFFB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24423</Words>
  <Application>Microsoft Office PowerPoint</Application>
  <PresentationFormat>Bildschirmpräsentation (4:3)</PresentationFormat>
  <Paragraphs>1857</Paragraphs>
  <Slides>240</Slides>
  <Notes>14</Notes>
  <HiddenSlides>0</HiddenSlides>
  <MMClips>0</MMClips>
  <ScaleCrop>false</ScaleCrop>
  <HeadingPairs>
    <vt:vector size="4" baseType="variant">
      <vt:variant>
        <vt:lpstr>Design</vt:lpstr>
      </vt:variant>
      <vt:variant>
        <vt:i4>1</vt:i4>
      </vt:variant>
      <vt:variant>
        <vt:lpstr>Folientitel</vt:lpstr>
      </vt:variant>
      <vt:variant>
        <vt:i4>240</vt:i4>
      </vt:variant>
    </vt:vector>
  </HeadingPairs>
  <TitlesOfParts>
    <vt:vector size="241" baseType="lpstr">
      <vt:lpstr>Default</vt:lpstr>
      <vt:lpstr>— Prophetische Texte —  Dan 2,7,9, Mt 24, Off</vt:lpstr>
      <vt:lpstr>Achtung: Die Folien zur Off sind nicht schön geordnet. Bitte um Verständnis. Danke  jettel@hispeed.ch </vt:lpstr>
      <vt:lpstr>1. Teil: Dan 2 u 7 u. 9</vt:lpstr>
      <vt:lpstr>PowerPoint-Präsentation</vt:lpstr>
      <vt:lpstr>Daniel - historischer Rahmen</vt:lpstr>
      <vt:lpstr>1. Babylonisches Reich 605-539 vC</vt:lpstr>
      <vt:lpstr>2. Medo-Persisches Reich 539-333</vt:lpstr>
      <vt:lpstr>3. Das Makedonische Reich 333-323</vt:lpstr>
      <vt:lpstr>4. Ein geteiltes Reich nach Alexander</vt:lpstr>
      <vt:lpstr>4. Ein geteiltes Reich nach Alexander</vt:lpstr>
      <vt:lpstr>Das makedonische Reich (Dan 8,8.20.21)</vt:lpstr>
      <vt:lpstr>Die 5 Diadochenreiche 311 v.Ch.</vt:lpstr>
      <vt:lpstr>PowerPoint-Präsentation</vt:lpstr>
      <vt:lpstr>PowerPoint-Präsentation</vt:lpstr>
      <vt:lpstr>PowerPoint-Präsentation</vt:lpstr>
      <vt:lpstr>Daniel 2 </vt:lpstr>
      <vt:lpstr>PowerPoint-Präsentation</vt:lpstr>
      <vt:lpstr>Was lernen wir aus Daniel 2?</vt:lpstr>
      <vt:lpstr>Praktische Schlussfolgerungen</vt:lpstr>
      <vt:lpstr>Die Stabilität des Steines</vt:lpstr>
      <vt:lpstr>Dan 7</vt:lpstr>
      <vt:lpstr>Dan 7</vt:lpstr>
      <vt:lpstr>Dan 7</vt:lpstr>
      <vt:lpstr>Dan 7</vt:lpstr>
      <vt:lpstr>Dan 7,8.20.24: 10 Hörner = 10 Könige</vt:lpstr>
      <vt:lpstr>PowerPoint-Präsentation</vt:lpstr>
      <vt:lpstr>PowerPoint-Präsentation</vt:lpstr>
      <vt:lpstr>Dan 2 und 7 und 8</vt:lpstr>
      <vt:lpstr>PowerPoint-Präsentation</vt:lpstr>
      <vt:lpstr>Dan 8,3-5 // 8,20-21</vt:lpstr>
      <vt:lpstr>Dan 2 und 7 und 8</vt:lpstr>
      <vt:lpstr>Das „kleine“ Horn: Antiochus IV. Epiphanes 175-164 v. Chr.</vt:lpstr>
      <vt:lpstr>Antiochus 168 v. Chr. </vt:lpstr>
      <vt:lpstr>Antiochus 168 v. Chr. </vt:lpstr>
      <vt:lpstr>Dan 8,11: Und es nahm ihm das beständige [Opfer] weg, und die Stätte seines Heiligtums wurde niedergeworfen.  </vt:lpstr>
      <vt:lpstr>Dan 7,25 → 12,7</vt:lpstr>
      <vt:lpstr>Dan 12,11 → 11,31</vt:lpstr>
      <vt:lpstr>Dan 12,11 → 8,11</vt:lpstr>
      <vt:lpstr>8,17.19 Die „Zeit des Endes“</vt:lpstr>
      <vt:lpstr>Dan 9</vt:lpstr>
      <vt:lpstr>Dan 9,1.2 → Jer 25,11.12</vt:lpstr>
      <vt:lpstr>PowerPoint-Präsentation</vt:lpstr>
      <vt:lpstr>Der Endpunkt: Dan 9,24</vt:lpstr>
      <vt:lpstr>Dan 9,25</vt:lpstr>
      <vt:lpstr>70 Wochen</vt:lpstr>
      <vt:lpstr>70 Wochen</vt:lpstr>
      <vt:lpstr>PowerPoint-Präsentation</vt:lpstr>
      <vt:lpstr>70 Wochen</vt:lpstr>
      <vt:lpstr>70 Wochen</vt:lpstr>
      <vt:lpstr>70 Wochen</vt:lpstr>
      <vt:lpstr>70 Wochen</vt:lpstr>
      <vt:lpstr>Dan 9,26</vt:lpstr>
      <vt:lpstr>Dan 9,26</vt:lpstr>
      <vt:lpstr>Dan 9,27</vt:lpstr>
      <vt:lpstr>Was geschieht in der letzten Woche? </vt:lpstr>
      <vt:lpstr>9,27 auf Gräuelflügeln</vt:lpstr>
      <vt:lpstr>Was geschieht in der letzten Woche? </vt:lpstr>
      <vt:lpstr>70 Wochen –  Die Antiochus-Deutung</vt:lpstr>
      <vt:lpstr>Die 70. Woche</vt:lpstr>
      <vt:lpstr>Die 70. Woche</vt:lpstr>
      <vt:lpstr>Zur Berechnung der Wochen von Dan 9: </vt:lpstr>
      <vt:lpstr>Zur Berechnung der Wochen von Dan 9: </vt:lpstr>
      <vt:lpstr>PowerPoint-Präsentation</vt:lpstr>
      <vt:lpstr>Exkurs: 7 andere Modelle</vt:lpstr>
      <vt:lpstr>70 Wochen – 1: Dispensationalistische Deutung</vt:lpstr>
      <vt:lpstr>Umrechnen der prophetischen in Sonnenjahre</vt:lpstr>
      <vt:lpstr>70 Wochen – 2. Deutung: Teilung der 70. Woche</vt:lpstr>
      <vt:lpstr>PowerPoint-Präsentation</vt:lpstr>
      <vt:lpstr>70 Wochen – 3. Deutung: Adventist., Auberlen</vt:lpstr>
      <vt:lpstr>PowerPoint-Präsentation</vt:lpstr>
      <vt:lpstr>70 Wochen – 4. Deutung: 2 Lücken</vt:lpstr>
      <vt:lpstr>70 Wochen – 5.: präteristische symbol. Deutung</vt:lpstr>
      <vt:lpstr>70 Wochen –  6. Die klassische Deutung </vt:lpstr>
      <vt:lpstr>70 Wochen –  6. Die klassische Deutung </vt:lpstr>
      <vt:lpstr>Auch diese hat ihre Probleme</vt:lpstr>
      <vt:lpstr>70 Wochen – 7: symbol. Deutung nach Keil</vt:lpstr>
      <vt:lpstr>PowerPoint-Präsentation</vt:lpstr>
      <vt:lpstr>70 Wochen –  Die Antiochus-Deutung</vt:lpstr>
      <vt:lpstr>2. Teil: Mt 24</vt:lpstr>
      <vt:lpstr>Die Ölbergrede des Herrn Jesus</vt:lpstr>
      <vt:lpstr>Mt 24,6.7</vt:lpstr>
      <vt:lpstr>PowerPoint-Präsentation</vt:lpstr>
      <vt:lpstr>PowerPoint-Präsentation</vt:lpstr>
      <vt:lpstr>Heilige Stätte</vt:lpstr>
      <vt:lpstr>Heilige Stätte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Mt 24,34: „Dieses Geschlecht wird nicht vergehen, bis dieses alles geschehen sein wird“</vt:lpstr>
      <vt:lpstr>Mt 24,34: Dieses Geschlecht wird nicht vergehen </vt:lpstr>
      <vt:lpstr>Mt 24,34: Dieses Geschlecht wird nicht vergehen </vt:lpstr>
      <vt:lpstr>Mt 24,34: „Dieses Geschlecht wird nicht vergehen, bis dieses alles geschehen sein wird“</vt:lpstr>
      <vt:lpstr>3. Teil: Die Offenbarung</vt:lpstr>
      <vt:lpstr>PowerPoint-Präsentation</vt:lpstr>
      <vt:lpstr>PowerPoint-Präsentation</vt:lpstr>
      <vt:lpstr>Die 3 Reihen (Siegel, Posaunen, Schalen)</vt:lpstr>
      <vt:lpstr>Die Hauptfeinde Gottes in Off</vt:lpstr>
      <vt:lpstr>Die Hauptfeinde Gottes in Off</vt:lpstr>
      <vt:lpstr>Grobgliederung</vt:lpstr>
      <vt:lpstr>PowerPoint-Präsentation</vt:lpstr>
      <vt:lpstr>PowerPoint-Präsentation</vt:lpstr>
      <vt:lpstr>PowerPoint-Präsentation</vt:lpstr>
      <vt:lpstr>Der Schlüssel …</vt:lpstr>
      <vt:lpstr>Die Nähe der Ereignisse</vt:lpstr>
      <vt:lpstr>Die Nähe der Ereignisse</vt:lpstr>
      <vt:lpstr>„nahe“</vt:lpstr>
      <vt:lpstr>„nahe“</vt:lpstr>
      <vt:lpstr>„nahe“</vt:lpstr>
      <vt:lpstr>„nahe“</vt:lpstr>
      <vt:lpstr>PowerPoint-Präsentation</vt:lpstr>
      <vt:lpstr>PowerPoint-Präsentation</vt:lpstr>
      <vt:lpstr>Wann wurde die Offenbarung geschrieben? (Unter der Regierung von welchem Kaiser wurde Johannes auf Patmos verbannt?)</vt:lpstr>
      <vt:lpstr>PowerPoint-Präsentation</vt:lpstr>
      <vt:lpstr>PowerPoint-Präsentation</vt:lpstr>
      <vt:lpstr>PowerPoint-Präsentation</vt:lpstr>
      <vt:lpstr>PowerPoint-Präsentation</vt:lpstr>
      <vt:lpstr> </vt:lpstr>
      <vt:lpstr>PowerPoint-Präsentation</vt:lpstr>
      <vt:lpstr>PowerPoint-Präsentation</vt:lpstr>
      <vt:lpstr>Das Martyrium des Johannes</vt:lpstr>
      <vt:lpstr>Das Martyrium des Johannes</vt:lpstr>
      <vt:lpstr>Das Martyrium des Johannes</vt:lpstr>
      <vt:lpstr>PowerPoint-Präsentation</vt:lpstr>
      <vt:lpstr>Vertreter der Frühdatierung</vt:lpstr>
      <vt:lpstr>Vertreter der Frühdatierung</vt:lpstr>
      <vt:lpstr>Vertreter der Frühdatierung</vt:lpstr>
      <vt:lpstr>Inneres Zeugnis für die Datierung vor 70 n. Chr. </vt:lpstr>
      <vt:lpstr>Inneres Zeugnis für die Datierung vor 70 n. Chr. </vt:lpstr>
      <vt:lpstr>Inneres Zeugnis für die Datierung vor 70 n. Chr</vt:lpstr>
      <vt:lpstr>Exkurs: Grobgliederung</vt:lpstr>
      <vt:lpstr>PowerPoint-Präsentation</vt:lpstr>
      <vt:lpstr>PowerPoint-Präsentation</vt:lpstr>
      <vt:lpstr>Inneres Zeugnis für die Datierung vor 70 n. Chr</vt:lpstr>
      <vt:lpstr>Inneres Zeugnis für die Datierung vor 70 n. Chr</vt:lpstr>
      <vt:lpstr>Inneres Zeugnis für die Datierung vor 70 n. Chr</vt:lpstr>
      <vt:lpstr>PowerPoint-Präsentation</vt:lpstr>
      <vt:lpstr>PowerPoint-Präsentation</vt:lpstr>
      <vt:lpstr>Inneres Zeugnis für die Datierung vor 70 n. Chr</vt:lpstr>
      <vt:lpstr>Inneres Zeugnis für die Datierung vor 70 n. Chr</vt:lpstr>
      <vt:lpstr>PowerPoint-Präsentation</vt:lpstr>
      <vt:lpstr>Inneres Zeugnis für die Datierung vor 70 n. Chr</vt:lpstr>
      <vt:lpstr>Inneres Zeugnis für die Datierung vor 70 n. Chr</vt:lpstr>
      <vt:lpstr>Die neronische Verfolgung</vt:lpstr>
      <vt:lpstr>Die neronische Verfolgung</vt:lpstr>
      <vt:lpstr>PowerPoint-Präsentation</vt:lpstr>
      <vt:lpstr>PowerPoint-Präsentation</vt:lpstr>
      <vt:lpstr>PowerPoint-Präsentation</vt:lpstr>
      <vt:lpstr>PowerPoint-Präsentation</vt:lpstr>
      <vt:lpstr>PowerPoint-Präsentation</vt:lpstr>
      <vt:lpstr>Die 4 Reiter, Off 6</vt:lpstr>
      <vt:lpstr>Die 4 Reiter, Off 6</vt:lpstr>
      <vt:lpstr>PowerPoint-Präsentation</vt:lpstr>
      <vt:lpstr>PowerPoint-Präsentation</vt:lpstr>
      <vt:lpstr>PowerPoint-Präsentation</vt:lpstr>
      <vt:lpstr>Gottes Kommen zum Gericht im AT</vt:lpstr>
      <vt:lpstr>Gottes Kommen zum Gericht im AT</vt:lpstr>
      <vt:lpstr>Gottes Kommen zum Gericht im AT</vt:lpstr>
      <vt:lpstr>Gottes Kommen zum Gericht im AT</vt:lpstr>
      <vt:lpstr>PowerPoint-Präsentation</vt:lpstr>
      <vt:lpstr>PowerPoint-Präsentation</vt:lpstr>
      <vt:lpstr>Off 8 u 9</vt:lpstr>
      <vt:lpstr>PowerPoint-Präsentation</vt:lpstr>
      <vt:lpstr>PowerPoint-Präsentation</vt:lpstr>
      <vt:lpstr>PowerPoint-Präsentation</vt:lpstr>
      <vt:lpstr>PowerPoint-Präsentation</vt:lpstr>
      <vt:lpstr>Off 13</vt:lpstr>
      <vt:lpstr>Off 13: Vgl. Dan 7</vt:lpstr>
      <vt:lpstr>Kaiser Roms</vt:lpstr>
      <vt:lpstr>Off 13,11-18: Das Tier vom Land</vt:lpstr>
      <vt:lpstr>Das Tier vom Land, der „Falschprophet“</vt:lpstr>
      <vt:lpstr>PowerPoint-Präsentation</vt:lpstr>
      <vt:lpstr>666 (Gematrie)</vt:lpstr>
      <vt:lpstr>666 (Gematrie)</vt:lpstr>
      <vt:lpstr>666 (Gematrie)</vt:lpstr>
      <vt:lpstr>„kaufen und verkaufen“</vt:lpstr>
      <vt:lpstr>Zeit, Zeiten, halbe Zeit</vt:lpstr>
      <vt:lpstr>PowerPoint-Präsentation</vt:lpstr>
      <vt:lpstr>Off 7 und 14: Wer sind die 144 000?</vt:lpstr>
      <vt:lpstr>PowerPoint-Präsentation</vt:lpstr>
      <vt:lpstr>PowerPoint-Präsentation</vt:lpstr>
      <vt:lpstr>PowerPoint-Präsentation</vt:lpstr>
      <vt:lpstr>PowerPoint-Präsentation</vt:lpstr>
      <vt:lpstr>PowerPoint-Präsentation</vt:lpstr>
      <vt:lpstr>PowerPoint-Präsentation</vt:lpstr>
      <vt:lpstr>Die 3 Anhänge</vt:lpstr>
      <vt:lpstr>PowerPoint-Präsentation</vt:lpstr>
      <vt:lpstr>PowerPoint-Präsentation</vt:lpstr>
      <vt:lpstr>PowerPoint-Präsentation</vt:lpstr>
      <vt:lpstr>PowerPoint-Präsentation</vt:lpstr>
      <vt:lpstr>Die Hure – Ihr Gericht 17,1-19,10</vt:lpstr>
      <vt:lpstr>PowerPoint-Präsentation</vt:lpstr>
      <vt:lpstr>Off 18,12-14: Die Waren der Hure Babylon</vt:lpstr>
      <vt:lpstr>Von Babylon zum neuen Jerusalem: 19,11- 21,8</vt:lpstr>
      <vt:lpstr>Von Babylon zum neuen Jerusalem: 19,11- 21,8</vt:lpstr>
      <vt:lpstr>Von Babylon zum neuen Jerusalem: 19,11- 21,8</vt:lpstr>
      <vt:lpstr>Die Braut – ihre Herrlichkeit 21,9-22,5</vt:lpstr>
      <vt:lpstr>Die Braut – ihre Herrlichkeit 21,9-22,5</vt:lpstr>
      <vt:lpstr>Der Schluss des Briefes 22,6-21</vt:lpstr>
      <vt:lpstr>PowerPoint-Präsentation</vt:lpstr>
      <vt:lpstr>Zur praktischen Anwendung</vt:lpstr>
      <vt:lpstr>Zum praktischen Gebrauch des Briefes der Offenbarung heute</vt:lpstr>
      <vt:lpstr>Off 13,11-18: Das Tier vom Land</vt:lpstr>
      <vt:lpstr>Das Tier vom Land, der „Falschprophet“</vt:lpstr>
      <vt:lpstr>Die Nähe der Ereignisse</vt:lpstr>
      <vt:lpstr>Die Nähe der Ereignisse</vt:lpstr>
      <vt:lpstr>„nahe“</vt:lpstr>
      <vt:lpstr>„nahe“</vt:lpstr>
      <vt:lpstr>„nahe“</vt:lpstr>
      <vt:lpstr>„nahe“</vt:lpstr>
      <vt:lpstr>„nahe“</vt:lpstr>
      <vt:lpstr>Gottes Kommen zum Gericht im AT</vt:lpstr>
      <vt:lpstr>Gottes Kommen zum Gericht </vt:lpstr>
      <vt:lpstr>PowerPoint-Präsentation</vt:lpstr>
      <vt:lpstr>PowerPoint-Präsentation</vt:lpstr>
      <vt:lpstr>Ungebrauchte Folien</vt:lpstr>
      <vt:lpstr>PowerPoint-Präsentation</vt:lpstr>
      <vt:lpstr>PowerPoint-Präsentation</vt:lpstr>
      <vt:lpstr>PowerPoint-Präsentation</vt:lpstr>
      <vt:lpstr>Zeit, Zeiten, halbe Zeit  (chiastisches Vorkommen)</vt:lpstr>
      <vt:lpstr>Zeit, Zeiten, halbe Zeit</vt:lpstr>
      <vt:lpstr>Zeit, Zeiten, halbe Zeit</vt:lpstr>
      <vt:lpstr>Dan 8,14: 2300 Abend-Morgen</vt:lpstr>
      <vt:lpstr>Dan 8,14</vt:lpstr>
      <vt:lpstr>PowerPoint-Präsentation</vt:lpstr>
      <vt:lpstr>Das Assyrische  Reich</vt:lpstr>
      <vt:lpstr>Das Babylonische Weltreich </vt:lpstr>
      <vt:lpstr>Das persische Reich</vt:lpstr>
      <vt:lpstr>Das makedonische Reich</vt:lpstr>
      <vt:lpstr>Das römische Reich</vt:lpstr>
      <vt:lpstr>PowerPoint-Präsentation</vt:lpstr>
      <vt:lpstr>PowerPoint-Präsentation</vt:lpstr>
      <vt:lpstr>PowerPoint-Präsentation</vt:lpstr>
      <vt:lpstr>Daniel - historischer Rahmen</vt:lpstr>
      <vt:lpstr>Die neronische Verfolgung (ab Aug. 64), vorausgesagt  63 n. Chr.</vt:lpstr>
      <vt:lpstr>Die neronische Verfolgung</vt:lpstr>
      <vt:lpstr>Die neronische Verfolgung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Prophetische Texte</dc:title>
  <dc:creator>Thomas Jettel</dc:creator>
  <cp:lastModifiedBy>Me</cp:lastModifiedBy>
  <cp:revision>2</cp:revision>
  <dcterms:modified xsi:type="dcterms:W3CDTF">2016-01-02T09:22:50Z</dcterms:modified>
</cp:coreProperties>
</file>