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15" r:id="rId3"/>
    <p:sldId id="502" r:id="rId4"/>
    <p:sldId id="533" r:id="rId5"/>
    <p:sldId id="530" r:id="rId6"/>
    <p:sldId id="534" r:id="rId7"/>
    <p:sldId id="537" r:id="rId8"/>
    <p:sldId id="535" r:id="rId9"/>
    <p:sldId id="536" r:id="rId10"/>
    <p:sldId id="430" r:id="rId11"/>
    <p:sldId id="538" r:id="rId12"/>
    <p:sldId id="539" r:id="rId13"/>
    <p:sldId id="540" r:id="rId14"/>
    <p:sldId id="541" r:id="rId15"/>
    <p:sldId id="542" r:id="rId16"/>
    <p:sldId id="518" r:id="rId17"/>
    <p:sldId id="543" r:id="rId18"/>
    <p:sldId id="544" r:id="rId19"/>
    <p:sldId id="545" r:id="rId20"/>
    <p:sldId id="546" r:id="rId21"/>
    <p:sldId id="547" r:id="rId22"/>
    <p:sldId id="516" r:id="rId23"/>
    <p:sldId id="548" r:id="rId24"/>
    <p:sldId id="462" r:id="rId25"/>
    <p:sldId id="549" r:id="rId26"/>
    <p:sldId id="550" r:id="rId27"/>
    <p:sldId id="554" r:id="rId28"/>
    <p:sldId id="551" r:id="rId29"/>
    <p:sldId id="552" r:id="rId30"/>
    <p:sldId id="263" r:id="rId31"/>
    <p:sldId id="532" r:id="rId32"/>
    <p:sldId id="553" r:id="rId33"/>
    <p:sldId id="325" r:id="rId34"/>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94649" autoAdjust="0"/>
  </p:normalViewPr>
  <p:slideViewPr>
    <p:cSldViewPr>
      <p:cViewPr>
        <p:scale>
          <a:sx n="100" d="100"/>
          <a:sy n="100" d="100"/>
        </p:scale>
        <p:origin x="-1950"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619672" y="1139260"/>
            <a:ext cx="7488832" cy="1569660"/>
          </a:xfrm>
          <a:effectLst>
            <a:outerShdw dist="35921" dir="2700000" algn="ctr" rotWithShape="0">
              <a:srgbClr val="000000"/>
            </a:outerShdw>
          </a:effectLst>
        </p:spPr>
        <p:txBody>
          <a:bodyPr wrap="square">
            <a:spAutoFit/>
          </a:bodyPr>
          <a:lstStyle/>
          <a:p>
            <a:pPr algn="l"/>
            <a:r>
              <a:rPr lang="de-CH" sz="6000" dirty="0" smtClean="0">
                <a:ln>
                  <a:solidFill>
                    <a:srgbClr val="000000"/>
                  </a:solidFill>
                </a:ln>
                <a:solidFill>
                  <a:schemeClr val="bg1"/>
                </a:solidFill>
                <a:latin typeface="Arial Rounded MT Bold" pitchFamily="34" charset="0"/>
              </a:rPr>
              <a:t>So gestalten Christen das Leben</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656253"/>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Wie Christen leben (1/4)      </a:t>
            </a:r>
          </a:p>
        </p:txBody>
      </p:sp>
      <p:sp>
        <p:nvSpPr>
          <p:cNvPr id="4" name="Rectangle 3"/>
          <p:cNvSpPr txBox="1">
            <a:spLocks noChangeArrowheads="1"/>
          </p:cNvSpPr>
          <p:nvPr/>
        </p:nvSpPr>
        <p:spPr bwMode="auto">
          <a:xfrm>
            <a:off x="539552" y="3950825"/>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1,1-5      </a:t>
            </a:r>
          </a:p>
        </p:txBody>
      </p:sp>
      <p:sp>
        <p:nvSpPr>
          <p:cNvPr id="5" name="Rectangle 3"/>
          <p:cNvSpPr txBox="1">
            <a:spLocks noChangeArrowheads="1"/>
          </p:cNvSpPr>
          <p:nvPr/>
        </p:nvSpPr>
        <p:spPr bwMode="auto">
          <a:xfrm>
            <a:off x="541213" y="6068034"/>
            <a:ext cx="8423275"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1</a:t>
            </a: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187624" y="1142976"/>
            <a:ext cx="8136904"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Die vorbildliche Selbsteinschätzung</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a:solidFill>
                  <a:schemeClr val="bg1"/>
                </a:solidFill>
              </a:rPr>
              <a:t>Wie Christen leben</a:t>
            </a: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„Jedes Mal, wenn wir für euch beten, danken wir Gott, dem Vater unseres Herrn Jesus Christus, für euch.“</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850506220"/>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6480720" cy="5509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habt sicher schon miterlebt oder durch andere erfahren, dass dieser Paulus nicht nur hier in Ephesus, sondern beinahe überall in der Provinz Asien Scharen von Leuten den Kopf verdreht und sie auf Abwege führt. Denn er behauptet, Götter, die von Menschen gemacht werden, seien überhaupt keine Götter.“</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602128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19,26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858113110"/>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648072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„Folgt alle meinem Beispiel, Geschwister, und richtet euch auch an denen aus, deren Leben dem Vorbild entspricht, das ihr an uns habt.“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321297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Philipper-Brief 3,17</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0627179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56895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„Dass Gott mir seine Gnade erwiesen hat, ist nicht vergeblich gewesen. Keiner von allen anderen Aposteln hat so viel gearbeitet wie ich.“</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7809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15,10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429495052"/>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„Aber wie ich schon sagte: Nicht mir verdanke ich das Erreichte, sondern der Gnade Gottes, die mit mir war.“</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2347" y="227687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15,10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122471192"/>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979712" y="620688"/>
            <a:ext cx="6734398"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Die vorbildliche Gemeinschaft</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992888"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„Wir haben gehört, wie lebendig euer Glaube an Jesus Christus ist und was für eine Liebe ihr allen entgegenbringt, die zu Gottes heiligem Volk gehören.“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37700"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21828"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39309927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49299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6600" dirty="0">
                <a:ln>
                  <a:solidFill>
                    <a:srgbClr val="000000"/>
                  </a:solidFill>
                </a:ln>
                <a:solidFill>
                  <a:srgbClr val="FFFFFF"/>
                </a:solidFill>
                <a:latin typeface="Arial Rounded MT Bold" pitchFamily="34" charset="0"/>
              </a:rPr>
              <a:t>»Folge mir nach</a:t>
            </a:r>
            <a:r>
              <a:rPr lang="de-CH" sz="6600" dirty="0" smtClean="0">
                <a:ln>
                  <a:solidFill>
                    <a:srgbClr val="000000"/>
                  </a:solidFill>
                </a:ln>
                <a:solidFill>
                  <a:srgbClr val="FFFFFF"/>
                </a:solidFill>
                <a:latin typeface="Arial Rounded MT Bold" pitchFamily="34" charset="0"/>
              </a:rPr>
              <a:t>!«</a:t>
            </a:r>
          </a:p>
          <a:p>
            <a:pPr>
              <a:spcBef>
                <a:spcPct val="50000"/>
              </a:spcBef>
            </a:pPr>
            <a:r>
              <a:rPr lang="de-CH" sz="3600" dirty="0" smtClean="0">
                <a:ln>
                  <a:solidFill>
                    <a:srgbClr val="000000"/>
                  </a:solidFill>
                </a:ln>
                <a:solidFill>
                  <a:srgbClr val="FFFFFF"/>
                </a:solidFill>
                <a:latin typeface="Arial Rounded MT Bold" pitchFamily="34" charset="0"/>
              </a:rPr>
              <a:t>Da </a:t>
            </a:r>
            <a:r>
              <a:rPr lang="de-CH" sz="3600" dirty="0">
                <a:ln>
                  <a:solidFill>
                    <a:srgbClr val="000000"/>
                  </a:solidFill>
                </a:ln>
                <a:solidFill>
                  <a:srgbClr val="FFFFFF"/>
                </a:solidFill>
                <a:latin typeface="Arial Rounded MT Bold" pitchFamily="34" charset="0"/>
              </a:rPr>
              <a:t>stand Matthäus auf und folgte Jesus.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555776" y="494116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9,9</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190489368"/>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„Wenn jemand mein Jünger sein will, muss er sich selbst verleugnen, sein Kreuz auf sich nehmen und mir nachfolgen.“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28498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16,24</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356064618"/>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188640"/>
            <a:ext cx="8813811" cy="5400600"/>
          </a:xfrm>
          <a:prstGeom prst="rect">
            <a:avLst/>
          </a:prstGeom>
        </p:spPr>
      </p:pic>
    </p:spTree>
    <p:extLst>
      <p:ext uri="{BB962C8B-B14F-4D97-AF65-F5344CB8AC3E}">
        <p14:creationId xmlns:p14="http://schemas.microsoft.com/office/powerpoint/2010/main" val="3042451397"/>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„Denn wer sein Leben retten will, wird es verlieren; wer aber sein Leben um meinetwillen verliert, wird es finden.“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327375"/>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16,25</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87747525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920880"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„Wir haben gehört, </a:t>
            </a:r>
            <a:r>
              <a:rPr lang="de-CH" sz="3200" dirty="0" smtClean="0">
                <a:ln>
                  <a:solidFill>
                    <a:srgbClr val="000000"/>
                  </a:solidFill>
                </a:ln>
                <a:solidFill>
                  <a:srgbClr val="FFFFFF"/>
                </a:solidFill>
                <a:latin typeface="Arial Rounded MT Bold" pitchFamily="34" charset="0"/>
              </a:rPr>
              <a:t>was </a:t>
            </a:r>
            <a:r>
              <a:rPr lang="de-CH" sz="3200" dirty="0">
                <a:ln>
                  <a:solidFill>
                    <a:srgbClr val="000000"/>
                  </a:solidFill>
                </a:ln>
                <a:solidFill>
                  <a:srgbClr val="FFFFFF"/>
                </a:solidFill>
                <a:latin typeface="Arial Rounded MT Bold" pitchFamily="34" charset="0"/>
              </a:rPr>
              <a:t>für eine Liebe ihr allen entgegenbringt, die zu Gottes heiligem Volk gehören.“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3659"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77787"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768457911"/>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188913"/>
            <a:ext cx="9001000"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„An geheimen Zeichen und Merkmalen erkennen sie einander und lieben sich schon, fast ehe sie sich noch kennen</a:t>
            </a:r>
            <a:r>
              <a:rPr lang="de-CH" sz="3200" dirty="0" smtClean="0">
                <a:ln>
                  <a:solidFill>
                    <a:srgbClr val="000000"/>
                  </a:solidFill>
                </a:ln>
                <a:solidFill>
                  <a:srgbClr val="FFFFFF"/>
                </a:solidFill>
                <a:latin typeface="Arial Rounded MT Bold" pitchFamily="34" charset="0"/>
              </a:rPr>
              <a:t>.“</a:t>
            </a: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1979712" y="2348880"/>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err="1" smtClean="0">
                <a:ln>
                  <a:solidFill>
                    <a:srgbClr val="000000"/>
                  </a:solidFill>
                </a:ln>
                <a:solidFill>
                  <a:srgbClr val="FFFFFF"/>
                </a:solidFill>
                <a:latin typeface="Arial Rounded MT Bold" pitchFamily="34" charset="0"/>
              </a:rPr>
              <a:t>M.Minucius</a:t>
            </a:r>
            <a:r>
              <a:rPr lang="de-CH" sz="1800" dirty="0" smtClean="0">
                <a:ln>
                  <a:solidFill>
                    <a:srgbClr val="000000"/>
                  </a:solidFill>
                </a:ln>
                <a:solidFill>
                  <a:srgbClr val="FFFFFF"/>
                </a:solidFill>
                <a:latin typeface="Arial Rounded MT Bold" pitchFamily="34" charset="0"/>
              </a:rPr>
              <a:t> Felix: </a:t>
            </a:r>
            <a:r>
              <a:rPr lang="de-CH" sz="1800" dirty="0" err="1" smtClean="0">
                <a:ln>
                  <a:solidFill>
                    <a:srgbClr val="000000"/>
                  </a:solidFill>
                </a:ln>
                <a:solidFill>
                  <a:srgbClr val="FFFFFF"/>
                </a:solidFill>
                <a:latin typeface="Arial Rounded MT Bold" pitchFamily="34" charset="0"/>
              </a:rPr>
              <a:t>Octavus</a:t>
            </a:r>
            <a:r>
              <a:rPr lang="de-CH" sz="1800" dirty="0" smtClean="0">
                <a:ln>
                  <a:solidFill>
                    <a:srgbClr val="000000"/>
                  </a:solidFill>
                </a:ln>
                <a:solidFill>
                  <a:srgbClr val="FFFFFF"/>
                </a:solidFill>
                <a:latin typeface="Arial Rounded MT Bold" pitchFamily="34" charset="0"/>
              </a:rPr>
              <a:t>, 9,2.</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4805835"/>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116632"/>
            <a:ext cx="8424936"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„Solange wir noch Gelegenheit dazu haben, wollen wir allen Menschen Gutes tun, ganz besonders denen, die wie wir durch den Glauben zur Familie Gottes gehören.“</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32606" y="328498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Galater-Brief 6,10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867708318"/>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870050" y="764704"/>
            <a:ext cx="716644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III</a:t>
            </a:r>
            <a:r>
              <a:rPr lang="de-DE" sz="5400" dirty="0" smtClean="0">
                <a:ln>
                  <a:solidFill>
                    <a:srgbClr val="000000"/>
                  </a:solidFill>
                </a:ln>
                <a:solidFill>
                  <a:schemeClr val="bg1"/>
                </a:solidFill>
                <a:latin typeface="Arial Rounded MT Bold" pitchFamily="34" charset="0"/>
              </a:rPr>
              <a:t>. Die richtige Motivationsquelle</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992888"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„Angespornt werdet ihr dabei von der Hoffnung auf das, was Gott im Himmel für euch bereithält.“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3266" y="224551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36009"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504667991"/>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„Davon habt ihr ja von Anfang an gehört – seit damals, als die Botschaft der Wahrheit, das Evangelium, zu euch gekommen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48138"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488716284"/>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6000" r="-36000"/>
          </a:stretch>
        </a:blipFill>
        <a:effectLst/>
      </p:bgPr>
    </p:bg>
    <p:spTree>
      <p:nvGrpSpPr>
        <p:cNvPr id="1" name=""/>
        <p:cNvGrpSpPr/>
        <p:nvPr/>
      </p:nvGrpSpPr>
      <p:grpSpPr>
        <a:xfrm>
          <a:off x="0" y="0"/>
          <a:ext cx="0" cy="0"/>
          <a:chOff x="0" y="0"/>
          <a:chExt cx="0" cy="0"/>
        </a:xfrm>
      </p:grpSpPr>
      <p:sp>
        <p:nvSpPr>
          <p:cNvPr id="319492" name="Rectangle 4"/>
          <p:cNvSpPr>
            <a:spLocks noGrp="1" noChangeArrowheads="1"/>
          </p:cNvSpPr>
          <p:nvPr>
            <p:ph type="subTitle" idx="1"/>
          </p:nvPr>
        </p:nvSpPr>
        <p:spPr>
          <a:xfrm>
            <a:off x="5148138"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
        <p:nvSpPr>
          <p:cNvPr id="5" name="Rectangle 4"/>
          <p:cNvSpPr txBox="1">
            <a:spLocks noChangeArrowheads="1"/>
          </p:cNvSpPr>
          <p:nvPr/>
        </p:nvSpPr>
        <p:spPr bwMode="auto">
          <a:xfrm>
            <a:off x="107504" y="6453336"/>
            <a:ext cx="3816350" cy="2890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l">
              <a:lnSpc>
                <a:spcPct val="80000"/>
              </a:lnSpc>
            </a:pPr>
            <a:r>
              <a:rPr lang="de-CH" sz="1200" dirty="0" smtClean="0"/>
              <a:t>pixelio.de</a:t>
            </a:r>
            <a:endParaRPr lang="de-CH" sz="1200" dirty="0"/>
          </a:p>
        </p:txBody>
      </p:sp>
    </p:spTree>
    <p:extLst>
      <p:ext uri="{BB962C8B-B14F-4D97-AF65-F5344CB8AC3E}">
        <p14:creationId xmlns:p14="http://schemas.microsoft.com/office/powerpoint/2010/main" val="60607726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7344816"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„Geschwister, ich bilde mir nicht ein, das Ziel schon erreicht zu haben. Eins aber tue ich: Ich lasse das, was hinter mir liegt, bewusst zurück, konzentriere mich völlig auf das, was </a:t>
            </a:r>
            <a:r>
              <a:rPr lang="de-CH" sz="3600" dirty="0" smtClean="0">
                <a:ln>
                  <a:solidFill>
                    <a:srgbClr val="000000"/>
                  </a:solidFill>
                </a:ln>
                <a:solidFill>
                  <a:srgbClr val="FFFFFF"/>
                </a:solidFill>
                <a:latin typeface="Arial Rounded MT Bold" pitchFamily="34" charset="0"/>
              </a:rPr>
              <a:t>vor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mir </a:t>
            </a:r>
            <a:r>
              <a:rPr lang="de-CH" sz="3600" dirty="0">
                <a:ln>
                  <a:solidFill>
                    <a:srgbClr val="000000"/>
                  </a:solidFill>
                </a:ln>
                <a:solidFill>
                  <a:srgbClr val="FFFFFF"/>
                </a:solidFill>
                <a:latin typeface="Arial Rounded MT Bold" pitchFamily="34" charset="0"/>
              </a:rPr>
              <a:t>liegt,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91593" y="422108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Philipper-Brief 3,13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619672" y="6453336"/>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181581230"/>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und laufe mit ganzer Kraft dem Ziel entgegen, um den Siegespreis zu bekommen - den Preis, der in der Teilhabe an der himmlischen Welt besteht, zu der uns Gott </a:t>
            </a:r>
            <a:r>
              <a:rPr lang="de-CH" sz="3600" dirty="0" smtClean="0">
                <a:ln>
                  <a:solidFill>
                    <a:srgbClr val="000000"/>
                  </a:solidFill>
                </a:ln>
                <a:solidFill>
                  <a:srgbClr val="FFFFFF"/>
                </a:solidFill>
                <a:latin typeface="Arial Rounded MT Bold" pitchFamily="34" charset="0"/>
              </a:rPr>
              <a:t>durch</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Jesus </a:t>
            </a:r>
            <a:r>
              <a:rPr lang="de-CH" sz="3600" dirty="0">
                <a:ln>
                  <a:solidFill>
                    <a:srgbClr val="000000"/>
                  </a:solidFill>
                </a:ln>
                <a:solidFill>
                  <a:srgbClr val="FFFFFF"/>
                </a:solidFill>
                <a:latin typeface="Arial Rounded MT Bold" pitchFamily="34" charset="0"/>
              </a:rPr>
              <a:t>Christus berufen hat.“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91594" y="422108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Philipper-Brief 3,14</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691680" y="6453336"/>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494660338"/>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116632"/>
            <a:ext cx="7776864" cy="2308324"/>
          </a:xfrm>
          <a:prstGeom prst="rect">
            <a:avLst/>
          </a:prstGeom>
          <a:solidFill>
            <a:schemeClr val="tx2">
              <a:lumMod val="20000"/>
              <a:lumOff val="80000"/>
              <a:alpha val="39000"/>
            </a:schemeClr>
          </a:solidFill>
          <a:ln>
            <a:noFill/>
          </a:ln>
          <a:effectLst>
            <a:outerShdw dist="35921" dir="2700000" algn="ctr" rotWithShape="0">
              <a:srgbClr val="000000"/>
            </a:outerShdw>
          </a:effectLs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„Paulus blieb zwei volle Jahre in der von ihm gemieteten Wohnung und durfte dort so viele Besucher empfangen, wie er wollte.“</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719286" y="270892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Apostelgeschichte 28,30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95736" y="511747"/>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65063" y="36513"/>
            <a:ext cx="8713788"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200" dirty="0">
                <a:ln>
                  <a:solidFill>
                    <a:srgbClr val="000000"/>
                  </a:solidFill>
                </a:ln>
                <a:solidFill>
                  <a:srgbClr val="FFFFFF"/>
                </a:solidFill>
                <a:latin typeface="Arial Rounded MT Bold" pitchFamily="34" charset="0"/>
              </a:rPr>
              <a:t>„Haltet daher unbeirrt am Glauben fest, meine lieben Freunde und Geschwister, und lasst euch durch nichts vom richtigen Weg abbringen. Setzt euch unaufhörlich und mit ganzer Kraft für die Sache des Herrn ein! Ihr wisst ja, dass das, was </a:t>
            </a:r>
            <a:r>
              <a:rPr lang="de-CH" sz="3200" dirty="0" smtClean="0">
                <a:ln>
                  <a:solidFill>
                    <a:srgbClr val="000000"/>
                  </a:solidFill>
                </a:ln>
                <a:solidFill>
                  <a:srgbClr val="FFFFFF"/>
                </a:solidFill>
                <a:latin typeface="Arial Rounded MT Bold" pitchFamily="34" charset="0"/>
              </a:rPr>
              <a:t>ihr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für </a:t>
            </a:r>
            <a:r>
              <a:rPr lang="de-CH" sz="3200" dirty="0">
                <a:ln>
                  <a:solidFill>
                    <a:srgbClr val="000000"/>
                  </a:solidFill>
                </a:ln>
                <a:solidFill>
                  <a:srgbClr val="FFFFFF"/>
                </a:solidFill>
                <a:latin typeface="Arial Rounded MT Bold" pitchFamily="34" charset="0"/>
              </a:rPr>
              <a:t>den Herrn tut, nicht vergeblich ist.“</a:t>
            </a:r>
            <a:endParaRPr lang="de-DE" sz="32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699792" y="3933056"/>
            <a:ext cx="5976938"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15,58</a:t>
            </a:r>
            <a:endParaRPr lang="de-DE" sz="20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730297027"/>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79512" y="93980"/>
            <a:ext cx="734481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«Ich laufe </a:t>
            </a:r>
            <a:r>
              <a:rPr lang="de-CH" sz="3200" dirty="0">
                <a:ln>
                  <a:solidFill>
                    <a:srgbClr val="000000"/>
                  </a:solidFill>
                </a:ln>
                <a:solidFill>
                  <a:srgbClr val="FFFFFF"/>
                </a:solidFill>
                <a:latin typeface="Arial Rounded MT Bold" pitchFamily="34" charset="0"/>
              </a:rPr>
              <a:t>mit ganzer Kraft dem Ziel entgegen, um den Siegespreis zu bekommen - den Preis, der in der Teilhabe an der himmlischen Welt besteht, zu der uns Gott durch Jesus Christus berufen hat</a:t>
            </a:r>
            <a:r>
              <a:rPr lang="de-CH" sz="3200" dirty="0" smtClean="0">
                <a:ln>
                  <a:solidFill>
                    <a:srgbClr val="000000"/>
                  </a:solidFill>
                </a:ln>
                <a:solidFill>
                  <a:srgbClr val="FFFFFF"/>
                </a:solidFill>
                <a:latin typeface="Arial Rounded MT Bold" pitchFamily="34" charset="0"/>
              </a:rPr>
              <a: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29336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Philipper-Brief 3,14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96799291"/>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116632"/>
            <a:ext cx="8064896" cy="3416320"/>
          </a:xfrm>
          <a:prstGeom prst="rect">
            <a:avLst/>
          </a:prstGeom>
          <a:solidFill>
            <a:schemeClr val="tx2">
              <a:lumMod val="20000"/>
              <a:lumOff val="80000"/>
              <a:alpha val="44000"/>
            </a:schemeClr>
          </a:solidFill>
          <a:ln>
            <a:noFill/>
          </a:ln>
          <a:effectLst>
            <a:outerShdw dist="35921" dir="2700000" algn="ctr" rotWithShape="0">
              <a:srgbClr val="000000"/>
            </a:outerShdw>
          </a:effectLs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„Er verkündete ihnen die Botschaft vom Reich Gottes und lehrte sie alles über Jesus Christus, den Herrn. Er tat es frei und </a:t>
            </a:r>
            <a:r>
              <a:rPr lang="de-CH" sz="3600" dirty="0" smtClean="0">
                <a:ln>
                  <a:solidFill>
                    <a:srgbClr val="000000"/>
                  </a:solidFill>
                </a:ln>
                <a:solidFill>
                  <a:srgbClr val="FFFFFF"/>
                </a:solidFill>
                <a:latin typeface="Arial Rounded MT Bold" pitchFamily="34" charset="0"/>
              </a:rPr>
              <a:t>offen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und </a:t>
            </a:r>
            <a:r>
              <a:rPr lang="de-CH" sz="3600" dirty="0">
                <a:ln>
                  <a:solidFill>
                    <a:srgbClr val="000000"/>
                  </a:solidFill>
                </a:ln>
                <a:solidFill>
                  <a:srgbClr val="FFFFFF"/>
                </a:solidFill>
                <a:latin typeface="Arial Rounded MT Bold" pitchFamily="34" charset="0"/>
              </a:rPr>
              <a:t>wurde von niemand daran gehindert.“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03648" y="393305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Apostelgeschichte 28,31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03958500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„Paulus, Apostel Jesu Christi nach Gottes Plan und Willen, und der Bruder Timotheus an die Geschwister in Kolossä.“</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45754" y="2349501"/>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48064" y="6236271"/>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19091117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0"/>
            <a:ext cx="5389148" cy="6858000"/>
          </a:xfrm>
          <a:prstGeom prst="rect">
            <a:avLst/>
          </a:prstGeom>
        </p:spPr>
      </p:pic>
      <p:sp>
        <p:nvSpPr>
          <p:cNvPr id="4" name="Ellipse 3"/>
          <p:cNvSpPr/>
          <p:nvPr/>
        </p:nvSpPr>
        <p:spPr>
          <a:xfrm>
            <a:off x="5076056" y="2852936"/>
            <a:ext cx="504056" cy="28803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5386970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„Paulus, Apostel Jesu Christi nach Gottes Plan und Willen, und der Bruder Timotheus an die Geschwister in Kolossä. Euch allen, die ihr aufgrund des Glaubens mit Christus verbunden seid und zu Gottes heiligem Volk gehört, wünschen wir Gnade und Frieden von Gott, unserem Vater.“</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37700" y="37170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52916018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136904"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„Jedes Mal, wenn wir für euch beten, danken wir Gott, dem Vater unseres Herrn Jesus Christus, für euch. Denn wir haben gehört, wie lebendig euer Glaube an Jesus Christus ist und was für eine Liebe ihr allen entgegenbringt, die zu Gottes heiligem Volk gehören.“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392376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1,3-4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12953"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813726073"/>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84887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„Angespornt werdet ihr dabei von der Hoffnung auf das, was Gott im Himmel für euch bereithält. Davon habt ihr ja von Anfang an gehört – seit </a:t>
            </a:r>
            <a:r>
              <a:rPr lang="de-CH" sz="3200" dirty="0" smtClean="0">
                <a:ln>
                  <a:solidFill>
                    <a:srgbClr val="000000"/>
                  </a:solidFill>
                </a:ln>
                <a:solidFill>
                  <a:srgbClr val="FFFFFF"/>
                </a:solidFill>
                <a:latin typeface="Arial Rounded MT Bold" pitchFamily="34" charset="0"/>
              </a:rPr>
              <a:t>damals,</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als </a:t>
            </a:r>
            <a:r>
              <a:rPr lang="de-CH" sz="3200" dirty="0">
                <a:ln>
                  <a:solidFill>
                    <a:srgbClr val="000000"/>
                  </a:solidFill>
                </a:ln>
                <a:solidFill>
                  <a:srgbClr val="FFFFFF"/>
                </a:solidFill>
                <a:latin typeface="Arial Rounded MT Bold" pitchFamily="34" charset="0"/>
              </a:rPr>
              <a:t>die Botschaft der Wahrheit, das Evangelium, zu euch gekommen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738336" y="321297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4860032"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448748861"/>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915</Words>
  <Application>Microsoft Office PowerPoint</Application>
  <PresentationFormat>Bildschirmpräsentation (4:3)</PresentationFormat>
  <Paragraphs>90</Paragraphs>
  <Slides>33</Slides>
  <Notes>0</Notes>
  <HiddenSlides>0</HiddenSlides>
  <MMClips>0</MMClips>
  <ScaleCrop>false</ScaleCrop>
  <HeadingPairs>
    <vt:vector size="4" baseType="variant">
      <vt:variant>
        <vt:lpstr>Design</vt:lpstr>
      </vt:variant>
      <vt:variant>
        <vt:i4>1</vt:i4>
      </vt:variant>
      <vt:variant>
        <vt:lpstr>Folientitel</vt:lpstr>
      </vt:variant>
      <vt:variant>
        <vt:i4>33</vt:i4>
      </vt:variant>
    </vt:vector>
  </HeadingPairs>
  <TitlesOfParts>
    <vt:vector size="34" baseType="lpstr">
      <vt:lpstr>01072134</vt:lpstr>
      <vt:lpstr>So gestalten Christen das Leben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    Die vorbildliche Selbsteinschätzung</vt:lpstr>
      <vt:lpstr>PowerPoint-Präsentation</vt:lpstr>
      <vt:lpstr>PowerPoint-Präsentation</vt:lpstr>
      <vt:lpstr>PowerPoint-Präsentation</vt:lpstr>
      <vt:lpstr>PowerPoint-Präsentation</vt:lpstr>
      <vt:lpstr>PowerPoint-Präsentation</vt:lpstr>
      <vt:lpstr>II.   Die vorbildliche Gemeinschaft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III. Die richtige Motivationsquelle</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Christen leben - Teil 1/4 - So gestalten Christen das Leben - Folien</dc:title>
  <dc:creator>Jürg Birnstiel</dc:creator>
  <cp:lastModifiedBy>Me</cp:lastModifiedBy>
  <cp:revision>304</cp:revision>
  <cp:lastPrinted>1601-01-01T00:00:00Z</cp:lastPrinted>
  <dcterms:created xsi:type="dcterms:W3CDTF">2005-04-13T18:10:29Z</dcterms:created>
  <dcterms:modified xsi:type="dcterms:W3CDTF">2012-06-23T20:18:11Z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