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4"/>
  </p:notesMasterIdLst>
  <p:handoutMasterIdLst>
    <p:handoutMasterId r:id="rId45"/>
  </p:handoutMasterIdLst>
  <p:sldIdLst>
    <p:sldId id="1110" r:id="rId2"/>
    <p:sldId id="1261" r:id="rId3"/>
    <p:sldId id="1296" r:id="rId4"/>
    <p:sldId id="1327" r:id="rId5"/>
    <p:sldId id="1328" r:id="rId6"/>
    <p:sldId id="1329" r:id="rId7"/>
    <p:sldId id="1330" r:id="rId8"/>
    <p:sldId id="1331" r:id="rId9"/>
    <p:sldId id="1332" r:id="rId10"/>
    <p:sldId id="1333" r:id="rId11"/>
    <p:sldId id="1334" r:id="rId12"/>
    <p:sldId id="1237" r:id="rId13"/>
    <p:sldId id="1201" r:id="rId14"/>
    <p:sldId id="1357" r:id="rId15"/>
    <p:sldId id="1263" r:id="rId16"/>
    <p:sldId id="1306" r:id="rId17"/>
    <p:sldId id="1335" r:id="rId18"/>
    <p:sldId id="1339" r:id="rId19"/>
    <p:sldId id="1340" r:id="rId20"/>
    <p:sldId id="1341" r:id="rId21"/>
    <p:sldId id="1342" r:id="rId22"/>
    <p:sldId id="1106" r:id="rId23"/>
    <p:sldId id="1318" r:id="rId24"/>
    <p:sldId id="1343" r:id="rId25"/>
    <p:sldId id="1344" r:id="rId26"/>
    <p:sldId id="1345" r:id="rId27"/>
    <p:sldId id="1346" r:id="rId28"/>
    <p:sldId id="1347" r:id="rId29"/>
    <p:sldId id="1348" r:id="rId30"/>
    <p:sldId id="1349" r:id="rId31"/>
    <p:sldId id="1350" r:id="rId32"/>
    <p:sldId id="1351" r:id="rId33"/>
    <p:sldId id="1313" r:id="rId34"/>
    <p:sldId id="1325" r:id="rId35"/>
    <p:sldId id="1352" r:id="rId36"/>
    <p:sldId id="1353" r:id="rId37"/>
    <p:sldId id="1354" r:id="rId38"/>
    <p:sldId id="1355" r:id="rId39"/>
    <p:sldId id="1356" r:id="rId40"/>
    <p:sldId id="1107" r:id="rId41"/>
    <p:sldId id="1274" r:id="rId42"/>
    <p:sldId id="1326" r:id="rId4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74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54816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1879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9272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78506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6304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06414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398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507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09000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20706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324862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20985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7899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14259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099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62751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89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860681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58419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92748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186466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17551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34942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43526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77147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68372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879493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34508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56350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53926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74053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2275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9816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1109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06936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3568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24192" y="188640"/>
            <a:ext cx="4223792" cy="5078313"/>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Eine zweite Chance</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Jona 3,1-10</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Widerstand gegen Gott – </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Fall Jona (4/5)</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14096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Vielleicht lässt Gott sich umstimmen. Vielleicht können wir seinen schweren Zorn besänftigen, und er lässt uns am Leben.'“</a:t>
            </a:r>
          </a:p>
        </p:txBody>
      </p:sp>
    </p:spTree>
    <p:extLst>
      <p:ext uri="{BB962C8B-B14F-4D97-AF65-F5344CB8AC3E}">
        <p14:creationId xmlns:p14="http://schemas.microsoft.com/office/powerpoint/2010/main" val="3122726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40780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6441"/>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sah, dass sie sich von ihrem bösen Treiben abwandten.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Da tat es ihm leid, sie zu vernichten, und er führte seine Drohung nicht aus.</a:t>
            </a:r>
          </a:p>
        </p:txBody>
      </p:sp>
    </p:spTree>
    <p:extLst>
      <p:ext uri="{BB962C8B-B14F-4D97-AF65-F5344CB8AC3E}">
        <p14:creationId xmlns:p14="http://schemas.microsoft.com/office/powerpoint/2010/main" val="1133748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256240" y="404664"/>
            <a:ext cx="3791744"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Es geht weiter!</a:t>
            </a:r>
          </a:p>
        </p:txBody>
      </p:sp>
    </p:spTree>
    <p:extLst>
      <p:ext uri="{BB962C8B-B14F-4D97-AF65-F5344CB8AC3E}">
        <p14:creationId xmlns:p14="http://schemas.microsoft.com/office/powerpoint/2010/main" val="1172988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6" name="Grafik 5" descr="Ein Bild, das Karte enthält.&#10;&#10;Automatisch generierte Beschreibung">
            <a:extLst>
              <a:ext uri="{FF2B5EF4-FFF2-40B4-BE49-F238E27FC236}">
                <a16:creationId xmlns:a16="http://schemas.microsoft.com/office/drawing/2014/main" xmlns="" id="{B19C1D0B-5BD6-42EC-97E2-C0F190AB9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68863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256240" y="404664"/>
            <a:ext cx="3791744"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Es geht weiter!</a:t>
            </a:r>
          </a:p>
        </p:txBody>
      </p:sp>
    </p:spTree>
    <p:extLst>
      <p:ext uri="{BB962C8B-B14F-4D97-AF65-F5344CB8AC3E}">
        <p14:creationId xmlns:p14="http://schemas.microsoft.com/office/powerpoint/2010/main" val="2193328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198884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„Zum zweiten Mal erging das Wort des HERRN an Jona.“</a:t>
            </a:r>
          </a:p>
        </p:txBody>
      </p:sp>
    </p:spTree>
    <p:extLst>
      <p:ext uri="{BB962C8B-B14F-4D97-AF65-F5344CB8AC3E}">
        <p14:creationId xmlns:p14="http://schemas.microsoft.com/office/powerpoint/2010/main" val="381631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16632"/>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„Geh nach Ninive, der </a:t>
            </a:r>
            <a:r>
              <a:rPr lang="de-DE" altLang="de-DE" sz="2800" dirty="0" err="1">
                <a:solidFill>
                  <a:schemeClr val="tx1"/>
                </a:solidFill>
                <a:effectLst/>
                <a:latin typeface="Source Sans Pro" panose="020B0503030403020204" pitchFamily="34" charset="0"/>
                <a:ea typeface="Source Sans Pro" panose="020B0503030403020204" pitchFamily="34" charset="0"/>
              </a:rPr>
              <a:t>grossen</a:t>
            </a:r>
            <a:r>
              <a:rPr lang="de-DE" altLang="de-DE" sz="2800" dirty="0">
                <a:solidFill>
                  <a:schemeClr val="tx1"/>
                </a:solidFill>
                <a:effectLst/>
                <a:latin typeface="Source Sans Pro" panose="020B0503030403020204" pitchFamily="34" charset="0"/>
                <a:ea typeface="Source Sans Pro" panose="020B0503030403020204" pitchFamily="34" charset="0"/>
              </a:rPr>
              <a:t> Stadt, und rufe dort aus, was ich dir auftrage!“</a:t>
            </a:r>
          </a:p>
        </p:txBody>
      </p:sp>
    </p:spTree>
    <p:extLst>
      <p:ext uri="{BB962C8B-B14F-4D97-AF65-F5344CB8AC3E}">
        <p14:creationId xmlns:p14="http://schemas.microsoft.com/office/powerpoint/2010/main" val="915223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075"/>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„Diesmal gehorchte Jona dem HERRN und ging nach Ninive.“</a:t>
            </a:r>
          </a:p>
        </p:txBody>
      </p:sp>
    </p:spTree>
    <p:extLst>
      <p:ext uri="{BB962C8B-B14F-4D97-AF65-F5344CB8AC3E}">
        <p14:creationId xmlns:p14="http://schemas.microsoft.com/office/powerpoint/2010/main" val="2589111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27687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Lukas-Evangelium 6,36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88401"/>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„Werdet barmherzig, so wie euer himmlische Vater barmherzig ist!“</a:t>
            </a:r>
          </a:p>
        </p:txBody>
      </p:sp>
    </p:spTree>
    <p:extLst>
      <p:ext uri="{BB962C8B-B14F-4D97-AF65-F5344CB8AC3E}">
        <p14:creationId xmlns:p14="http://schemas.microsoft.com/office/powerpoint/2010/main" val="2539126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1490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Korinther-Brief 2,7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„Lasst es dabei bewenden! Vergebt ihm jetzt vielmehr und macht ihm wieder Mut. Sonst könnten Schmerz und Trauer ihn am Ende noch völlig überwältigen.“</a:t>
            </a:r>
          </a:p>
        </p:txBody>
      </p:sp>
    </p:spTree>
    <p:extLst>
      <p:ext uri="{BB962C8B-B14F-4D97-AF65-F5344CB8AC3E}">
        <p14:creationId xmlns:p14="http://schemas.microsoft.com/office/powerpoint/2010/main" val="92252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2048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„Der HERR befahl dem Fisch, ans Ufer zu schwimmen und Jona wieder auszuspucken.“</a:t>
            </a:r>
          </a:p>
        </p:txBody>
      </p:sp>
    </p:spTree>
    <p:extLst>
      <p:ext uri="{BB962C8B-B14F-4D97-AF65-F5344CB8AC3E}">
        <p14:creationId xmlns:p14="http://schemas.microsoft.com/office/powerpoint/2010/main" val="1316312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6369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Korinther-Brief 2,8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bitte euch eindringlich, ihm ganz bewusst wieder eure Liebe zu erweisen.“</a:t>
            </a:r>
          </a:p>
        </p:txBody>
      </p:sp>
    </p:spTree>
    <p:extLst>
      <p:ext uri="{BB962C8B-B14F-4D97-AF65-F5344CB8AC3E}">
        <p14:creationId xmlns:p14="http://schemas.microsoft.com/office/powerpoint/2010/main" val="5727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2494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Korinther-Brief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17213"/>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„Denn wir wollen dem Satan nicht in die Falle gehen. </a:t>
            </a:r>
            <a:r>
              <a:rPr lang="de-DE" altLang="de-DE" sz="2800" dirty="0" err="1">
                <a:solidFill>
                  <a:schemeClr val="tx1"/>
                </a:solidFill>
                <a:effectLst/>
                <a:latin typeface="Source Sans Pro" panose="020B0503030403020204" pitchFamily="34" charset="0"/>
                <a:ea typeface="Source Sans Pro" panose="020B0503030403020204" pitchFamily="34" charset="0"/>
              </a:rPr>
              <a:t>Schliesslich</a:t>
            </a:r>
            <a:r>
              <a:rPr lang="de-DE" altLang="de-DE" sz="2800" dirty="0">
                <a:solidFill>
                  <a:schemeClr val="tx1"/>
                </a:solidFill>
                <a:effectLst/>
                <a:latin typeface="Source Sans Pro" panose="020B0503030403020204" pitchFamily="34" charset="0"/>
                <a:ea typeface="Source Sans Pro" panose="020B0503030403020204" pitchFamily="34" charset="0"/>
              </a:rPr>
              <a:t> wissen wir genau, was seine Absichten sind!“ </a:t>
            </a:r>
          </a:p>
        </p:txBody>
      </p:sp>
    </p:spTree>
    <p:extLst>
      <p:ext uri="{BB962C8B-B14F-4D97-AF65-F5344CB8AC3E}">
        <p14:creationId xmlns:p14="http://schemas.microsoft.com/office/powerpoint/2010/main" val="3419904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260648"/>
            <a:ext cx="4223792"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Beherzte und radikale Aktionen</a:t>
            </a:r>
          </a:p>
        </p:txBody>
      </p:sp>
    </p:spTree>
    <p:extLst>
      <p:ext uri="{BB962C8B-B14F-4D97-AF65-F5344CB8AC3E}">
        <p14:creationId xmlns:p14="http://schemas.microsoft.com/office/powerpoint/2010/main" val="4127797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13613"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Stadt war ungeheuer </a:t>
            </a:r>
            <a:r>
              <a:rPr lang="de-DE" altLang="de-DE" sz="2800" dirty="0" err="1">
                <a:solidFill>
                  <a:schemeClr val="tx1"/>
                </a:solidFill>
                <a:effectLst/>
                <a:latin typeface="Source Sans Pro" panose="020B0503030403020204" pitchFamily="34" charset="0"/>
                <a:ea typeface="Source Sans Pro" panose="020B0503030403020204" pitchFamily="34" charset="0"/>
              </a:rPr>
              <a:t>gross</a:t>
            </a:r>
            <a:r>
              <a:rPr lang="de-DE" altLang="de-DE" sz="2800" dirty="0">
                <a:solidFill>
                  <a:schemeClr val="tx1"/>
                </a:solidFill>
                <a:effectLst/>
                <a:latin typeface="Source Sans Pro" panose="020B0503030403020204" pitchFamily="34" charset="0"/>
                <a:ea typeface="Source Sans Pro" panose="020B0503030403020204" pitchFamily="34" charset="0"/>
              </a:rPr>
              <a: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man brauchte drei Tage, um vom einen Ende zum andern zu kommen.“</a:t>
            </a:r>
          </a:p>
        </p:txBody>
      </p:sp>
    </p:spTree>
    <p:extLst>
      <p:ext uri="{BB962C8B-B14F-4D97-AF65-F5344CB8AC3E}">
        <p14:creationId xmlns:p14="http://schemas.microsoft.com/office/powerpoint/2010/main" val="2519520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1328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13613"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„Noch vierzig Tage, und Ninive ist ein Trümmerhaufen!“</a:t>
            </a:r>
          </a:p>
        </p:txBody>
      </p:sp>
    </p:spTree>
    <p:extLst>
      <p:ext uri="{BB962C8B-B14F-4D97-AF65-F5344CB8AC3E}">
        <p14:creationId xmlns:p14="http://schemas.microsoft.com/office/powerpoint/2010/main" val="338365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1328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13613"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„Noch vierzig Tage, und Ninive ist ein Trümmerhaufen!“</a:t>
            </a:r>
          </a:p>
        </p:txBody>
      </p:sp>
    </p:spTree>
    <p:extLst>
      <p:ext uri="{BB962C8B-B14F-4D97-AF65-F5344CB8AC3E}">
        <p14:creationId xmlns:p14="http://schemas.microsoft.com/office/powerpoint/2010/main" val="4082508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78092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4119"/>
            <a:ext cx="3613613"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beschlossen zu fasten; und alle, Reiche wie Arme, legten zum Zeichen der Reue den Sack an.“</a:t>
            </a:r>
          </a:p>
        </p:txBody>
      </p:sp>
    </p:spTree>
    <p:extLst>
      <p:ext uri="{BB962C8B-B14F-4D97-AF65-F5344CB8AC3E}">
        <p14:creationId xmlns:p14="http://schemas.microsoft.com/office/powerpoint/2010/main" val="1476450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02889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5280"/>
            <a:ext cx="3613613"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„Der König stieg von seinem Thron, legte den Königsmantel ab, zog den Sack an und setzte sich in die Asche.“</a:t>
            </a:r>
          </a:p>
        </p:txBody>
      </p:sp>
    </p:spTree>
    <p:extLst>
      <p:ext uri="{BB962C8B-B14F-4D97-AF65-F5344CB8AC3E}">
        <p14:creationId xmlns:p14="http://schemas.microsoft.com/office/powerpoint/2010/main" val="1402558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58924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3,7-8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13613"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„Niemand darf etwas essen oder trinken, weder Mensch noch Rind noch Schaf! Menschen und Vieh sollen den Sack anlegen und laut zu Gott rufen. Alle sollen von ihrem bösen Weg umkehren und aufhören, Unrecht zu tun.“</a:t>
            </a:r>
          </a:p>
        </p:txBody>
      </p:sp>
    </p:spTree>
    <p:extLst>
      <p:ext uri="{BB962C8B-B14F-4D97-AF65-F5344CB8AC3E}">
        <p14:creationId xmlns:p14="http://schemas.microsoft.com/office/powerpoint/2010/main" val="3547896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71703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Nehemia 9,1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13613"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Israeliten versammelten sich</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zu einem Fasttag.</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Sie hatten den Sack angelegt und sich</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Erde auf den Kopf gestreut.“</a:t>
            </a:r>
          </a:p>
        </p:txBody>
      </p:sp>
    </p:spTree>
    <p:extLst>
      <p:ext uri="{BB962C8B-B14F-4D97-AF65-F5344CB8AC3E}">
        <p14:creationId xmlns:p14="http://schemas.microsoft.com/office/powerpoint/2010/main" val="799578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03700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7602"/>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Zum zweiten Mal erging das Wort des HERRN an Jona,</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und er sagte zu ihm:</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„Geh nach Ninive,</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der </a:t>
            </a:r>
            <a:r>
              <a:rPr lang="de-DE" altLang="de-DE" sz="2800" dirty="0" err="1">
                <a:solidFill>
                  <a:schemeClr val="tx1"/>
                </a:solidFill>
                <a:effectLst/>
                <a:latin typeface="Source Sans Pro" panose="020B0503030403020204" pitchFamily="34" charset="0"/>
                <a:ea typeface="Source Sans Pro" panose="020B0503030403020204" pitchFamily="34" charset="0"/>
              </a:rPr>
              <a:t>grossen</a:t>
            </a:r>
            <a:r>
              <a:rPr lang="de-DE" altLang="de-DE" sz="2800" dirty="0">
                <a:solidFill>
                  <a:schemeClr val="tx1"/>
                </a:solidFill>
                <a:effectLst/>
                <a:latin typeface="Source Sans Pro" panose="020B0503030403020204" pitchFamily="34" charset="0"/>
                <a:ea typeface="Source Sans Pro" panose="020B0503030403020204" pitchFamily="34" charset="0"/>
              </a:rPr>
              <a:t> Stadt,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und rufe dort aus,</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was ich dir auftrage!“</a:t>
            </a:r>
          </a:p>
        </p:txBody>
      </p:sp>
    </p:spTree>
    <p:extLst>
      <p:ext uri="{BB962C8B-B14F-4D97-AF65-F5344CB8AC3E}">
        <p14:creationId xmlns:p14="http://schemas.microsoft.com/office/powerpoint/2010/main" val="4166544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228945"/>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7288"/>
            <a:ext cx="3613613"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„Vielleicht lässt Gott sich umstimmen. Vielleicht können wir seinen schweren Zorn besänftigen, und er lässt uns am Leben.“</a:t>
            </a:r>
          </a:p>
        </p:txBody>
      </p:sp>
    </p:spTree>
    <p:extLst>
      <p:ext uri="{BB962C8B-B14F-4D97-AF65-F5344CB8AC3E}">
        <p14:creationId xmlns:p14="http://schemas.microsoft.com/office/powerpoint/2010/main" val="389564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17728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332656"/>
            <a:ext cx="3613613"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„Vielleicht lässt Gott sich umstimmen.“</a:t>
            </a:r>
          </a:p>
        </p:txBody>
      </p:sp>
    </p:spTree>
    <p:extLst>
      <p:ext uri="{BB962C8B-B14F-4D97-AF65-F5344CB8AC3E}">
        <p14:creationId xmlns:p14="http://schemas.microsoft.com/office/powerpoint/2010/main" val="373658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Lukas-Evangelium 11,30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13613"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„Wie Jona für die Leute von Ninive ein Zeichen war, so wird es auch der Menschensohn für die heutige Generation sein.“</a:t>
            </a:r>
          </a:p>
        </p:txBody>
      </p:sp>
    </p:spTree>
    <p:extLst>
      <p:ext uri="{BB962C8B-B14F-4D97-AF65-F5344CB8AC3E}">
        <p14:creationId xmlns:p14="http://schemas.microsoft.com/office/powerpoint/2010/main" val="2466255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260648"/>
            <a:ext cx="4223792"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Herzliche und gnädige Reaktion</a:t>
            </a:r>
          </a:p>
        </p:txBody>
      </p:sp>
    </p:spTree>
    <p:extLst>
      <p:ext uri="{BB962C8B-B14F-4D97-AF65-F5344CB8AC3E}">
        <p14:creationId xmlns:p14="http://schemas.microsoft.com/office/powerpoint/2010/main" val="1266994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332656"/>
            <a:ext cx="3613613"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sah, dass sie sich von ihrem bösen Treiben abwandten.“</a:t>
            </a:r>
          </a:p>
        </p:txBody>
      </p:sp>
    </p:spTree>
    <p:extLst>
      <p:ext uri="{BB962C8B-B14F-4D97-AF65-F5344CB8AC3E}">
        <p14:creationId xmlns:p14="http://schemas.microsoft.com/office/powerpoint/2010/main" val="535896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8052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Hesekiel 33,11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72264" y="116632"/>
            <a:ext cx="3613613"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„So gewiss ich lebe, sagt der HERR, mir macht es keine Freude, wenn ein Mensch wegen seiner Vergehen sterben muss. Nein, ich freue mich, wenn er seinen falschen Weg aufgibt und am Leben bleibt. Darum kehrt um,</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kehrt schleunigst um!“</a:t>
            </a:r>
          </a:p>
        </p:txBody>
      </p:sp>
    </p:spTree>
    <p:extLst>
      <p:ext uri="{BB962C8B-B14F-4D97-AF65-F5344CB8AC3E}">
        <p14:creationId xmlns:p14="http://schemas.microsoft.com/office/powerpoint/2010/main" val="1469226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8052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Joel 2,13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72264" y="116632"/>
            <a:ext cx="3613613"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t>
            </a:r>
            <a:r>
              <a:rPr lang="de-DE" altLang="de-DE" sz="2800" dirty="0" err="1">
                <a:solidFill>
                  <a:schemeClr val="tx1"/>
                </a:solidFill>
                <a:effectLst/>
                <a:latin typeface="Source Sans Pro" panose="020B0503030403020204" pitchFamily="34" charset="0"/>
                <a:ea typeface="Source Sans Pro" panose="020B0503030403020204" pitchFamily="34" charset="0"/>
              </a:rPr>
              <a:t>Zerreisst</a:t>
            </a:r>
            <a:r>
              <a:rPr lang="de-DE" altLang="de-DE" sz="2800" dirty="0">
                <a:solidFill>
                  <a:schemeClr val="tx1"/>
                </a:solidFill>
                <a:effectLst/>
                <a:latin typeface="Source Sans Pro" panose="020B0503030403020204" pitchFamily="34" charset="0"/>
                <a:ea typeface="Source Sans Pro" panose="020B0503030403020204" pitchFamily="34" charset="0"/>
              </a:rPr>
              <a:t> eure Herzen und nicht eure Kleider! Ja, kehrt um zum HERRN, eurem Gott! Ihr wisst doch:</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Er ist voll Liebe und Erbarmen. Er hat Geduld, seine Güte kennt keine Grenzen. Das Unheil, das er androht - wie oft tut es ihm leid!“</a:t>
            </a:r>
          </a:p>
        </p:txBody>
      </p:sp>
    </p:spTree>
    <p:extLst>
      <p:ext uri="{BB962C8B-B14F-4D97-AF65-F5344CB8AC3E}">
        <p14:creationId xmlns:p14="http://schemas.microsoft.com/office/powerpoint/2010/main" val="2463058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436510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Kolosser-Brief 2,14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8762"/>
            <a:ext cx="3613613"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„Den Schuldschein, der uns wegen der nicht befolgten Gesetzesvorschriften belastete, hat er für ungültig erklärt. Er hat ihn ans Kreuz genagelt und damit für immer beseitigt.“</a:t>
            </a:r>
          </a:p>
        </p:txBody>
      </p:sp>
    </p:spTree>
    <p:extLst>
      <p:ext uri="{BB962C8B-B14F-4D97-AF65-F5344CB8AC3E}">
        <p14:creationId xmlns:p14="http://schemas.microsoft.com/office/powerpoint/2010/main" val="38766485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27687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4966"/>
            <a:ext cx="3613613"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 tat es ihm Leid, sie zu vernichten, und er führte seine Drohung nicht aus.“</a:t>
            </a:r>
          </a:p>
        </p:txBody>
      </p:sp>
    </p:spTree>
    <p:extLst>
      <p:ext uri="{BB962C8B-B14F-4D97-AF65-F5344CB8AC3E}">
        <p14:creationId xmlns:p14="http://schemas.microsoft.com/office/powerpoint/2010/main" val="3954870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29309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Johannes-Brief 1,9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06754"/>
            <a:ext cx="3613613"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„Wenn wir unsere Sünden bekennen, erweist Gott sich als treu und gerecht: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Er vergibt uns unsere Sünden und reinigt uns von allem Unrecht, das wir begangen haben.“</a:t>
            </a:r>
          </a:p>
        </p:txBody>
      </p:sp>
    </p:spTree>
    <p:extLst>
      <p:ext uri="{BB962C8B-B14F-4D97-AF65-F5344CB8AC3E}">
        <p14:creationId xmlns:p14="http://schemas.microsoft.com/office/powerpoint/2010/main" val="292767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03700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7602"/>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Diesmal gehorchte Jona dem HERRN und ging nach Ninive. Die Stadt war ungeheuer </a:t>
            </a:r>
            <a:r>
              <a:rPr lang="de-DE" altLang="de-DE" sz="2800" dirty="0" err="1">
                <a:solidFill>
                  <a:schemeClr val="tx1"/>
                </a:solidFill>
                <a:effectLst/>
                <a:latin typeface="Source Sans Pro" panose="020B0503030403020204" pitchFamily="34" charset="0"/>
                <a:ea typeface="Source Sans Pro" panose="020B0503030403020204" pitchFamily="34" charset="0"/>
              </a:rPr>
              <a:t>gross</a:t>
            </a:r>
            <a:r>
              <a:rPr lang="de-DE" altLang="de-DE" sz="2800" dirty="0">
                <a:solidFill>
                  <a:schemeClr val="tx1"/>
                </a:solidFill>
                <a:effectLst/>
                <a:latin typeface="Source Sans Pro" panose="020B0503030403020204" pitchFamily="34" charset="0"/>
                <a:ea typeface="Source Sans Pro" panose="020B0503030403020204" pitchFamily="34" charset="0"/>
              </a:rPr>
              <a:t>; man brauchte drei Tage, um vom einen Ende zum andern zu kommen.</a:t>
            </a:r>
          </a:p>
        </p:txBody>
      </p:sp>
    </p:spTree>
    <p:extLst>
      <p:ext uri="{BB962C8B-B14F-4D97-AF65-F5344CB8AC3E}">
        <p14:creationId xmlns:p14="http://schemas.microsoft.com/office/powerpoint/2010/main" val="1475507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869160"/>
            <a:ext cx="4176464" cy="400110"/>
          </a:xfrm>
        </p:spPr>
        <p:txBody>
          <a:bodyPr wrap="square">
            <a:spAutoFit/>
          </a:bodyPr>
          <a:lstStyle/>
          <a:p>
            <a:pPr algn="r"/>
            <a:r>
              <a:rPr lang="en-US" altLang="de-DE" sz="2000" dirty="0">
                <a:effectLst/>
                <a:latin typeface="Source Sans Pro" panose="020B0503030403020204" pitchFamily="34" charset="0"/>
                <a:ea typeface="Source Sans Pro" panose="020B0503030403020204" pitchFamily="34" charset="0"/>
              </a:rPr>
              <a:t>Lukas-</a:t>
            </a:r>
            <a:r>
              <a:rPr lang="en-US" altLang="de-DE" sz="2000" dirty="0" err="1">
                <a:effectLst/>
                <a:latin typeface="Source Sans Pro" panose="020B0503030403020204" pitchFamily="34" charset="0"/>
                <a:ea typeface="Source Sans Pro" panose="020B0503030403020204" pitchFamily="34" charset="0"/>
              </a:rPr>
              <a:t>Evangelium</a:t>
            </a:r>
            <a:r>
              <a:rPr lang="en-US" altLang="de-DE" sz="2000" dirty="0">
                <a:effectLst/>
                <a:latin typeface="Source Sans Pro" panose="020B0503030403020204" pitchFamily="34" charset="0"/>
                <a:ea typeface="Source Sans Pro" panose="020B0503030403020204" pitchFamily="34" charset="0"/>
              </a:rPr>
              <a:t> 11,32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„Im Gericht werden auch die Leute von Ninive gegen die heutige Generation auftreten und sie verurteilen; denn sie sind auf Jonas Predigt hin umgekehrt – und hier ist einer, der mehr ist als Jona!“</a:t>
            </a:r>
          </a:p>
        </p:txBody>
      </p:sp>
    </p:spTree>
    <p:extLst>
      <p:ext uri="{BB962C8B-B14F-4D97-AF65-F5344CB8AC3E}">
        <p14:creationId xmlns:p14="http://schemas.microsoft.com/office/powerpoint/2010/main" val="3155571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276872"/>
            <a:ext cx="4176464" cy="400110"/>
          </a:xfrm>
        </p:spPr>
        <p:txBody>
          <a:bodyPr wrap="square">
            <a:spAutoFit/>
          </a:bodyPr>
          <a:lstStyle/>
          <a:p>
            <a:pPr algn="r"/>
            <a:r>
              <a:rPr lang="en-US" altLang="de-DE" sz="2000" dirty="0" err="1">
                <a:effectLst/>
                <a:latin typeface="Source Sans Pro" panose="020B0503030403020204" pitchFamily="34" charset="0"/>
                <a:ea typeface="Source Sans Pro" panose="020B0503030403020204" pitchFamily="34" charset="0"/>
              </a:rPr>
              <a:t>Matthäus-Evangelium</a:t>
            </a:r>
            <a:r>
              <a:rPr lang="en-US" altLang="de-DE" sz="2000" dirty="0">
                <a:effectLst/>
                <a:latin typeface="Source Sans Pro" panose="020B0503030403020204" pitchFamily="34" charset="0"/>
                <a:ea typeface="Source Sans Pro" panose="020B0503030403020204" pitchFamily="34" charset="0"/>
              </a:rPr>
              <a:t> 18,22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6240" y="404664"/>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„Nein, nicht siebenmal, sondern siebzigmal siebenmal!“</a:t>
            </a:r>
          </a:p>
        </p:txBody>
      </p:sp>
    </p:spTree>
    <p:extLst>
      <p:ext uri="{BB962C8B-B14F-4D97-AF65-F5344CB8AC3E}">
        <p14:creationId xmlns:p14="http://schemas.microsoft.com/office/powerpoint/2010/main" val="325866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Jona ging eine Tagesreise weit in die Stadt hinein, dann stellte er sich hin und rief: „Noch vierzig Tage, und Ninive ist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ein Trümmerhaufen!“</a:t>
            </a:r>
          </a:p>
        </p:txBody>
      </p:sp>
    </p:spTree>
    <p:extLst>
      <p:ext uri="{BB962C8B-B14F-4D97-AF65-F5344CB8AC3E}">
        <p14:creationId xmlns:p14="http://schemas.microsoft.com/office/powerpoint/2010/main" val="1358484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929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Leute von Ninive setzten ihre Hoffnung auf Gott. Sie beschlossen zu fasten; und alle, Reiche wie Arme, legten zum Zeichen der Reue den Sack an.</a:t>
            </a:r>
          </a:p>
        </p:txBody>
      </p:sp>
    </p:spTree>
    <p:extLst>
      <p:ext uri="{BB962C8B-B14F-4D97-AF65-F5344CB8AC3E}">
        <p14:creationId xmlns:p14="http://schemas.microsoft.com/office/powerpoint/2010/main" val="1530431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929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Jonas Botschaft war nämlich dem König von Ninive gemeldet worden. Der stieg von seinem Thron, legte den Königsmantel ab, zog den Sack an und setzte sich in die Asche.</a:t>
            </a:r>
          </a:p>
        </p:txBody>
      </p:sp>
    </p:spTree>
    <p:extLst>
      <p:ext uri="{BB962C8B-B14F-4D97-AF65-F5344CB8AC3E}">
        <p14:creationId xmlns:p14="http://schemas.microsoft.com/office/powerpoint/2010/main" val="3805864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929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a:t>
            </a:r>
            <a:r>
              <a:rPr lang="de-DE" altLang="de-DE" sz="2800" dirty="0" err="1">
                <a:solidFill>
                  <a:schemeClr val="tx1"/>
                </a:solidFill>
                <a:effectLst/>
                <a:latin typeface="Source Sans Pro" panose="020B0503030403020204" pitchFamily="34" charset="0"/>
                <a:ea typeface="Source Sans Pro" panose="020B0503030403020204" pitchFamily="34" charset="0"/>
              </a:rPr>
              <a:t>liess</a:t>
            </a:r>
            <a:r>
              <a:rPr lang="de-DE" altLang="de-DE" sz="2800" dirty="0">
                <a:solidFill>
                  <a:schemeClr val="tx1"/>
                </a:solidFill>
                <a:effectLst/>
                <a:latin typeface="Source Sans Pro" panose="020B0503030403020204" pitchFamily="34" charset="0"/>
                <a:ea typeface="Source Sans Pro" panose="020B0503030403020204" pitchFamily="34" charset="0"/>
              </a:rPr>
              <a:t> in der ganzen Stadt ausrufen: „Hört den Befehl des Königs und seiner Minister: 'Niemand darf etwas essen oder trinken, weder Mensch noch Rind noch Schaf!“</a:t>
            </a:r>
          </a:p>
        </p:txBody>
      </p:sp>
    </p:spTree>
    <p:extLst>
      <p:ext uri="{BB962C8B-B14F-4D97-AF65-F5344CB8AC3E}">
        <p14:creationId xmlns:p14="http://schemas.microsoft.com/office/powerpoint/2010/main" val="248410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929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„Menschen und Vieh sollen den Sack anlegen und laut zu Gott rufen. Alle sollen von ihrem bösen Weg umkehren und aufhören, Unrecht zu tun.“</a:t>
            </a:r>
          </a:p>
        </p:txBody>
      </p:sp>
    </p:spTree>
    <p:extLst>
      <p:ext uri="{BB962C8B-B14F-4D97-AF65-F5344CB8AC3E}">
        <p14:creationId xmlns:p14="http://schemas.microsoft.com/office/powerpoint/2010/main" val="294325923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877</Words>
  <Application>Microsoft Office PowerPoint</Application>
  <PresentationFormat>Benutzerdefiniert</PresentationFormat>
  <Paragraphs>118</Paragraphs>
  <Slides>42</Slides>
  <Notes>42</Notes>
  <HiddenSlides>0</HiddenSlides>
  <MMClips>0</MMClips>
  <ScaleCrop>false</ScaleCrop>
  <HeadingPairs>
    <vt:vector size="4" baseType="variant">
      <vt:variant>
        <vt:lpstr>Design</vt:lpstr>
      </vt:variant>
      <vt:variant>
        <vt:i4>1</vt:i4>
      </vt:variant>
      <vt:variant>
        <vt:lpstr>Folientitel</vt:lpstr>
      </vt:variant>
      <vt:variant>
        <vt:i4>42</vt:i4>
      </vt:variant>
    </vt:vector>
  </HeadingPairs>
  <TitlesOfParts>
    <vt:vector size="43" baseType="lpstr">
      <vt:lpstr>Designvorlage 'Berggipfel'</vt:lpstr>
      <vt:lpstr>Eine zweite Chance  Jona 3,1-10        Reihe: Widerstand gegen Gott –  Der Fall Jona (4/5)</vt:lpstr>
      <vt:lpstr>„Der HERR befahl dem Fisch, ans Ufer zu schwimmen und Jona wieder auszuspucken.“</vt:lpstr>
      <vt:lpstr>Zum zweiten Mal erging das Wort des HERRN an Jona, und er sagte zu ihm: „Geh nach Ninive, der grossen Stadt, und rufe dort aus, was ich dir auftrage!“</vt:lpstr>
      <vt:lpstr>Diesmal gehorchte Jona dem HERRN und ging nach Ninive. Die Stadt war ungeheuer gross; man brauchte drei Tage, um vom einen Ende zum andern zu kommen.</vt:lpstr>
      <vt:lpstr>Jona ging eine Tagesreise weit in die Stadt hinein, dann stellte er sich hin und rief: „Noch vierzig Tage, und Ninive ist ein Trümmerhaufen!“</vt:lpstr>
      <vt:lpstr>Die Leute von Ninive setzten ihre Hoffnung auf Gott. Sie beschlossen zu fasten; und alle, Reiche wie Arme, legten zum Zeichen der Reue den Sack an.</vt:lpstr>
      <vt:lpstr>Jonas Botschaft war nämlich dem König von Ninive gemeldet worden. Der stieg von seinem Thron, legte den Königsmantel ab, zog den Sack an und setzte sich in die Asche.</vt:lpstr>
      <vt:lpstr>Er liess in der ganzen Stadt ausrufen: „Hört den Befehl des Königs und seiner Minister: 'Niemand darf etwas essen oder trinken, weder Mensch noch Rind noch Schaf!“</vt:lpstr>
      <vt:lpstr>„Menschen und Vieh sollen den Sack anlegen und laut zu Gott rufen. Alle sollen von ihrem bösen Weg umkehren und aufhören, Unrecht zu tun.“</vt:lpstr>
      <vt:lpstr>Vielleicht lässt Gott sich umstimmen. Vielleicht können wir seinen schweren Zorn besänftigen, und er lässt uns am Leben.'“</vt:lpstr>
      <vt:lpstr>Gott sah, dass sie sich von ihrem bösen Treiben abwandten. Da tat es ihm leid, sie zu vernichten, und er führte seine Drohung nicht aus.</vt:lpstr>
      <vt:lpstr>I. Es geht weiter!</vt:lpstr>
      <vt:lpstr>PowerPoint-Präsentation</vt:lpstr>
      <vt:lpstr>I. Es geht weiter!</vt:lpstr>
      <vt:lpstr>„Zum zweiten Mal erging das Wort des HERRN an Jona.“</vt:lpstr>
      <vt:lpstr>„Geh nach Ninive, der grossen Stadt, und rufe dort aus, was ich dir auftrage!“</vt:lpstr>
      <vt:lpstr>„Diesmal gehorchte Jona dem HERRN und ging nach Ninive.“</vt:lpstr>
      <vt:lpstr>„Werdet barmherzig, so wie euer himmlische Vater barmherzig ist!“</vt:lpstr>
      <vt:lpstr>„Lasst es dabei bewenden! Vergebt ihm jetzt vielmehr und macht ihm wieder Mut. Sonst könnten Schmerz und Trauer ihn am Ende noch völlig überwältigen.“</vt:lpstr>
      <vt:lpstr>„Ich bitte euch eindringlich, ihm ganz bewusst wieder eure Liebe zu erweisen.“</vt:lpstr>
      <vt:lpstr>„Denn wir wollen dem Satan nicht in die Falle gehen. Schliesslich wissen wir genau, was seine Absichten sind!“ </vt:lpstr>
      <vt:lpstr>II. Beherzte und radikale Aktionen</vt:lpstr>
      <vt:lpstr>„Die Stadt war ungeheuer gross; man brauchte drei Tage, um vom einen Ende zum andern zu kommen.“</vt:lpstr>
      <vt:lpstr>„Noch vierzig Tage, und Ninive ist ein Trümmerhaufen!“</vt:lpstr>
      <vt:lpstr>„Noch vierzig Tage, und Ninive ist ein Trümmerhaufen!“</vt:lpstr>
      <vt:lpstr>„Sie beschlossen zu fasten; und alle, Reiche wie Arme, legten zum Zeichen der Reue den Sack an.“</vt:lpstr>
      <vt:lpstr>„Der König stieg von seinem Thron, legte den Königsmantel ab, zog den Sack an und setzte sich in die Asche.“</vt:lpstr>
      <vt:lpstr>„Niemand darf etwas essen oder trinken, weder Mensch noch Rind noch Schaf! Menschen und Vieh sollen den Sack anlegen und laut zu Gott rufen. Alle sollen von ihrem bösen Weg umkehren und aufhören, Unrecht zu tun.“</vt:lpstr>
      <vt:lpstr>„Die Israeliten versammelten sich zu einem Fasttag. Sie hatten den Sack angelegt und sich Erde auf den Kopf gestreut.“</vt:lpstr>
      <vt:lpstr>„Vielleicht lässt Gott sich umstimmen. Vielleicht können wir seinen schweren Zorn besänftigen, und er lässt uns am Leben.“</vt:lpstr>
      <vt:lpstr>„Vielleicht lässt Gott sich umstimmen.“</vt:lpstr>
      <vt:lpstr>„Wie Jona für die Leute von Ninive ein Zeichen war, so wird es auch der Menschensohn für die heutige Generation sein.“</vt:lpstr>
      <vt:lpstr>III. Herzliche und gnädige Reaktion</vt:lpstr>
      <vt:lpstr>„Gott sah, dass sie sich von ihrem bösen Treiben abwandten.“</vt:lpstr>
      <vt:lpstr>„So gewiss ich lebe, sagt der HERR, mir macht es keine Freude, wenn ein Mensch wegen seiner Vergehen sterben muss. Nein, ich freue mich, wenn er seinen falschen Weg aufgibt und am Leben bleibt. Darum kehrt um, kehrt schleunigst um!“</vt:lpstr>
      <vt:lpstr>„Zerreisst eure Herzen und nicht eure Kleider! Ja, kehrt um zum HERRN, eurem Gott! Ihr wisst doch: Er ist voll Liebe und Erbarmen. Er hat Geduld, seine Güte kennt keine Grenzen. Das Unheil, das er androht - wie oft tut es ihm leid!“</vt:lpstr>
      <vt:lpstr>„Den Schuldschein, der uns wegen der nicht befolgten Gesetzesvorschriften belastete, hat er für ungültig erklärt. Er hat ihn ans Kreuz genagelt und damit für immer beseitigt.“</vt:lpstr>
      <vt:lpstr>„Da tat es ihm Leid, sie zu vernichten, und er führte seine Drohung nicht aus.“</vt:lpstr>
      <vt:lpstr>„Wenn wir unsere Sünden bekennen, erweist Gott sich als treu und gerecht: Er vergibt uns unsere Sünden und reinigt uns von allem Unrecht, das wir begangen haben.“</vt:lpstr>
      <vt:lpstr>Schlussgedanke</vt:lpstr>
      <vt:lpstr>„Im Gericht werden auch die Leute von Ninive gegen die heutige Generation auftreten und sie verurteilen; denn sie sind auf Jonas Predigt hin umgekehrt – und hier ist einer, der mehr ist als Jona!“</vt:lpstr>
      <vt:lpstr>„Nein, nicht siebenmal, sondern siebzigmal siebenmal!“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Widerstand gegen Gott - Der Fall Jona - Teil 4/5 - Eine zweite Chance - Folien</dc:title>
  <dc:creator>Jürg Birnstiel</dc:creator>
  <cp:lastModifiedBy>Me</cp:lastModifiedBy>
  <cp:revision>1012</cp:revision>
  <dcterms:created xsi:type="dcterms:W3CDTF">2013-11-12T15:20:47Z</dcterms:created>
  <dcterms:modified xsi:type="dcterms:W3CDTF">2021-02-15T14:50:57Z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