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1110" r:id="rId2"/>
    <p:sldId id="1317" r:id="rId3"/>
    <p:sldId id="1340" r:id="rId4"/>
    <p:sldId id="1341" r:id="rId5"/>
    <p:sldId id="1342" r:id="rId6"/>
    <p:sldId id="1343" r:id="rId7"/>
    <p:sldId id="1344" r:id="rId8"/>
    <p:sldId id="1345" r:id="rId9"/>
    <p:sldId id="1346" r:id="rId10"/>
    <p:sldId id="1237" r:id="rId11"/>
    <p:sldId id="1347" r:id="rId12"/>
    <p:sldId id="1348" r:id="rId13"/>
    <p:sldId id="1106" r:id="rId14"/>
    <p:sldId id="1349" r:id="rId15"/>
    <p:sldId id="1338" r:id="rId16"/>
    <p:sldId id="1350" r:id="rId17"/>
    <p:sldId id="1351" r:id="rId18"/>
    <p:sldId id="1352" r:id="rId19"/>
    <p:sldId id="1353" r:id="rId20"/>
    <p:sldId id="1354" r:id="rId21"/>
    <p:sldId id="1355" r:id="rId22"/>
    <p:sldId id="1356" r:id="rId23"/>
    <p:sldId id="1357" r:id="rId24"/>
    <p:sldId id="1358" r:id="rId25"/>
    <p:sldId id="1359" r:id="rId26"/>
    <p:sldId id="1107" r:id="rId27"/>
    <p:sldId id="1360" r:id="rId28"/>
    <p:sldId id="1361" r:id="rId29"/>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8526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0420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2185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5584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5258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31293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1286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6889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7369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1966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8512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3698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14553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74813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05076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1117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197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502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89253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65634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3906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082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5796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9045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301298"/>
            <a:ext cx="4439816" cy="5078313"/>
          </a:xfrm>
        </p:spPr>
        <p:txBody>
          <a:bodyPr wrap="square">
            <a:spAutoFit/>
          </a:bodyPr>
          <a:lstStyle/>
          <a:p>
            <a:pPr algn="l"/>
            <a:r>
              <a:rPr lang="de-CH" altLang="de-DE" sz="3600" dirty="0">
                <a:solidFill>
                  <a:schemeClr val="tx1"/>
                </a:solidFill>
                <a:effectLst/>
                <a:latin typeface="Source Sans Pro Black" panose="020B0803030403020204" pitchFamily="34" charset="0"/>
                <a:ea typeface="Source Sans Pro Black" panose="020B0803030403020204" pitchFamily="34" charset="0"/>
              </a:rPr>
              <a:t>Warum soll es nur eine wahre Religion geben?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 Warum Gott! (1/3)</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335558"/>
            <a:ext cx="4176464"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Argumente gegen eine wahre Religion</a:t>
            </a:r>
          </a:p>
        </p:txBody>
      </p:sp>
    </p:spTree>
    <p:extLst>
      <p:ext uri="{BB962C8B-B14F-4D97-AF65-F5344CB8AC3E}">
        <p14:creationId xmlns:p14="http://schemas.microsoft.com/office/powerpoint/2010/main" val="117298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72264" y="260648"/>
            <a:ext cx="3528392" cy="3046988"/>
          </a:xfrm>
        </p:spPr>
        <p:txBody>
          <a:bodyPr wrap="square">
            <a:spAutoFit/>
          </a:bodyPr>
          <a:lstStyle/>
          <a:p>
            <a:pPr algn="l"/>
            <a:r>
              <a:rPr lang="de-DE" altLang="de-DE" sz="3200" dirty="0">
                <a:solidFill>
                  <a:schemeClr val="tx1"/>
                </a:solidFill>
                <a:effectLst/>
                <a:latin typeface="Source Sans Pro Black" panose="020B0803030403020204" pitchFamily="34" charset="0"/>
                <a:ea typeface="Source Sans Pro Black" panose="020B0803030403020204" pitchFamily="34" charset="0"/>
              </a:rPr>
              <a:t>1. Alle </a:t>
            </a:r>
            <a:r>
              <a:rPr lang="de-DE" altLang="de-DE" sz="3200" dirty="0" err="1">
                <a:solidFill>
                  <a:schemeClr val="tx1"/>
                </a:solidFill>
                <a:effectLst/>
                <a:latin typeface="Source Sans Pro Black" panose="020B0803030403020204" pitchFamily="34" charset="0"/>
                <a:ea typeface="Source Sans Pro Black" panose="020B0803030403020204" pitchFamily="34" charset="0"/>
              </a:rPr>
              <a:t>grossen</a:t>
            </a:r>
            <a:r>
              <a:rPr lang="de-DE" altLang="de-DE" sz="3200" dirty="0">
                <a:solidFill>
                  <a:schemeClr val="tx1"/>
                </a:solidFill>
                <a:effectLst/>
                <a:latin typeface="Source Sans Pro Black" panose="020B0803030403020204" pitchFamily="34" charset="0"/>
                <a:ea typeface="Source Sans Pro Black" panose="020B0803030403020204" pitchFamily="34" charset="0"/>
              </a:rPr>
              <a:t> Religionen lehren im Grund das Gleiche und verehren letztlich denselben Gott</a:t>
            </a:r>
          </a:p>
        </p:txBody>
      </p:sp>
    </p:spTree>
    <p:extLst>
      <p:ext uri="{BB962C8B-B14F-4D97-AF65-F5344CB8AC3E}">
        <p14:creationId xmlns:p14="http://schemas.microsoft.com/office/powerpoint/2010/main" val="288098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72264" y="260648"/>
            <a:ext cx="3528392" cy="3046988"/>
          </a:xfrm>
        </p:spPr>
        <p:txBody>
          <a:bodyPr wrap="square">
            <a:spAutoFit/>
          </a:bodyPr>
          <a:lstStyle/>
          <a:p>
            <a:pPr algn="l"/>
            <a:r>
              <a:rPr lang="de-DE" altLang="de-DE" sz="3200" dirty="0">
                <a:solidFill>
                  <a:schemeClr val="tx1"/>
                </a:solidFill>
                <a:effectLst/>
                <a:latin typeface="Source Sans Pro Black" panose="020B0803030403020204" pitchFamily="34" charset="0"/>
                <a:ea typeface="Source Sans Pro Black" panose="020B0803030403020204" pitchFamily="34" charset="0"/>
              </a:rPr>
              <a:t>2. Eine Religion kann nur einen Teil der Wahrheit erkennen, die ganze Wahrheit erkennt niemand</a:t>
            </a:r>
          </a:p>
        </p:txBody>
      </p:sp>
    </p:spTree>
    <p:extLst>
      <p:ext uri="{BB962C8B-B14F-4D97-AF65-F5344CB8AC3E}">
        <p14:creationId xmlns:p14="http://schemas.microsoft.com/office/powerpoint/2010/main" val="1008282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260648"/>
            <a:ext cx="396044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Religion soll Privatsache sein</a:t>
            </a:r>
          </a:p>
        </p:txBody>
      </p:sp>
    </p:spTree>
    <p:extLst>
      <p:ext uri="{BB962C8B-B14F-4D97-AF65-F5344CB8AC3E}">
        <p14:creationId xmlns:p14="http://schemas.microsoft.com/office/powerpoint/2010/main" val="412779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00256" y="188640"/>
            <a:ext cx="3672408" cy="3539430"/>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„Es ist </a:t>
            </a:r>
            <a:r>
              <a:rPr lang="de-DE" altLang="de-DE" sz="3200" dirty="0" err="1">
                <a:solidFill>
                  <a:schemeClr val="tx1"/>
                </a:solidFill>
                <a:effectLst/>
                <a:latin typeface="Source Sans Pro" panose="020B0503030403020204" pitchFamily="34" charset="0"/>
                <a:ea typeface="Source Sans Pro" panose="020B0503030403020204" pitchFamily="34" charset="0"/>
              </a:rPr>
              <a:t>anmassend</a:t>
            </a:r>
            <a:r>
              <a:rPr lang="de-DE" altLang="de-DE" sz="3200" dirty="0">
                <a:solidFill>
                  <a:schemeClr val="tx1"/>
                </a:solidFill>
                <a:effectLst/>
                <a:latin typeface="Source Sans Pro" panose="020B0503030403020204" pitchFamily="34" charset="0"/>
                <a:ea typeface="Source Sans Pro" panose="020B0503030403020204" pitchFamily="34" charset="0"/>
              </a:rPr>
              <a:t>, wenn jemand behauptet, dass seine Religion die richtige ist und versucht, andere zu bekehren.“</a:t>
            </a:r>
            <a:endParaRPr lang="nb-NO" altLang="de-DE" sz="320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865043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260648"/>
            <a:ext cx="3960440" cy="1569660"/>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Was ist eigentlich eine Religion?</a:t>
            </a:r>
          </a:p>
        </p:txBody>
      </p:sp>
    </p:spTree>
    <p:extLst>
      <p:ext uri="{BB962C8B-B14F-4D97-AF65-F5344CB8AC3E}">
        <p14:creationId xmlns:p14="http://schemas.microsoft.com/office/powerpoint/2010/main" val="442948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Timothy Keller: Warum Gott? (Brunnen, 2011), S.41.</a:t>
            </a:r>
          </a:p>
        </p:txBody>
      </p:sp>
      <p:sp>
        <p:nvSpPr>
          <p:cNvPr id="7" name="Rectangle 2"/>
          <p:cNvSpPr>
            <a:spLocks noGrp="1" noChangeArrowheads="1"/>
          </p:cNvSpPr>
          <p:nvPr>
            <p:ph type="ctrTitle"/>
          </p:nvPr>
        </p:nvSpPr>
        <p:spPr>
          <a:xfrm>
            <a:off x="8378152" y="247288"/>
            <a:ext cx="3672408" cy="2677656"/>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«Religion ist ein System von Glaubensaussagen, die erklären, was der Sinn des Lebens ist, wer wir sind und was das Wichtigste ist, was die Menschen in ihrem Leben tun sollten.»</a:t>
            </a:r>
          </a:p>
        </p:txBody>
      </p:sp>
    </p:spTree>
    <p:extLst>
      <p:ext uri="{BB962C8B-B14F-4D97-AF65-F5344CB8AC3E}">
        <p14:creationId xmlns:p14="http://schemas.microsoft.com/office/powerpoint/2010/main" val="81443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116632"/>
            <a:ext cx="3960440" cy="255454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IV. </a:t>
            </a:r>
            <a:r>
              <a:rPr lang="de-DE" altLang="de-DE" sz="3200" dirty="0">
                <a:solidFill>
                  <a:schemeClr val="tx1"/>
                </a:solidFill>
                <a:effectLst/>
                <a:latin typeface="Source Sans Pro Black" panose="020B0803030403020204" pitchFamily="34" charset="0"/>
                <a:ea typeface="Source Sans Pro Black" panose="020B0803030403020204" pitchFamily="34" charset="0"/>
              </a:rPr>
              <a:t>Warum ich überzeugt bin, dass der christliche Glaube, die wahre Religion ist</a:t>
            </a:r>
          </a:p>
        </p:txBody>
      </p:sp>
    </p:spTree>
    <p:extLst>
      <p:ext uri="{BB962C8B-B14F-4D97-AF65-F5344CB8AC3E}">
        <p14:creationId xmlns:p14="http://schemas.microsoft.com/office/powerpoint/2010/main" val="366353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040216" y="188640"/>
            <a:ext cx="4032448" cy="1569660"/>
          </a:xfrm>
        </p:spPr>
        <p:txBody>
          <a:bodyPr wrap="square">
            <a:spAutoFit/>
          </a:bodyPr>
          <a:lstStyle/>
          <a:p>
            <a:pPr algn="l"/>
            <a:r>
              <a:rPr lang="de-DE" altLang="de-DE" sz="3200" dirty="0">
                <a:solidFill>
                  <a:schemeClr val="tx1"/>
                </a:solidFill>
                <a:effectLst/>
                <a:latin typeface="Source Sans Pro Black" panose="020B0803030403020204" pitchFamily="34" charset="0"/>
                <a:ea typeface="Source Sans Pro Black" panose="020B0803030403020204" pitchFamily="34" charset="0"/>
              </a:rPr>
              <a:t>1. Die Einzigartigkeit der Offenbarung Gottes</a:t>
            </a:r>
          </a:p>
        </p:txBody>
      </p:sp>
    </p:spTree>
    <p:extLst>
      <p:ext uri="{BB962C8B-B14F-4D97-AF65-F5344CB8AC3E}">
        <p14:creationId xmlns:p14="http://schemas.microsoft.com/office/powerpoint/2010/main" val="1120735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2924944"/>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Apostelgeschichte 24,14</a:t>
            </a:r>
          </a:p>
        </p:txBody>
      </p:sp>
      <p:sp>
        <p:nvSpPr>
          <p:cNvPr id="7" name="Rectangle 2"/>
          <p:cNvSpPr>
            <a:spLocks noGrp="1" noChangeArrowheads="1"/>
          </p:cNvSpPr>
          <p:nvPr>
            <p:ph type="ctrTitle"/>
          </p:nvPr>
        </p:nvSpPr>
        <p:spPr>
          <a:xfrm>
            <a:off x="8378152" y="103272"/>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versichere dir, dass ich nach wie vor an alles glaube, was im Gesetz des Mose und in den Schriften der Propheten steht.“</a:t>
            </a:r>
          </a:p>
        </p:txBody>
      </p:sp>
    </p:spTree>
    <p:extLst>
      <p:ext uri="{BB962C8B-B14F-4D97-AF65-F5344CB8AC3E}">
        <p14:creationId xmlns:p14="http://schemas.microsoft.com/office/powerpoint/2010/main" val="90820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MSD MANUAL, Ausgabe für medizinische Fachkreise</a:t>
            </a:r>
          </a:p>
        </p:txBody>
      </p:sp>
      <p:sp>
        <p:nvSpPr>
          <p:cNvPr id="7" name="Rectangle 2"/>
          <p:cNvSpPr>
            <a:spLocks noGrp="1" noChangeArrowheads="1"/>
          </p:cNvSpPr>
          <p:nvPr>
            <p:ph type="ctrTitle"/>
          </p:nvPr>
        </p:nvSpPr>
        <p:spPr>
          <a:xfrm>
            <a:off x="8359130" y="429925"/>
            <a:ext cx="3672408" cy="1477328"/>
          </a:xfrm>
        </p:spPr>
        <p:txBody>
          <a:bodyPr wrap="square">
            <a:spAutoFit/>
          </a:bodyPr>
          <a:lstStyle/>
          <a:p>
            <a:pPr algn="l"/>
            <a:r>
              <a:rPr lang="de-DE" altLang="de-DE" sz="1800" dirty="0">
                <a:solidFill>
                  <a:schemeClr val="tx1"/>
                </a:solidFill>
                <a:effectLst/>
                <a:latin typeface="Source Sans Pro" panose="020B0503030403020204" pitchFamily="34" charset="0"/>
                <a:ea typeface="Source Sans Pro" panose="020B0503030403020204" pitchFamily="34" charset="0"/>
              </a:rPr>
              <a:t>«Eine positive und hoffnungsvolle Einstellung gegenüber Leben und Krankheit, was eine verbesserte Gesundheitssituation und geringere Sterblichkeitsraten prognostiziert.»</a:t>
            </a:r>
          </a:p>
        </p:txBody>
      </p:sp>
    </p:spTree>
    <p:extLst>
      <p:ext uri="{BB962C8B-B14F-4D97-AF65-F5344CB8AC3E}">
        <p14:creationId xmlns:p14="http://schemas.microsoft.com/office/powerpoint/2010/main" val="203092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3460938"/>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Apostelgeschichte 17,11</a:t>
            </a:r>
          </a:p>
        </p:txBody>
      </p:sp>
      <p:sp>
        <p:nvSpPr>
          <p:cNvPr id="7" name="Rectangle 2"/>
          <p:cNvSpPr>
            <a:spLocks noGrp="1" noChangeArrowheads="1"/>
          </p:cNvSpPr>
          <p:nvPr>
            <p:ph type="ctrTitle"/>
          </p:nvPr>
        </p:nvSpPr>
        <p:spPr>
          <a:xfrm>
            <a:off x="8378152" y="176441"/>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Juden in </a:t>
            </a:r>
            <a:r>
              <a:rPr lang="de-DE" altLang="de-DE" sz="2800" dirty="0" err="1">
                <a:solidFill>
                  <a:schemeClr val="tx1"/>
                </a:solidFill>
                <a:effectLst/>
                <a:latin typeface="Source Sans Pro" panose="020B0503030403020204" pitchFamily="34" charset="0"/>
                <a:ea typeface="Source Sans Pro" panose="020B0503030403020204" pitchFamily="34" charset="0"/>
              </a:rPr>
              <a:t>Börea</a:t>
            </a:r>
            <a:r>
              <a:rPr lang="de-DE" altLang="de-DE" sz="2800" dirty="0">
                <a:solidFill>
                  <a:schemeClr val="tx1"/>
                </a:solidFill>
                <a:effectLst/>
                <a:latin typeface="Source Sans Pro" panose="020B0503030403020204" pitchFamily="34" charset="0"/>
                <a:ea typeface="Source Sans Pro" panose="020B0503030403020204" pitchFamily="34" charset="0"/>
              </a:rPr>
              <a:t> studierten täglich die Heilige Schrift, um zu prüfen, ob das, was Paulus lehrte, mit den Aussagen der Schrift übereinstimmte.“</a:t>
            </a:r>
          </a:p>
        </p:txBody>
      </p:sp>
    </p:spTree>
    <p:extLst>
      <p:ext uri="{BB962C8B-B14F-4D97-AF65-F5344CB8AC3E}">
        <p14:creationId xmlns:p14="http://schemas.microsoft.com/office/powerpoint/2010/main" val="2911521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040216" y="188640"/>
            <a:ext cx="4032448" cy="1077218"/>
          </a:xfrm>
        </p:spPr>
        <p:txBody>
          <a:bodyPr wrap="square">
            <a:spAutoFit/>
          </a:bodyPr>
          <a:lstStyle/>
          <a:p>
            <a:pPr algn="l"/>
            <a:r>
              <a:rPr lang="de-DE" altLang="de-DE" sz="3200" dirty="0">
                <a:solidFill>
                  <a:schemeClr val="tx1"/>
                </a:solidFill>
                <a:effectLst/>
                <a:latin typeface="Source Sans Pro Black" panose="020B0803030403020204" pitchFamily="34" charset="0"/>
                <a:ea typeface="Source Sans Pro Black" panose="020B0803030403020204" pitchFamily="34" charset="0"/>
              </a:rPr>
              <a:t>2. Die Einzigartigkeit der Erlösung</a:t>
            </a:r>
          </a:p>
        </p:txBody>
      </p:sp>
    </p:spTree>
    <p:extLst>
      <p:ext uri="{BB962C8B-B14F-4D97-AF65-F5344CB8AC3E}">
        <p14:creationId xmlns:p14="http://schemas.microsoft.com/office/powerpoint/2010/main" val="255746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3460938"/>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Philipper-Brief 2,7</a:t>
            </a:r>
          </a:p>
        </p:txBody>
      </p:sp>
      <p:sp>
        <p:nvSpPr>
          <p:cNvPr id="7" name="Rectangle 2"/>
          <p:cNvSpPr>
            <a:spLocks noGrp="1" noChangeArrowheads="1"/>
          </p:cNvSpPr>
          <p:nvPr>
            <p:ph type="ctrTitle"/>
          </p:nvPr>
        </p:nvSpPr>
        <p:spPr>
          <a:xfrm>
            <a:off x="8378152" y="176441"/>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„Jesus verzichtete auf alle seine Vorrecht und stellte sich auf dieselbe Stufe wie ein Diener. Er wurde einer von uns – ein Mensch wie andere Menschen.“</a:t>
            </a:r>
          </a:p>
        </p:txBody>
      </p:sp>
    </p:spTree>
    <p:extLst>
      <p:ext uri="{BB962C8B-B14F-4D97-AF65-F5344CB8AC3E}">
        <p14:creationId xmlns:p14="http://schemas.microsoft.com/office/powerpoint/2010/main" val="57511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3460938"/>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Philipper-Brief 2,8</a:t>
            </a:r>
          </a:p>
        </p:txBody>
      </p:sp>
      <p:sp>
        <p:nvSpPr>
          <p:cNvPr id="7" name="Rectangle 2"/>
          <p:cNvSpPr>
            <a:spLocks noGrp="1" noChangeArrowheads="1"/>
          </p:cNvSpPr>
          <p:nvPr>
            <p:ph type="ctrTitle"/>
          </p:nvPr>
        </p:nvSpPr>
        <p:spPr>
          <a:xfrm>
            <a:off x="8378152" y="176441"/>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„Aber er erniedrigte sich noch mehr: Im Gehorsam gegenüber Gott nahm er sogar den Tod auf sich; er starb am Kreuz wie ein Verbrecher.“</a:t>
            </a:r>
          </a:p>
        </p:txBody>
      </p:sp>
    </p:spTree>
    <p:extLst>
      <p:ext uri="{BB962C8B-B14F-4D97-AF65-F5344CB8AC3E}">
        <p14:creationId xmlns:p14="http://schemas.microsoft.com/office/powerpoint/2010/main" val="2131430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5229200"/>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1. Petrus-Brief 2,24</a:t>
            </a:r>
          </a:p>
        </p:txBody>
      </p:sp>
      <p:sp>
        <p:nvSpPr>
          <p:cNvPr id="7" name="Rectangle 2"/>
          <p:cNvSpPr>
            <a:spLocks noGrp="1" noChangeArrowheads="1"/>
          </p:cNvSpPr>
          <p:nvPr>
            <p:ph type="ctrTitle"/>
          </p:nvPr>
        </p:nvSpPr>
        <p:spPr>
          <a:xfrm>
            <a:off x="8378152" y="116632"/>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„Jesus hat unsere Sünden an seinem eigenen Leib ans Kreuz hinaufgetragen, sodass wir jetzt den Sünden gegenüber gestorben sind und für das leben können, was vor Gott richtig ist. Ja, durch seine Wunden seid ihr geheilt.“</a:t>
            </a:r>
          </a:p>
        </p:txBody>
      </p:sp>
    </p:spTree>
    <p:extLst>
      <p:ext uri="{BB962C8B-B14F-4D97-AF65-F5344CB8AC3E}">
        <p14:creationId xmlns:p14="http://schemas.microsoft.com/office/powerpoint/2010/main" val="589432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5229200"/>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Römer-Brief 10,12-13</a:t>
            </a:r>
          </a:p>
        </p:txBody>
      </p:sp>
      <p:sp>
        <p:nvSpPr>
          <p:cNvPr id="7" name="Rectangle 2"/>
          <p:cNvSpPr>
            <a:spLocks noGrp="1" noChangeArrowheads="1"/>
          </p:cNvSpPr>
          <p:nvPr>
            <p:ph type="ctrTitle"/>
          </p:nvPr>
        </p:nvSpPr>
        <p:spPr>
          <a:xfrm>
            <a:off x="8378152" y="116632"/>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„Ob jemand Jude oder Nichtjude ist, macht keinen Unterschied: Alle haben denselben Herrn, und er lässt alle an seinem Reichtum teilhaben, die ihn im Gebet anrufen. Denn jeder, der den Namen des Herrn anruft, wird gerettet werden.“</a:t>
            </a:r>
          </a:p>
        </p:txBody>
      </p:sp>
    </p:spTree>
    <p:extLst>
      <p:ext uri="{BB962C8B-B14F-4D97-AF65-F5344CB8AC3E}">
        <p14:creationId xmlns:p14="http://schemas.microsoft.com/office/powerpoint/2010/main" val="1098131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2852936"/>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Johannes-Evangelium 14,6</a:t>
            </a:r>
          </a:p>
        </p:txBody>
      </p:sp>
      <p:sp>
        <p:nvSpPr>
          <p:cNvPr id="7" name="Rectangle 2"/>
          <p:cNvSpPr>
            <a:spLocks noGrp="1" noChangeArrowheads="1"/>
          </p:cNvSpPr>
          <p:nvPr>
            <p:ph type="ctrTitle"/>
          </p:nvPr>
        </p:nvSpPr>
        <p:spPr>
          <a:xfrm>
            <a:off x="8378152" y="260648"/>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bin der Weg,</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ich bin die Wahrheit, und ich bin das Leben.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Zum Vater kommt man nur durch mich.“</a:t>
            </a:r>
          </a:p>
        </p:txBody>
      </p:sp>
    </p:spTree>
    <p:extLst>
      <p:ext uri="{BB962C8B-B14F-4D97-AF65-F5344CB8AC3E}">
        <p14:creationId xmlns:p14="http://schemas.microsoft.com/office/powerpoint/2010/main" val="3972023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5405154"/>
            <a:ext cx="5743067" cy="400110"/>
          </a:xfrm>
        </p:spPr>
        <p:txBody>
          <a:bodyPr wrap="square">
            <a:spAutoFit/>
          </a:bodyPr>
          <a:lstStyle/>
          <a:p>
            <a:pPr algn="r"/>
            <a:r>
              <a:rPr lang="de-DE" altLang="de-DE" sz="2000" dirty="0">
                <a:effectLst/>
                <a:latin typeface="Source Sans Pro" panose="020B0503030403020204" pitchFamily="34" charset="0"/>
                <a:ea typeface="Source Sans Pro" panose="020B0503030403020204" pitchFamily="34" charset="0"/>
              </a:rPr>
              <a:t>Kolosser-Brief 1,19-20</a:t>
            </a:r>
          </a:p>
        </p:txBody>
      </p:sp>
      <p:sp>
        <p:nvSpPr>
          <p:cNvPr id="7" name="Rectangle 2"/>
          <p:cNvSpPr>
            <a:spLocks noGrp="1" noChangeArrowheads="1"/>
          </p:cNvSpPr>
          <p:nvPr>
            <p:ph type="ctrTitle"/>
          </p:nvPr>
        </p:nvSpPr>
        <p:spPr>
          <a:xfrm>
            <a:off x="8378152" y="109076"/>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hat beschlossen, mit der ganzen Fülle seines Wesens in Jesus zu wohnen und durch ihn das ganze Universum mit sich zu versöhnen. Dadurch, dass Christus am Kreuz sein Blut vergoss,</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hat Gott Frieden geschaffen.“</a:t>
            </a:r>
          </a:p>
        </p:txBody>
      </p:sp>
    </p:spTree>
    <p:extLst>
      <p:ext uri="{BB962C8B-B14F-4D97-AF65-F5344CB8AC3E}">
        <p14:creationId xmlns:p14="http://schemas.microsoft.com/office/powerpoint/2010/main" val="70888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MSD MANUAL, Ausgabe für medizinische Fachkreise</a:t>
            </a:r>
          </a:p>
        </p:txBody>
      </p:sp>
      <p:sp>
        <p:nvSpPr>
          <p:cNvPr id="7" name="Rectangle 2"/>
          <p:cNvSpPr>
            <a:spLocks noGrp="1" noChangeArrowheads="1"/>
          </p:cNvSpPr>
          <p:nvPr>
            <p:ph type="ctrTitle"/>
          </p:nvPr>
        </p:nvSpPr>
        <p:spPr>
          <a:xfrm>
            <a:off x="8359130" y="188640"/>
            <a:ext cx="3672408" cy="2862322"/>
          </a:xfrm>
        </p:spPr>
        <p:txBody>
          <a:bodyPr wrap="square">
            <a:spAutoFit/>
          </a:bodyPr>
          <a:lstStyle/>
          <a:p>
            <a:pPr algn="l"/>
            <a:r>
              <a:rPr lang="de-DE" altLang="de-DE" sz="1800" dirty="0">
                <a:solidFill>
                  <a:schemeClr val="tx1"/>
                </a:solidFill>
                <a:effectLst/>
                <a:latin typeface="Source Sans Pro" panose="020B0503030403020204" pitchFamily="34" charset="0"/>
                <a:ea typeface="Source Sans Pro" panose="020B0503030403020204" pitchFamily="34" charset="0"/>
              </a:rPr>
              <a:t>«Eine positive und hoffnungsvolle Einstellung gegenüber Leben und Krankheit, was eine verbesserte Gesundheitssituation und geringere Sterblichkeitsraten prognostiziert.»</a:t>
            </a:r>
            <a:br>
              <a:rPr lang="de-DE" altLang="de-DE" sz="1800" dirty="0">
                <a:solidFill>
                  <a:schemeClr val="tx1"/>
                </a:solidFill>
                <a:effectLst/>
                <a:latin typeface="Source Sans Pro" panose="020B0503030403020204" pitchFamily="34" charset="0"/>
                <a:ea typeface="Source Sans Pro" panose="020B0503030403020204" pitchFamily="34" charset="0"/>
              </a:rPr>
            </a:br>
            <a:r>
              <a:rPr lang="de-DE" altLang="de-DE" sz="1800" dirty="0">
                <a:solidFill>
                  <a:schemeClr val="tx1"/>
                </a:solidFill>
                <a:effectLst/>
                <a:latin typeface="Source Sans Pro" panose="020B0503030403020204" pitchFamily="34" charset="0"/>
                <a:ea typeface="Source Sans Pro" panose="020B0503030403020204" pitchFamily="34" charset="0"/>
              </a:rPr>
              <a:t/>
            </a:r>
            <a:br>
              <a:rPr lang="de-DE" altLang="de-DE" sz="1800" dirty="0">
                <a:solidFill>
                  <a:schemeClr val="tx1"/>
                </a:solidFill>
                <a:effectLst/>
                <a:latin typeface="Source Sans Pro" panose="020B0503030403020204" pitchFamily="34" charset="0"/>
                <a:ea typeface="Source Sans Pro" panose="020B0503030403020204" pitchFamily="34" charset="0"/>
              </a:rPr>
            </a:br>
            <a:r>
              <a:rPr lang="de-DE" altLang="de-DE" sz="1800" dirty="0">
                <a:solidFill>
                  <a:schemeClr val="tx1"/>
                </a:solidFill>
                <a:effectLst/>
                <a:latin typeface="Source Sans Pro" panose="020B0503030403020204" pitchFamily="34" charset="0"/>
                <a:ea typeface="Source Sans Pro" panose="020B0503030403020204" pitchFamily="34" charset="0"/>
              </a:rPr>
              <a:t>«Ein Gefühl von Sinn und Zweck im Leben, das gesundheitsbezogene Verhaltensweisen und soziale und familiäre Beziehungen beeinflusst.»</a:t>
            </a:r>
          </a:p>
        </p:txBody>
      </p:sp>
    </p:spTree>
    <p:extLst>
      <p:ext uri="{BB962C8B-B14F-4D97-AF65-F5344CB8AC3E}">
        <p14:creationId xmlns:p14="http://schemas.microsoft.com/office/powerpoint/2010/main" val="327943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MSD MANUAL, Ausgabe für medizinische Fachkreise</a:t>
            </a:r>
          </a:p>
        </p:txBody>
      </p:sp>
      <p:sp>
        <p:nvSpPr>
          <p:cNvPr id="7" name="Rectangle 2"/>
          <p:cNvSpPr>
            <a:spLocks noGrp="1" noChangeArrowheads="1"/>
          </p:cNvSpPr>
          <p:nvPr>
            <p:ph type="ctrTitle"/>
          </p:nvPr>
        </p:nvSpPr>
        <p:spPr>
          <a:xfrm>
            <a:off x="8359130" y="239737"/>
            <a:ext cx="3672408" cy="3693319"/>
          </a:xfrm>
        </p:spPr>
        <p:txBody>
          <a:bodyPr wrap="square">
            <a:spAutoFit/>
          </a:bodyPr>
          <a:lstStyle/>
          <a:p>
            <a:pPr algn="l"/>
            <a:r>
              <a:rPr lang="de-DE" altLang="de-DE" sz="1800" dirty="0">
                <a:solidFill>
                  <a:schemeClr val="tx1"/>
                </a:solidFill>
                <a:effectLst/>
                <a:latin typeface="Source Sans Pro" panose="020B0503030403020204" pitchFamily="34" charset="0"/>
                <a:ea typeface="Source Sans Pro" panose="020B0503030403020204" pitchFamily="34" charset="0"/>
              </a:rPr>
              <a:t>«Eine positive und hoffnungsvolle Einstellung gegenüber Leben und Krankheit, was eine verbesserte Gesundheitssituation und geringere Sterblichkeitsraten prognostiziert.»</a:t>
            </a:r>
            <a:br>
              <a:rPr lang="de-DE" altLang="de-DE" sz="1800" dirty="0">
                <a:solidFill>
                  <a:schemeClr val="tx1"/>
                </a:solidFill>
                <a:effectLst/>
                <a:latin typeface="Source Sans Pro" panose="020B0503030403020204" pitchFamily="34" charset="0"/>
                <a:ea typeface="Source Sans Pro" panose="020B0503030403020204" pitchFamily="34" charset="0"/>
              </a:rPr>
            </a:br>
            <a:r>
              <a:rPr lang="de-DE" altLang="de-DE" sz="1800" dirty="0">
                <a:solidFill>
                  <a:schemeClr val="tx1"/>
                </a:solidFill>
                <a:effectLst/>
                <a:latin typeface="Source Sans Pro" panose="020B0503030403020204" pitchFamily="34" charset="0"/>
                <a:ea typeface="Source Sans Pro" panose="020B0503030403020204" pitchFamily="34" charset="0"/>
              </a:rPr>
              <a:t/>
            </a:r>
            <a:br>
              <a:rPr lang="de-DE" altLang="de-DE" sz="1800" dirty="0">
                <a:solidFill>
                  <a:schemeClr val="tx1"/>
                </a:solidFill>
                <a:effectLst/>
                <a:latin typeface="Source Sans Pro" panose="020B0503030403020204" pitchFamily="34" charset="0"/>
                <a:ea typeface="Source Sans Pro" panose="020B0503030403020204" pitchFamily="34" charset="0"/>
              </a:rPr>
            </a:br>
            <a:r>
              <a:rPr lang="de-DE" altLang="de-DE" sz="1800" dirty="0">
                <a:solidFill>
                  <a:schemeClr val="tx1"/>
                </a:solidFill>
                <a:effectLst/>
                <a:latin typeface="Source Sans Pro" panose="020B0503030403020204" pitchFamily="34" charset="0"/>
                <a:ea typeface="Source Sans Pro" panose="020B0503030403020204" pitchFamily="34" charset="0"/>
              </a:rPr>
              <a:t>«Ein Gefühl von Sinn und Zweck im Leben, das gesundheitsbezogene Verhaltensweisen und soziale und familiäre Beziehungen beeinflusst.»</a:t>
            </a:r>
            <a:br>
              <a:rPr lang="de-DE" altLang="de-DE" sz="1800" dirty="0">
                <a:solidFill>
                  <a:schemeClr val="tx1"/>
                </a:solidFill>
                <a:effectLst/>
                <a:latin typeface="Source Sans Pro" panose="020B0503030403020204" pitchFamily="34" charset="0"/>
                <a:ea typeface="Source Sans Pro" panose="020B0503030403020204" pitchFamily="34" charset="0"/>
              </a:rPr>
            </a:br>
            <a:r>
              <a:rPr lang="de-DE" altLang="de-DE" sz="1800" dirty="0">
                <a:solidFill>
                  <a:schemeClr val="tx1"/>
                </a:solidFill>
                <a:effectLst/>
                <a:latin typeface="Source Sans Pro" panose="020B0503030403020204" pitchFamily="34" charset="0"/>
                <a:ea typeface="Source Sans Pro" panose="020B0503030403020204" pitchFamily="34" charset="0"/>
              </a:rPr>
              <a:t/>
            </a:r>
            <a:br>
              <a:rPr lang="de-DE" altLang="de-DE" sz="1800" dirty="0">
                <a:solidFill>
                  <a:schemeClr val="tx1"/>
                </a:solidFill>
                <a:effectLst/>
                <a:latin typeface="Source Sans Pro" panose="020B0503030403020204" pitchFamily="34" charset="0"/>
                <a:ea typeface="Source Sans Pro" panose="020B0503030403020204" pitchFamily="34" charset="0"/>
              </a:rPr>
            </a:br>
            <a:r>
              <a:rPr lang="de-DE" altLang="de-DE" sz="1800" dirty="0">
                <a:solidFill>
                  <a:schemeClr val="tx1"/>
                </a:solidFill>
                <a:effectLst/>
                <a:latin typeface="Source Sans Pro" panose="020B0503030403020204" pitchFamily="34" charset="0"/>
                <a:ea typeface="Source Sans Pro" panose="020B0503030403020204" pitchFamily="34" charset="0"/>
              </a:rPr>
              <a:t>«Eine bessere Fähigkeit, Krankheit und Behinderung zu bewältigen.»</a:t>
            </a:r>
          </a:p>
        </p:txBody>
      </p:sp>
    </p:spTree>
    <p:extLst>
      <p:ext uri="{BB962C8B-B14F-4D97-AF65-F5344CB8AC3E}">
        <p14:creationId xmlns:p14="http://schemas.microsoft.com/office/powerpoint/2010/main" val="314436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MSD MANUAL, Ausgabe für medizinische Fachkreise</a:t>
            </a:r>
          </a:p>
        </p:txBody>
      </p:sp>
      <p:sp>
        <p:nvSpPr>
          <p:cNvPr id="7" name="Rectangle 2"/>
          <p:cNvSpPr>
            <a:spLocks noGrp="1" noChangeArrowheads="1"/>
          </p:cNvSpPr>
          <p:nvPr>
            <p:ph type="ctrTitle"/>
          </p:nvPr>
        </p:nvSpPr>
        <p:spPr>
          <a:xfrm>
            <a:off x="8378152" y="188640"/>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«Allerdings können Experten nicht feststellen, ob die Zugehörigkeit zu einer Religionsgemeinschaft zur Gesundheit beiträgt oder ob psychisch oder physisch gesündere Menschen von religiösen Gruppen angezogen werden.»</a:t>
            </a:r>
          </a:p>
        </p:txBody>
      </p:sp>
    </p:spTree>
    <p:extLst>
      <p:ext uri="{BB962C8B-B14F-4D97-AF65-F5344CB8AC3E}">
        <p14:creationId xmlns:p14="http://schemas.microsoft.com/office/powerpoint/2010/main" val="250224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MSD MANUAL, Ausgabe für medizinische Fachkreise</a:t>
            </a:r>
          </a:p>
        </p:txBody>
      </p:sp>
      <p:sp>
        <p:nvSpPr>
          <p:cNvPr id="7" name="Rectangle 2"/>
          <p:cNvSpPr>
            <a:spLocks noGrp="1" noChangeArrowheads="1"/>
          </p:cNvSpPr>
          <p:nvPr>
            <p:ph type="ctrTitle"/>
          </p:nvPr>
        </p:nvSpPr>
        <p:spPr>
          <a:xfrm>
            <a:off x="8378152" y="17528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«Religiöse Hingabe fördern kann </a:t>
            </a:r>
            <a:r>
              <a:rPr lang="de-DE" altLang="de-DE" sz="2800" dirty="0" err="1">
                <a:solidFill>
                  <a:schemeClr val="tx1"/>
                </a:solidFill>
                <a:effectLst/>
                <a:latin typeface="Source Sans Pro" panose="020B0503030403020204" pitchFamily="34" charset="0"/>
                <a:ea typeface="Source Sans Pro" panose="020B0503030403020204" pitchFamily="34" charset="0"/>
              </a:rPr>
              <a:t>übermässige</a:t>
            </a:r>
            <a:r>
              <a:rPr lang="de-DE" altLang="de-DE" sz="2800" dirty="0">
                <a:solidFill>
                  <a:schemeClr val="tx1"/>
                </a:solidFill>
                <a:effectLst/>
                <a:latin typeface="Source Sans Pro" panose="020B0503030403020204" pitchFamily="34" charset="0"/>
                <a:ea typeface="Source Sans Pro" panose="020B0503030403020204" pitchFamily="34" charset="0"/>
              </a:rPr>
              <a:t> Schuldgefühle, mangelnde Flexibilität und Angst fördern.»</a:t>
            </a:r>
          </a:p>
        </p:txBody>
      </p:sp>
    </p:spTree>
    <p:extLst>
      <p:ext uri="{BB962C8B-B14F-4D97-AF65-F5344CB8AC3E}">
        <p14:creationId xmlns:p14="http://schemas.microsoft.com/office/powerpoint/2010/main" val="264037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07493" y="6228020"/>
            <a:ext cx="5743067" cy="276999"/>
          </a:xfrm>
        </p:spPr>
        <p:txBody>
          <a:bodyPr wrap="square">
            <a:spAutoFit/>
          </a:bodyPr>
          <a:lstStyle/>
          <a:p>
            <a:pPr algn="r"/>
            <a:r>
              <a:rPr lang="de-DE" altLang="de-DE" sz="1200" dirty="0">
                <a:effectLst/>
                <a:latin typeface="Source Sans Pro" panose="020B0503030403020204" pitchFamily="34" charset="0"/>
                <a:ea typeface="Source Sans Pro" panose="020B0503030403020204" pitchFamily="34" charset="0"/>
              </a:rPr>
              <a:t>Timothy Keller: Warum Gott? (Brunnen, 2011), S.31.</a:t>
            </a:r>
          </a:p>
        </p:txBody>
      </p:sp>
      <p:sp>
        <p:nvSpPr>
          <p:cNvPr id="7" name="Rectangle 2"/>
          <p:cNvSpPr>
            <a:spLocks noGrp="1" noChangeArrowheads="1"/>
          </p:cNvSpPr>
          <p:nvPr>
            <p:ph type="ctrTitle"/>
          </p:nvPr>
        </p:nvSpPr>
        <p:spPr>
          <a:xfrm>
            <a:off x="8378152" y="272837"/>
            <a:ext cx="3672408" cy="4524315"/>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„Im 20. Jahrhundert finden wir eines der </a:t>
            </a:r>
            <a:r>
              <a:rPr lang="de-DE" altLang="de-DE" sz="2400" dirty="0" err="1">
                <a:solidFill>
                  <a:schemeClr val="tx1"/>
                </a:solidFill>
                <a:effectLst/>
                <a:latin typeface="Source Sans Pro" panose="020B0503030403020204" pitchFamily="34" charset="0"/>
                <a:ea typeface="Source Sans Pro" panose="020B0503030403020204" pitchFamily="34" charset="0"/>
              </a:rPr>
              <a:t>grössten</a:t>
            </a:r>
            <a:r>
              <a:rPr lang="de-DE" altLang="de-DE" sz="2400" dirty="0">
                <a:solidFill>
                  <a:schemeClr val="tx1"/>
                </a:solidFill>
                <a:effectLst/>
                <a:latin typeface="Source Sans Pro" panose="020B0503030403020204" pitchFamily="34" charset="0"/>
                <a:ea typeface="Source Sans Pro" panose="020B0503030403020204" pitchFamily="34" charset="0"/>
              </a:rPr>
              <a:t> und traurigsten Paradoxe in der Geschichte der Menschheit: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dass die </a:t>
            </a:r>
            <a:r>
              <a:rPr lang="de-DE" altLang="de-DE" sz="2400" dirty="0" err="1">
                <a:solidFill>
                  <a:schemeClr val="tx1"/>
                </a:solidFill>
                <a:effectLst/>
                <a:latin typeface="Source Sans Pro" panose="020B0503030403020204" pitchFamily="34" charset="0"/>
                <a:ea typeface="Source Sans Pro" panose="020B0503030403020204" pitchFamily="34" charset="0"/>
              </a:rPr>
              <a:t>grösste</a:t>
            </a:r>
            <a:r>
              <a:rPr lang="de-DE" altLang="de-DE" sz="2400" dirty="0">
                <a:solidFill>
                  <a:schemeClr val="tx1"/>
                </a:solidFill>
                <a:effectLst/>
                <a:latin typeface="Source Sans Pro" panose="020B0503030403020204" pitchFamily="34" charset="0"/>
                <a:ea typeface="Source Sans Pro" panose="020B0503030403020204" pitchFamily="34" charset="0"/>
              </a:rPr>
              <a:t> Intoleranz und Gewalt dieses Jahrhunderts von denen praktiziert wurden, die glaubten, dass die Religion zu Intoleranz und Gewalt führt.“</a:t>
            </a:r>
          </a:p>
        </p:txBody>
      </p:sp>
    </p:spTree>
    <p:extLst>
      <p:ext uri="{BB962C8B-B14F-4D97-AF65-F5344CB8AC3E}">
        <p14:creationId xmlns:p14="http://schemas.microsoft.com/office/powerpoint/2010/main" val="106763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00256" y="476672"/>
            <a:ext cx="3672408" cy="1015663"/>
          </a:xfrm>
        </p:spPr>
        <p:txBody>
          <a:bodyPr wrap="square">
            <a:spAutoFit/>
          </a:bodyPr>
          <a:lstStyle/>
          <a:p>
            <a:pPr algn="l"/>
            <a:r>
              <a:rPr lang="nb-NO" altLang="de-DE" sz="2000" dirty="0">
                <a:solidFill>
                  <a:schemeClr val="tx1"/>
                </a:solidFill>
                <a:effectLst/>
                <a:latin typeface="Source Sans Pro" panose="020B0503030403020204" pitchFamily="34" charset="0"/>
                <a:ea typeface="Source Sans Pro" panose="020B0503030403020204" pitchFamily="34" charset="0"/>
              </a:rPr>
              <a:t>Judentum (ca. 14 Millionen)</a:t>
            </a:r>
            <a:br>
              <a:rPr lang="nb-NO" altLang="de-DE" sz="2000" dirty="0">
                <a:solidFill>
                  <a:schemeClr val="tx1"/>
                </a:solidFill>
                <a:effectLst/>
                <a:latin typeface="Source Sans Pro" panose="020B0503030403020204" pitchFamily="34" charset="0"/>
                <a:ea typeface="Source Sans Pro" panose="020B0503030403020204" pitchFamily="34" charset="0"/>
              </a:rPr>
            </a:br>
            <a:r>
              <a:rPr lang="nb-NO" altLang="de-DE" sz="2000" dirty="0">
                <a:solidFill>
                  <a:schemeClr val="tx1"/>
                </a:solidFill>
                <a:effectLst/>
                <a:latin typeface="Source Sans Pro" panose="020B0503030403020204" pitchFamily="34" charset="0"/>
                <a:ea typeface="Source Sans Pro" panose="020B0503030403020204" pitchFamily="34" charset="0"/>
              </a:rPr>
              <a:t>Christentum (ca. 2,2 Milliarden)</a:t>
            </a:r>
            <a:br>
              <a:rPr lang="nb-NO" altLang="de-DE" sz="2000" dirty="0">
                <a:solidFill>
                  <a:schemeClr val="tx1"/>
                </a:solidFill>
                <a:effectLst/>
                <a:latin typeface="Source Sans Pro" panose="020B0503030403020204" pitchFamily="34" charset="0"/>
                <a:ea typeface="Source Sans Pro" panose="020B0503030403020204" pitchFamily="34" charset="0"/>
              </a:rPr>
            </a:br>
            <a:r>
              <a:rPr lang="nb-NO" altLang="de-DE" sz="2000" dirty="0">
                <a:solidFill>
                  <a:schemeClr val="tx1"/>
                </a:solidFill>
                <a:effectLst/>
                <a:latin typeface="Source Sans Pro" panose="020B0503030403020204" pitchFamily="34" charset="0"/>
                <a:ea typeface="Source Sans Pro" panose="020B0503030403020204" pitchFamily="34" charset="0"/>
              </a:rPr>
              <a:t>Islam (ca. 1,5 Milliarden)</a:t>
            </a:r>
          </a:p>
        </p:txBody>
      </p:sp>
    </p:spTree>
    <p:extLst>
      <p:ext uri="{BB962C8B-B14F-4D97-AF65-F5344CB8AC3E}">
        <p14:creationId xmlns:p14="http://schemas.microsoft.com/office/powerpoint/2010/main" val="259312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00256" y="476672"/>
            <a:ext cx="3672408" cy="1015663"/>
          </a:xfrm>
        </p:spPr>
        <p:txBody>
          <a:bodyPr wrap="square">
            <a:spAutoFit/>
          </a:bodyPr>
          <a:lstStyle/>
          <a:p>
            <a:pPr algn="l"/>
            <a:r>
              <a:rPr lang="nb-NO" altLang="de-DE" sz="2000" dirty="0">
                <a:solidFill>
                  <a:schemeClr val="tx1"/>
                </a:solidFill>
                <a:effectLst/>
                <a:latin typeface="Source Sans Pro" panose="020B0503030403020204" pitchFamily="34" charset="0"/>
                <a:ea typeface="Source Sans Pro" panose="020B0503030403020204" pitchFamily="34" charset="0"/>
              </a:rPr>
              <a:t>Judentum (ca. 14 Millionen)</a:t>
            </a:r>
            <a:br>
              <a:rPr lang="nb-NO" altLang="de-DE" sz="2000" dirty="0">
                <a:solidFill>
                  <a:schemeClr val="tx1"/>
                </a:solidFill>
                <a:effectLst/>
                <a:latin typeface="Source Sans Pro" panose="020B0503030403020204" pitchFamily="34" charset="0"/>
                <a:ea typeface="Source Sans Pro" panose="020B0503030403020204" pitchFamily="34" charset="0"/>
              </a:rPr>
            </a:br>
            <a:r>
              <a:rPr lang="nb-NO" altLang="de-DE" sz="2000" dirty="0">
                <a:solidFill>
                  <a:schemeClr val="tx1"/>
                </a:solidFill>
                <a:effectLst/>
                <a:latin typeface="Source Sans Pro" panose="020B0503030403020204" pitchFamily="34" charset="0"/>
                <a:ea typeface="Source Sans Pro" panose="020B0503030403020204" pitchFamily="34" charset="0"/>
              </a:rPr>
              <a:t>Christentum (ca. 2,2 Milliarden)</a:t>
            </a:r>
            <a:br>
              <a:rPr lang="nb-NO" altLang="de-DE" sz="2000" dirty="0">
                <a:solidFill>
                  <a:schemeClr val="tx1"/>
                </a:solidFill>
                <a:effectLst/>
                <a:latin typeface="Source Sans Pro" panose="020B0503030403020204" pitchFamily="34" charset="0"/>
                <a:ea typeface="Source Sans Pro" panose="020B0503030403020204" pitchFamily="34" charset="0"/>
              </a:rPr>
            </a:br>
            <a:r>
              <a:rPr lang="nb-NO" altLang="de-DE" sz="2000" dirty="0">
                <a:solidFill>
                  <a:schemeClr val="tx1"/>
                </a:solidFill>
                <a:effectLst/>
                <a:latin typeface="Source Sans Pro" panose="020B0503030403020204" pitchFamily="34" charset="0"/>
                <a:ea typeface="Source Sans Pro" panose="020B0503030403020204" pitchFamily="34" charset="0"/>
              </a:rPr>
              <a:t>Islam (ca. 1,5 Milliarden)</a:t>
            </a:r>
          </a:p>
        </p:txBody>
      </p:sp>
      <p:sp>
        <p:nvSpPr>
          <p:cNvPr id="3" name="Rectangle 2">
            <a:extLst>
              <a:ext uri="{FF2B5EF4-FFF2-40B4-BE49-F238E27FC236}">
                <a16:creationId xmlns:a16="http://schemas.microsoft.com/office/drawing/2014/main" xmlns="" id="{D95227BC-3D91-4D0E-B98E-90A9464A4E35}"/>
              </a:ext>
            </a:extLst>
          </p:cNvPr>
          <p:cNvSpPr txBox="1">
            <a:spLocks noChangeArrowheads="1"/>
          </p:cNvSpPr>
          <p:nvPr/>
        </p:nvSpPr>
        <p:spPr bwMode="auto">
          <a:xfrm>
            <a:off x="8392451" y="2142728"/>
            <a:ext cx="36724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nn-NO" altLang="de-DE" sz="2000" kern="0" dirty="0">
                <a:solidFill>
                  <a:schemeClr val="tx1"/>
                </a:solidFill>
                <a:effectLst/>
                <a:latin typeface="Source Sans Pro" panose="020B0503030403020204" pitchFamily="34" charset="0"/>
                <a:ea typeface="Source Sans Pro" panose="020B0503030403020204" pitchFamily="34" charset="0"/>
              </a:rPr>
              <a:t>Buddhismus (ca. 386 Mio.)</a:t>
            </a:r>
          </a:p>
          <a:p>
            <a:pPr algn="l"/>
            <a:r>
              <a:rPr lang="nn-NO" altLang="de-DE" sz="2000" kern="0" dirty="0">
                <a:solidFill>
                  <a:schemeClr val="tx1"/>
                </a:solidFill>
                <a:effectLst/>
                <a:latin typeface="Source Sans Pro" panose="020B0503030403020204" pitchFamily="34" charset="0"/>
                <a:ea typeface="Source Sans Pro" panose="020B0503030403020204" pitchFamily="34" charset="0"/>
              </a:rPr>
              <a:t>Hinduismus (ca. 900 Mio.)</a:t>
            </a:r>
          </a:p>
        </p:txBody>
      </p:sp>
    </p:spTree>
    <p:extLst>
      <p:ext uri="{BB962C8B-B14F-4D97-AF65-F5344CB8AC3E}">
        <p14:creationId xmlns:p14="http://schemas.microsoft.com/office/powerpoint/2010/main" val="224033321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650</Words>
  <Application>Microsoft Office PowerPoint</Application>
  <PresentationFormat>Benutzerdefiniert</PresentationFormat>
  <Paragraphs>73</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Designvorlage 'Berggipfel'</vt:lpstr>
      <vt:lpstr>Warum soll es nur eine wahre Religion geben?         Reihe: Warum Gott! (1/3)</vt:lpstr>
      <vt:lpstr>«Eine positive und hoffnungsvolle Einstellung gegenüber Leben und Krankheit, was eine verbesserte Gesundheitssituation und geringere Sterblichkeitsraten prognostiziert.»</vt:lpstr>
      <vt:lpstr>«Eine positive und hoffnungsvolle Einstellung gegenüber Leben und Krankheit, was eine verbesserte Gesundheitssituation und geringere Sterblichkeitsraten prognostiziert.»  «Ein Gefühl von Sinn und Zweck im Leben, das gesundheitsbezogene Verhaltensweisen und soziale und familiäre Beziehungen beeinflusst.»</vt:lpstr>
      <vt:lpstr>«Eine positive und hoffnungsvolle Einstellung gegenüber Leben und Krankheit, was eine verbesserte Gesundheitssituation und geringere Sterblichkeitsraten prognostiziert.»  «Ein Gefühl von Sinn und Zweck im Leben, das gesundheitsbezogene Verhaltensweisen und soziale und familiäre Beziehungen beeinflusst.»  «Eine bessere Fähigkeit, Krankheit und Behinderung zu bewältigen.»</vt:lpstr>
      <vt:lpstr>«Allerdings können Experten nicht feststellen, ob die Zugehörigkeit zu einer Religionsgemeinschaft zur Gesundheit beiträgt oder ob psychisch oder physisch gesündere Menschen von religiösen Gruppen angezogen werden.»</vt:lpstr>
      <vt:lpstr>«Religiöse Hingabe fördern kann übermässige Schuldgefühle, mangelnde Flexibilität und Angst fördern.»</vt:lpstr>
      <vt:lpstr>„Im 20. Jahrhundert finden wir eines der grössten und traurigsten Paradoxe in der Geschichte der Menschheit: dass die grösste Intoleranz und Gewalt dieses Jahrhunderts von denen praktiziert wurden, die glaubten, dass die Religion zu Intoleranz und Gewalt führt.“</vt:lpstr>
      <vt:lpstr>Judentum (ca. 14 Millionen) Christentum (ca. 2,2 Milliarden) Islam (ca. 1,5 Milliarden)</vt:lpstr>
      <vt:lpstr>Judentum (ca. 14 Millionen) Christentum (ca. 2,2 Milliarden) Islam (ca. 1,5 Milliarden)</vt:lpstr>
      <vt:lpstr>I. Argumente gegen eine wahre Religion</vt:lpstr>
      <vt:lpstr>1. Alle grossen Religionen lehren im Grund das Gleiche und verehren letztlich denselben Gott</vt:lpstr>
      <vt:lpstr>2. Eine Religion kann nur einen Teil der Wahrheit erkennen, die ganze Wahrheit erkennt niemand</vt:lpstr>
      <vt:lpstr>II. Religion soll Privatsache sein</vt:lpstr>
      <vt:lpstr>„Es ist anmassend, wenn jemand behauptet, dass seine Religion die richtige ist und versucht, andere zu bekehren.“</vt:lpstr>
      <vt:lpstr>III. Was ist eigentlich eine Religion?</vt:lpstr>
      <vt:lpstr>«Religion ist ein System von Glaubensaussagen, die erklären, was der Sinn des Lebens ist, wer wir sind und was das Wichtigste ist, was die Menschen in ihrem Leben tun sollten.»</vt:lpstr>
      <vt:lpstr>IV. Warum ich überzeugt bin, dass der christliche Glaube, die wahre Religion ist</vt:lpstr>
      <vt:lpstr>1. Die Einzigartigkeit der Offenbarung Gottes</vt:lpstr>
      <vt:lpstr>„Ich versichere dir, dass ich nach wie vor an alles glaube, was im Gesetz des Mose und in den Schriften der Propheten steht.“</vt:lpstr>
      <vt:lpstr>„Die Juden in Börea studierten täglich die Heilige Schrift, um zu prüfen, ob das, was Paulus lehrte, mit den Aussagen der Schrift übereinstimmte.“</vt:lpstr>
      <vt:lpstr>2. Die Einzigartigkeit der Erlösung</vt:lpstr>
      <vt:lpstr>„Jesus verzichtete auf alle seine Vorrecht und stellte sich auf dieselbe Stufe wie ein Diener. Er wurde einer von uns – ein Mensch wie andere Menschen.“</vt:lpstr>
      <vt:lpstr>„Aber er erniedrigte sich noch mehr: Im Gehorsam gegenüber Gott nahm er sogar den Tod auf sich; er starb am Kreuz wie ein Verbrecher.“</vt:lpstr>
      <vt:lpstr>„Jesus hat unsere Sünden an seinem eigenen Leib ans Kreuz hinaufgetragen, sodass wir jetzt den Sünden gegenüber gestorben sind und für das leben können, was vor Gott richtig ist. Ja, durch seine Wunden seid ihr geheilt.“</vt:lpstr>
      <vt:lpstr>„Ob jemand Jude oder Nichtjude ist, macht keinen Unterschied: Alle haben denselben Herrn, und er lässt alle an seinem Reichtum teilhaben, die ihn im Gebet anrufen. Denn jeder, der den Namen des Herrn anruft, wird gerettet werden.“</vt:lpstr>
      <vt:lpstr>Schlussgedanke</vt:lpstr>
      <vt:lpstr>„Ich bin der Weg, ich bin die Wahrheit, und ich bin das Leben. Zum Vater kommt man nur durch mich.“</vt:lpstr>
      <vt:lpstr>„Gott hat beschlossen, mit der ganzen Fülle seines Wesens in Jesus zu wohnen und durch ihn das ganze Universum mit sich zu versöhnen. Dadurch, dass Christus am Kreuz sein Blut vergoss, hat Gott Frieden geschaffen.“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Warum Gott! - Teil 1/3 - Warum soll es nur eine wahre Religion geben? - Folien</dc:title>
  <dc:creator>Jürg Birnstiel</dc:creator>
  <cp:lastModifiedBy>Me</cp:lastModifiedBy>
  <cp:revision>1011</cp:revision>
  <dcterms:created xsi:type="dcterms:W3CDTF">2013-11-12T15:20:47Z</dcterms:created>
  <dcterms:modified xsi:type="dcterms:W3CDTF">2021-04-15T16:15:03Z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