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300" r:id="rId2"/>
    <p:sldId id="364" r:id="rId3"/>
    <p:sldId id="398" r:id="rId4"/>
    <p:sldId id="399" r:id="rId5"/>
    <p:sldId id="386" r:id="rId6"/>
    <p:sldId id="400" r:id="rId7"/>
    <p:sldId id="385" r:id="rId8"/>
    <p:sldId id="372" r:id="rId9"/>
    <p:sldId id="258" r:id="rId10"/>
    <p:sldId id="401" r:id="rId11"/>
    <p:sldId id="329" r:id="rId12"/>
    <p:sldId id="387" r:id="rId13"/>
    <p:sldId id="388" r:id="rId14"/>
    <p:sldId id="368" r:id="rId15"/>
    <p:sldId id="402" r:id="rId16"/>
    <p:sldId id="314" r:id="rId17"/>
    <p:sldId id="389" r:id="rId18"/>
    <p:sldId id="390" r:id="rId19"/>
    <p:sldId id="335" r:id="rId20"/>
    <p:sldId id="391" r:id="rId21"/>
    <p:sldId id="392" r:id="rId22"/>
    <p:sldId id="393" r:id="rId23"/>
    <p:sldId id="394" r:id="rId24"/>
    <p:sldId id="395" r:id="rId25"/>
    <p:sldId id="396" r:id="rId26"/>
    <p:sldId id="403" r:id="rId27"/>
    <p:sldId id="259" r:id="rId28"/>
    <p:sldId id="327" r:id="rId29"/>
    <p:sldId id="397"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20" d="100"/>
          <a:sy n="120" d="100"/>
        </p:scale>
        <p:origin x="-1380"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814065"/>
            <a:ext cx="8784976" cy="1015663"/>
          </a:xfrm>
        </p:spPr>
        <p:txBody>
          <a:bodyPr>
            <a:spAutoFit/>
          </a:bodyPr>
          <a:lstStyle/>
          <a:p>
            <a:pPr algn="l"/>
            <a:r>
              <a:rPr lang="de-DE" altLang="de-DE" sz="6000" dirty="0" smtClean="0">
                <a:solidFill>
                  <a:srgbClr val="000000"/>
                </a:solidFill>
                <a:effectLst/>
                <a:latin typeface="Univers LT Std 47 Cn Lt" pitchFamily="34" charset="0"/>
              </a:rPr>
              <a:t>Du beschützt mich!</a:t>
            </a:r>
            <a:endParaRPr lang="de-DE" altLang="de-DE" sz="6000" dirty="0">
              <a:solidFill>
                <a:srgbClr val="000000"/>
              </a:solidFill>
              <a:effectLst/>
              <a:latin typeface="Univers LT Std 47 Cn Lt" pitchFamily="34" charset="0"/>
            </a:endParaRPr>
          </a:p>
        </p:txBody>
      </p:sp>
      <p:sp>
        <p:nvSpPr>
          <p:cNvPr id="409603" name="Rectangle 3"/>
          <p:cNvSpPr>
            <a:spLocks noGrp="1" noChangeArrowheads="1"/>
          </p:cNvSpPr>
          <p:nvPr>
            <p:ph type="subTitle" idx="1"/>
          </p:nvPr>
        </p:nvSpPr>
        <p:spPr>
          <a:xfrm>
            <a:off x="2612333" y="4149080"/>
            <a:ext cx="6400800" cy="369332"/>
          </a:xfrm>
        </p:spPr>
        <p:txBody>
          <a:bodyPr>
            <a:spAutoFit/>
          </a:bodyPr>
          <a:lstStyle/>
          <a:p>
            <a:pPr algn="r"/>
            <a:r>
              <a:rPr lang="de-DE" altLang="de-DE" sz="1800" dirty="0" smtClean="0">
                <a:solidFill>
                  <a:srgbClr val="000000"/>
                </a:solidFill>
                <a:effectLst/>
                <a:latin typeface="Univers LT Std 47 Cn Lt" pitchFamily="34" charset="0"/>
              </a:rPr>
              <a:t>Reihe: Unser Vater! (6/6)</a:t>
            </a:r>
            <a:endParaRPr lang="de-DE" altLang="de-DE" sz="1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87624" y="5688119"/>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kern="0" dirty="0" smtClean="0">
                <a:solidFill>
                  <a:srgbClr val="000000"/>
                </a:solidFill>
                <a:effectLst/>
                <a:latin typeface="Univers LT Std 47 Cn Lt" pitchFamily="34" charset="0"/>
              </a:rPr>
              <a:t>Matthäus-Evangelium 6,13</a:t>
            </a:r>
            <a:endParaRPr lang="de-DE" altLang="de-DE" kern="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1805555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040560" cy="3477875"/>
          </a:xfrm>
        </p:spPr>
        <p:txBody>
          <a:bodyPr wrap="square">
            <a:spAutoFit/>
          </a:bodyPr>
          <a:lstStyle/>
          <a:p>
            <a:pPr algn="l"/>
            <a:r>
              <a:rPr lang="de-CH" altLang="de-DE" sz="4400" dirty="0">
                <a:solidFill>
                  <a:srgbClr val="000000"/>
                </a:solidFill>
                <a:effectLst/>
                <a:latin typeface="Univers LT Std 47 Cn Lt" pitchFamily="34" charset="0"/>
              </a:rPr>
              <a:t>„Versuchung ist ein Parfum, das man so lange riecht, bis man die Flasche haben möchte.“</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475656" y="503025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Jean-Paul Belmondo</a:t>
            </a:r>
            <a:endParaRPr lang="de-DE" altLang="de-DE" sz="2400" dirty="0">
              <a:latin typeface="Univers LT Std 47 Cn Lt" pitchFamily="34" charset="0"/>
            </a:endParaRPr>
          </a:p>
        </p:txBody>
      </p:sp>
    </p:spTree>
    <p:extLst>
      <p:ext uri="{BB962C8B-B14F-4D97-AF65-F5344CB8AC3E}">
        <p14:creationId xmlns:p14="http://schemas.microsoft.com/office/powerpoint/2010/main" val="2845149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944616" cy="2800767"/>
          </a:xfrm>
        </p:spPr>
        <p:txBody>
          <a:bodyPr wrap="square">
            <a:spAutoFit/>
          </a:bodyPr>
          <a:lstStyle/>
          <a:p>
            <a:pPr algn="l"/>
            <a:r>
              <a:rPr lang="de-CH" altLang="de-DE" sz="4400" dirty="0">
                <a:solidFill>
                  <a:srgbClr val="000000"/>
                </a:solidFill>
                <a:effectLst/>
                <a:latin typeface="Univers LT Std 47 Cn Lt" pitchFamily="34" charset="0"/>
              </a:rPr>
              <a:t>„Die fremde Frau lockt dich mit honigsüssen Worten, glatt wie Öl fliessen </a:t>
            </a:r>
            <a:r>
              <a:rPr lang="de-CH" altLang="de-DE" sz="4400" dirty="0" smtClean="0">
                <a:solidFill>
                  <a:srgbClr val="000000"/>
                </a:solidFill>
                <a:effectLst/>
                <a:latin typeface="Univers LT Std 47 Cn Lt" pitchFamily="34" charset="0"/>
              </a:rPr>
              <a:t>sie</a:t>
            </a:r>
            <a:br>
              <a:rPr lang="de-CH" altLang="de-DE" sz="4400" dirty="0" smtClean="0">
                <a:solidFill>
                  <a:srgbClr val="000000"/>
                </a:solidFill>
                <a:effectLst/>
                <a:latin typeface="Univers LT Std 47 Cn Lt" pitchFamily="34" charset="0"/>
              </a:rPr>
            </a:br>
            <a:r>
              <a:rPr lang="de-CH" altLang="de-DE" sz="4400" dirty="0" smtClean="0">
                <a:solidFill>
                  <a:srgbClr val="000000"/>
                </a:solidFill>
                <a:effectLst/>
                <a:latin typeface="Univers LT Std 47 Cn Lt" pitchFamily="34" charset="0"/>
              </a:rPr>
              <a:t>von </a:t>
            </a:r>
            <a:r>
              <a:rPr lang="de-CH" altLang="de-DE" sz="4400" dirty="0">
                <a:solidFill>
                  <a:srgbClr val="000000"/>
                </a:solidFill>
                <a:effectLst/>
                <a:latin typeface="Univers LT Std 47 Cn Lt" pitchFamily="34" charset="0"/>
              </a:rPr>
              <a:t>ihren Lippen.“</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97160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Sprüche 5,3</a:t>
            </a:r>
            <a:endParaRPr lang="de-DE" altLang="de-DE" sz="2400" dirty="0">
              <a:latin typeface="Univers LT Std 47 Cn Lt" pitchFamily="34" charset="0"/>
            </a:endParaRPr>
          </a:p>
        </p:txBody>
      </p:sp>
    </p:spTree>
    <p:extLst>
      <p:ext uri="{BB962C8B-B14F-4D97-AF65-F5344CB8AC3E}">
        <p14:creationId xmlns:p14="http://schemas.microsoft.com/office/powerpoint/2010/main" val="1847601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84688"/>
            <a:ext cx="5328592" cy="3416320"/>
          </a:xfrm>
        </p:spPr>
        <p:txBody>
          <a:bodyPr wrap="square">
            <a:spAutoFit/>
          </a:bodyPr>
          <a:lstStyle/>
          <a:p>
            <a:pPr algn="l"/>
            <a:r>
              <a:rPr lang="de-CH" altLang="de-DE" sz="3600" dirty="0">
                <a:solidFill>
                  <a:srgbClr val="000000"/>
                </a:solidFill>
                <a:effectLst/>
                <a:latin typeface="Univers LT Std 47 Cn Lt" pitchFamily="34" charset="0"/>
              </a:rPr>
              <a:t>„Eva sah den Baum an: Seine Früchte mussten köstlich schmecken, sie anzusehen war eine Augenweide, und es war verlockend, dass man davon klug werden sollte!“</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97160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1.Mose 3,6</a:t>
            </a:r>
            <a:endParaRPr lang="de-DE" altLang="de-DE" sz="2400" dirty="0">
              <a:latin typeface="Univers LT Std 47 Cn Lt" pitchFamily="34" charset="0"/>
            </a:endParaRPr>
          </a:p>
        </p:txBody>
      </p:sp>
    </p:spTree>
    <p:extLst>
      <p:ext uri="{BB962C8B-B14F-4D97-AF65-F5344CB8AC3E}">
        <p14:creationId xmlns:p14="http://schemas.microsoft.com/office/powerpoint/2010/main" val="3992760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616624" cy="3539430"/>
          </a:xfrm>
        </p:spPr>
        <p:txBody>
          <a:bodyPr wrap="square">
            <a:spAutoFit/>
          </a:bodyPr>
          <a:lstStyle/>
          <a:p>
            <a:pPr algn="l"/>
            <a:r>
              <a:rPr lang="de-CH" altLang="de-DE" sz="3200" dirty="0">
                <a:solidFill>
                  <a:srgbClr val="000000"/>
                </a:solidFill>
                <a:effectLst/>
                <a:latin typeface="Univers LT Std 47 Cn Lt" pitchFamily="34" charset="0"/>
              </a:rPr>
              <a:t>„Als </a:t>
            </a:r>
            <a:r>
              <a:rPr lang="de-CH" altLang="de-DE" sz="3200" dirty="0" err="1">
                <a:solidFill>
                  <a:srgbClr val="000000"/>
                </a:solidFill>
                <a:effectLst/>
                <a:latin typeface="Univers LT Std 47 Cn Lt" pitchFamily="34" charset="0"/>
              </a:rPr>
              <a:t>Usija</a:t>
            </a:r>
            <a:r>
              <a:rPr lang="de-CH" altLang="de-DE" sz="3200" dirty="0">
                <a:solidFill>
                  <a:srgbClr val="000000"/>
                </a:solidFill>
                <a:effectLst/>
                <a:latin typeface="Univers LT Std 47 Cn Lt" pitchFamily="34" charset="0"/>
              </a:rPr>
              <a:t> mächtig geworden war, wurde er überheblich und verging sich gegen den HERRN, seinen Gott, sich selbst zum Schaden. Er ging in den Tempel, um selbst auf dem Räucheraltar Weihrauch zu verbrennen.“</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87624" y="515719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2.Chronik 26,16</a:t>
            </a:r>
            <a:endParaRPr lang="de-DE" altLang="de-DE" sz="2400" dirty="0">
              <a:latin typeface="Univers LT Std 47 Cn Lt" pitchFamily="34" charset="0"/>
            </a:endParaRPr>
          </a:p>
        </p:txBody>
      </p:sp>
    </p:spTree>
    <p:extLst>
      <p:ext uri="{BB962C8B-B14F-4D97-AF65-F5344CB8AC3E}">
        <p14:creationId xmlns:p14="http://schemas.microsoft.com/office/powerpoint/2010/main" val="1534110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5517" y="44624"/>
            <a:ext cx="5258571" cy="3477875"/>
          </a:xfrm>
        </p:spPr>
        <p:txBody>
          <a:bodyPr wrap="square">
            <a:spAutoFit/>
          </a:bodyPr>
          <a:lstStyle/>
          <a:p>
            <a:pPr algn="l"/>
            <a:r>
              <a:rPr lang="de-CH" altLang="de-DE" sz="4400" dirty="0">
                <a:solidFill>
                  <a:srgbClr val="000000"/>
                </a:solidFill>
                <a:effectLst/>
                <a:latin typeface="Univers LT Std 47 Cn Lt" pitchFamily="34" charset="0"/>
              </a:rPr>
              <a:t>„Wenn jemand in Versuchung gerät, ist es seine eigene Begierde, die ihn reizt und in die Falle lockt.“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99592" y="5127575"/>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Jakobus-Brief 1,14</a:t>
            </a:r>
            <a:endParaRPr lang="de-DE" altLang="de-DE" sz="2400" dirty="0">
              <a:latin typeface="Univers LT Std 47 Cn Lt" pitchFamily="34" charset="0"/>
            </a:endParaRPr>
          </a:p>
        </p:txBody>
      </p:sp>
    </p:spTree>
    <p:extLst>
      <p:ext uri="{BB962C8B-B14F-4D97-AF65-F5344CB8AC3E}">
        <p14:creationId xmlns:p14="http://schemas.microsoft.com/office/powerpoint/2010/main" val="58109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762627" cy="2800767"/>
          </a:xfrm>
        </p:spPr>
        <p:txBody>
          <a:bodyPr wrap="square">
            <a:spAutoFit/>
          </a:bodyPr>
          <a:lstStyle/>
          <a:p>
            <a:pPr algn="l"/>
            <a:r>
              <a:rPr lang="de-CH" altLang="de-DE" sz="4400" dirty="0">
                <a:solidFill>
                  <a:srgbClr val="000000"/>
                </a:solidFill>
                <a:effectLst/>
                <a:latin typeface="Univers LT Std 47 Cn Lt" pitchFamily="34" charset="0"/>
              </a:rPr>
              <a:t>„Nachdem die Begierde dann schwanger geworden ist, bringt sie die </a:t>
            </a:r>
            <a:r>
              <a:rPr lang="de-CH" altLang="de-DE" sz="4400" dirty="0" smtClean="0">
                <a:solidFill>
                  <a:srgbClr val="000000"/>
                </a:solidFill>
                <a:effectLst/>
                <a:latin typeface="Univers LT Std 47 Cn Lt" pitchFamily="34" charset="0"/>
              </a:rPr>
              <a:t>Sünde</a:t>
            </a:r>
            <a:br>
              <a:rPr lang="de-CH" altLang="de-DE" sz="4400" dirty="0" smtClean="0">
                <a:solidFill>
                  <a:srgbClr val="000000"/>
                </a:solidFill>
                <a:effectLst/>
                <a:latin typeface="Univers LT Std 47 Cn Lt" pitchFamily="34" charset="0"/>
              </a:rPr>
            </a:br>
            <a:r>
              <a:rPr lang="de-CH" altLang="de-DE" sz="4400" dirty="0" smtClean="0">
                <a:solidFill>
                  <a:srgbClr val="000000"/>
                </a:solidFill>
                <a:effectLst/>
                <a:latin typeface="Univers LT Std 47 Cn Lt" pitchFamily="34" charset="0"/>
              </a:rPr>
              <a:t>zur </a:t>
            </a:r>
            <a:r>
              <a:rPr lang="de-CH" altLang="de-DE" sz="4400" dirty="0">
                <a:solidFill>
                  <a:srgbClr val="000000"/>
                </a:solidFill>
                <a:effectLst/>
                <a:latin typeface="Univers LT Std 47 Cn Lt" pitchFamily="34" charset="0"/>
              </a:rPr>
              <a:t>Welt.“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99592" y="5127575"/>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Jakobus-Brief 1,15</a:t>
            </a:r>
            <a:endParaRPr lang="de-DE" altLang="de-DE" sz="2400" dirty="0">
              <a:latin typeface="Univers LT Std 47 Cn Lt" pitchFamily="34" charset="0"/>
            </a:endParaRPr>
          </a:p>
        </p:txBody>
      </p:sp>
    </p:spTree>
    <p:extLst>
      <p:ext uri="{BB962C8B-B14F-4D97-AF65-F5344CB8AC3E}">
        <p14:creationId xmlns:p14="http://schemas.microsoft.com/office/powerpoint/2010/main" val="1959651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6192688" cy="1938992"/>
          </a:xfrm>
        </p:spPr>
        <p:txBody>
          <a:bodyPr wrap="square">
            <a:spAutoFit/>
          </a:bodyPr>
          <a:lstStyle/>
          <a:p>
            <a:pPr algn="l"/>
            <a:r>
              <a:rPr lang="de-DE" altLang="de-DE" sz="6000" dirty="0" smtClean="0">
                <a:solidFill>
                  <a:srgbClr val="000000"/>
                </a:solidFill>
                <a:effectLst/>
                <a:latin typeface="Univers LT Std 47 Cn Lt" pitchFamily="34" charset="0"/>
              </a:rPr>
              <a:t>II. Bewahre uns</a:t>
            </a:r>
            <a:br>
              <a:rPr lang="de-DE" altLang="de-DE" sz="6000" dirty="0" smtClean="0">
                <a:solidFill>
                  <a:srgbClr val="000000"/>
                </a:solidFill>
                <a:effectLst/>
                <a:latin typeface="Univers LT Std 47 Cn Lt" pitchFamily="34" charset="0"/>
              </a:rPr>
            </a:br>
            <a:r>
              <a:rPr lang="de-DE" altLang="de-DE" sz="6000" dirty="0" smtClean="0">
                <a:solidFill>
                  <a:srgbClr val="000000"/>
                </a:solidFill>
                <a:effectLst/>
                <a:latin typeface="Univers LT Std 47 Cn Lt" pitchFamily="34" charset="0"/>
              </a:rPr>
              <a:t>vor Versuchungen!</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472608" cy="3416320"/>
          </a:xfrm>
        </p:spPr>
        <p:txBody>
          <a:bodyPr wrap="square">
            <a:spAutoFit/>
          </a:bodyPr>
          <a:lstStyle/>
          <a:p>
            <a:pPr algn="l"/>
            <a:r>
              <a:rPr lang="de-CH" altLang="de-DE" sz="3600" dirty="0">
                <a:solidFill>
                  <a:srgbClr val="000000"/>
                </a:solidFill>
                <a:effectLst/>
                <a:latin typeface="Univers LT Std 47 Cn Lt" pitchFamily="34" charset="0"/>
              </a:rPr>
              <a:t>„Am Ende ist diese Frau bitter wie Galle und tödlich wie ein beidseitig geschliffenes Schwert. Sie reisst dich mit in den Tod, ihre Schritte führen geradewegs ins Grab.“</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97160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Sprüche 5,4-5</a:t>
            </a:r>
            <a:endParaRPr lang="de-DE" altLang="de-DE" sz="2400" dirty="0">
              <a:latin typeface="Univers LT Std 47 Cn Lt" pitchFamily="34" charset="0"/>
            </a:endParaRPr>
          </a:p>
        </p:txBody>
      </p:sp>
    </p:spTree>
    <p:extLst>
      <p:ext uri="{BB962C8B-B14F-4D97-AF65-F5344CB8AC3E}">
        <p14:creationId xmlns:p14="http://schemas.microsoft.com/office/powerpoint/2010/main" val="2154811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184576" cy="3754874"/>
          </a:xfrm>
        </p:spPr>
        <p:txBody>
          <a:bodyPr wrap="square">
            <a:spAutoFit/>
          </a:bodyPr>
          <a:lstStyle/>
          <a:p>
            <a:pPr algn="l"/>
            <a:r>
              <a:rPr lang="de-CH" altLang="de-DE" sz="3400" dirty="0">
                <a:solidFill>
                  <a:srgbClr val="000000"/>
                </a:solidFill>
                <a:effectLst/>
                <a:latin typeface="Univers LT Std 47 Cn Lt" pitchFamily="34" charset="0"/>
              </a:rPr>
              <a:t>„Ist’s nicht also? Wenn du fromm bist, so kannst du frei den Blick erheben. Bist du aber nicht fromm, so lauert die Sünde vor der Tür, und nach dir hat sie Verlangen; du aber herrsche über sie.“</a:t>
            </a:r>
            <a:endParaRPr lang="de-DE" altLang="de-DE" sz="3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97160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1.Mose 4,7</a:t>
            </a:r>
            <a:endParaRPr lang="de-DE" altLang="de-DE" sz="2400" dirty="0">
              <a:latin typeface="Univers LT Std 47 Cn Lt" pitchFamily="34" charset="0"/>
            </a:endParaRPr>
          </a:p>
        </p:txBody>
      </p:sp>
    </p:spTree>
    <p:extLst>
      <p:ext uri="{BB962C8B-B14F-4D97-AF65-F5344CB8AC3E}">
        <p14:creationId xmlns:p14="http://schemas.microsoft.com/office/powerpoint/2010/main" val="1225104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93980"/>
            <a:ext cx="5472608" cy="3046988"/>
          </a:xfrm>
        </p:spPr>
        <p:txBody>
          <a:bodyPr wrap="square">
            <a:spAutoFit/>
          </a:bodyPr>
          <a:lstStyle/>
          <a:p>
            <a:pPr algn="l"/>
            <a:r>
              <a:rPr lang="de-CH" altLang="de-DE" sz="3200" dirty="0">
                <a:solidFill>
                  <a:srgbClr val="000000"/>
                </a:solidFill>
                <a:effectLst/>
                <a:latin typeface="Univers LT Std 47 Cn Lt" pitchFamily="34" charset="0"/>
              </a:rPr>
              <a:t>„Freue dich an der Frau, die du jung geheiratet hast. Anmutig wie eine Gazelle ist sie. Ihre Brüste sollen dich immer berauschen, in ihren Armen kannst du dich selbst vergessen!“</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547664" y="515719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Sprüche 5,18-19</a:t>
            </a:r>
            <a:endParaRPr lang="de-DE" altLang="de-DE" sz="2400" dirty="0">
              <a:latin typeface="Univers LT Std 47 Cn Lt" pitchFamily="34" charset="0"/>
            </a:endParaRPr>
          </a:p>
        </p:txBody>
      </p:sp>
    </p:spTree>
    <p:extLst>
      <p:ext uri="{BB962C8B-B14F-4D97-AF65-F5344CB8AC3E}">
        <p14:creationId xmlns:p14="http://schemas.microsoft.com/office/powerpoint/2010/main" val="96186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1663"/>
            <a:ext cx="5400600" cy="3477875"/>
          </a:xfrm>
        </p:spPr>
        <p:txBody>
          <a:bodyPr wrap="square">
            <a:spAutoFit/>
          </a:bodyPr>
          <a:lstStyle/>
          <a:p>
            <a:pPr algn="l"/>
            <a:r>
              <a:rPr lang="de-CH" altLang="de-DE" sz="4400" dirty="0">
                <a:solidFill>
                  <a:srgbClr val="000000"/>
                </a:solidFill>
                <a:effectLst/>
                <a:latin typeface="Univers LT Std 47 Cn Lt" pitchFamily="34" charset="0"/>
              </a:rPr>
              <a:t>„Und vergibt uns unsere </a:t>
            </a:r>
            <a:r>
              <a:rPr lang="de-CH" altLang="de-DE" sz="4400" dirty="0" smtClean="0">
                <a:solidFill>
                  <a:srgbClr val="000000"/>
                </a:solidFill>
                <a:effectLst/>
                <a:latin typeface="Univers LT Std 47 Cn Lt" pitchFamily="34" charset="0"/>
              </a:rPr>
              <a:t>Schulden, </a:t>
            </a:r>
            <a:r>
              <a:rPr lang="de-CH" altLang="de-DE" sz="4400" dirty="0">
                <a:solidFill>
                  <a:srgbClr val="000000"/>
                </a:solidFill>
                <a:effectLst/>
                <a:latin typeface="Univers LT Std 47 Cn Lt" pitchFamily="34" charset="0"/>
              </a:rPr>
              <a:t>wie auch wir denen vergeben haben, die an uns schuldig wurden.“</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07704" y="50851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6,12</a:t>
            </a:r>
            <a:endParaRPr lang="de-DE" altLang="de-DE" sz="2400" dirty="0">
              <a:latin typeface="Univers LT Std 47 Cn Lt" pitchFamily="34" charset="0"/>
            </a:endParaRPr>
          </a:p>
        </p:txBody>
      </p:sp>
    </p:spTree>
    <p:extLst>
      <p:ext uri="{BB962C8B-B14F-4D97-AF65-F5344CB8AC3E}">
        <p14:creationId xmlns:p14="http://schemas.microsoft.com/office/powerpoint/2010/main" val="735500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6192688" cy="1938992"/>
          </a:xfrm>
        </p:spPr>
        <p:txBody>
          <a:bodyPr wrap="square">
            <a:spAutoFit/>
          </a:bodyPr>
          <a:lstStyle/>
          <a:p>
            <a:pPr algn="l"/>
            <a:r>
              <a:rPr lang="de-DE" altLang="de-DE" sz="6000" dirty="0" smtClean="0">
                <a:solidFill>
                  <a:srgbClr val="000000"/>
                </a:solidFill>
                <a:effectLst/>
                <a:latin typeface="Univers LT Std 47 Cn Lt" pitchFamily="34" charset="0"/>
              </a:rPr>
              <a:t>III. Errette uns</a:t>
            </a:r>
            <a:r>
              <a:rPr lang="de-DE" altLang="de-DE" sz="6000" smtClean="0">
                <a:solidFill>
                  <a:srgbClr val="000000"/>
                </a:solidFill>
                <a:effectLst/>
                <a:latin typeface="Univers LT Std 47 Cn Lt" pitchFamily="34" charset="0"/>
              </a:rPr>
              <a:t/>
            </a:r>
            <a:br>
              <a:rPr lang="de-DE" altLang="de-DE" sz="6000" smtClean="0">
                <a:solidFill>
                  <a:srgbClr val="000000"/>
                </a:solidFill>
                <a:effectLst/>
                <a:latin typeface="Univers LT Std 47 Cn Lt" pitchFamily="34" charset="0"/>
              </a:rPr>
            </a:br>
            <a:r>
              <a:rPr lang="de-DE" altLang="de-DE" sz="6000" smtClean="0">
                <a:solidFill>
                  <a:srgbClr val="000000"/>
                </a:solidFill>
                <a:effectLst/>
                <a:latin typeface="Univers LT Std 47 Cn Lt" pitchFamily="34" charset="0"/>
              </a:rPr>
              <a:t>vor dem </a:t>
            </a:r>
            <a:r>
              <a:rPr lang="de-DE" altLang="de-DE" sz="6000" dirty="0" smtClean="0">
                <a:solidFill>
                  <a:srgbClr val="000000"/>
                </a:solidFill>
                <a:effectLst/>
                <a:latin typeface="Univers LT Std 47 Cn Lt" pitchFamily="34" charset="0"/>
              </a:rPr>
              <a:t>Bösen!</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3669416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472608" cy="3046988"/>
          </a:xfrm>
        </p:spPr>
        <p:txBody>
          <a:bodyPr wrap="square">
            <a:spAutoFit/>
          </a:bodyPr>
          <a:lstStyle/>
          <a:p>
            <a:pPr algn="l"/>
            <a:r>
              <a:rPr lang="de-CH" altLang="de-DE" sz="4800" smtClean="0">
                <a:solidFill>
                  <a:srgbClr val="000000"/>
                </a:solidFill>
                <a:effectLst/>
                <a:latin typeface="Univers LT Std 47 Cn Lt" pitchFamily="34" charset="0"/>
              </a:rPr>
              <a:t>„Lass </a:t>
            </a:r>
            <a:r>
              <a:rPr lang="de-CH" altLang="de-DE" sz="4800" dirty="0">
                <a:solidFill>
                  <a:srgbClr val="000000"/>
                </a:solidFill>
                <a:effectLst/>
                <a:latin typeface="Univers LT Std 47 Cn Lt" pitchFamily="34" charset="0"/>
              </a:rPr>
              <a:t>uns nicht in Versuchung geraten, sondern errette </a:t>
            </a:r>
            <a:r>
              <a:rPr lang="de-CH" altLang="de-DE" sz="4800" dirty="0" smtClean="0">
                <a:solidFill>
                  <a:srgbClr val="000000"/>
                </a:solidFill>
                <a:effectLst/>
                <a:latin typeface="Univers LT Std 47 Cn Lt" pitchFamily="34" charset="0"/>
              </a:rPr>
              <a:t>uns</a:t>
            </a:r>
            <a:br>
              <a:rPr lang="de-CH" altLang="de-DE" sz="4800" dirty="0" smtClean="0">
                <a:solidFill>
                  <a:srgbClr val="000000"/>
                </a:solidFill>
                <a:effectLst/>
                <a:latin typeface="Univers LT Std 47 Cn Lt" pitchFamily="34" charset="0"/>
              </a:rPr>
            </a:br>
            <a:r>
              <a:rPr lang="de-CH" altLang="de-DE" sz="4800" dirty="0" smtClean="0">
                <a:solidFill>
                  <a:srgbClr val="000000"/>
                </a:solidFill>
                <a:effectLst/>
                <a:latin typeface="Univers LT Std 47 Cn Lt" pitchFamily="34" charset="0"/>
              </a:rPr>
              <a:t>vor </a:t>
            </a:r>
            <a:r>
              <a:rPr lang="de-CH" altLang="de-DE" sz="4800" dirty="0">
                <a:solidFill>
                  <a:srgbClr val="000000"/>
                </a:solidFill>
                <a:effectLst/>
                <a:latin typeface="Univers LT Std 47 Cn Lt" pitchFamily="34" charset="0"/>
              </a:rPr>
              <a:t>dem Bösen.“</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051720" y="5177839"/>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6,13</a:t>
            </a:r>
            <a:endParaRPr lang="de-DE" altLang="de-DE" sz="2400" dirty="0">
              <a:latin typeface="Univers LT Std 47 Cn Lt" pitchFamily="34" charset="0"/>
            </a:endParaRPr>
          </a:p>
        </p:txBody>
      </p:sp>
    </p:spTree>
    <p:extLst>
      <p:ext uri="{BB962C8B-B14F-4D97-AF65-F5344CB8AC3E}">
        <p14:creationId xmlns:p14="http://schemas.microsoft.com/office/powerpoint/2010/main" val="2185578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256584" cy="3416320"/>
          </a:xfrm>
        </p:spPr>
        <p:txBody>
          <a:bodyPr wrap="square">
            <a:spAutoFit/>
          </a:bodyPr>
          <a:lstStyle/>
          <a:p>
            <a:pPr algn="l"/>
            <a:r>
              <a:rPr lang="de-CH" altLang="de-DE" sz="3600" dirty="0">
                <a:solidFill>
                  <a:srgbClr val="000000"/>
                </a:solidFill>
                <a:effectLst/>
                <a:latin typeface="Univers LT Std 47 Cn Lt" pitchFamily="34" charset="0"/>
              </a:rPr>
              <a:t>„Seid besonnen, seid wachsam! Euer Feind, der Teufel, streift umher wie ein brüllender Löwe, immer auf der Suche nach einem Opfer, das er verschlingen kann.“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547664" y="515719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1.Petrus-Brief 5,8</a:t>
            </a:r>
            <a:endParaRPr lang="de-DE" altLang="de-DE" sz="2400" dirty="0">
              <a:latin typeface="Univers LT Std 47 Cn Lt" pitchFamily="34" charset="0"/>
            </a:endParaRPr>
          </a:p>
        </p:txBody>
      </p:sp>
    </p:spTree>
    <p:extLst>
      <p:ext uri="{BB962C8B-B14F-4D97-AF65-F5344CB8AC3E}">
        <p14:creationId xmlns:p14="http://schemas.microsoft.com/office/powerpoint/2010/main" val="1749879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5"/>
            <a:ext cx="5472608" cy="3477875"/>
          </a:xfrm>
        </p:spPr>
        <p:txBody>
          <a:bodyPr wrap="square">
            <a:spAutoFit/>
          </a:bodyPr>
          <a:lstStyle/>
          <a:p>
            <a:pPr algn="l"/>
            <a:r>
              <a:rPr lang="de-CH" altLang="de-DE" sz="4400" dirty="0">
                <a:solidFill>
                  <a:srgbClr val="000000"/>
                </a:solidFill>
                <a:effectLst/>
                <a:latin typeface="Univers LT Std 47 Cn Lt" pitchFamily="34" charset="0"/>
              </a:rPr>
              <a:t>„Ordnet euch daher Gott unter! Und dem Teufel widersteht, dann wird er von euch ablassen und fliehen.“</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547664" y="515719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Jakobus-Brief 4,7</a:t>
            </a:r>
            <a:endParaRPr lang="de-DE" altLang="de-DE" sz="2400" dirty="0">
              <a:latin typeface="Univers LT Std 47 Cn Lt" pitchFamily="34" charset="0"/>
            </a:endParaRPr>
          </a:p>
        </p:txBody>
      </p:sp>
    </p:spTree>
    <p:extLst>
      <p:ext uri="{BB962C8B-B14F-4D97-AF65-F5344CB8AC3E}">
        <p14:creationId xmlns:p14="http://schemas.microsoft.com/office/powerpoint/2010/main" val="266819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472608" cy="3046988"/>
          </a:xfrm>
        </p:spPr>
        <p:txBody>
          <a:bodyPr wrap="square">
            <a:spAutoFit/>
          </a:bodyPr>
          <a:lstStyle/>
          <a:p>
            <a:pPr algn="l"/>
            <a:r>
              <a:rPr lang="de-CH" altLang="de-DE" sz="4800" dirty="0" smtClean="0">
                <a:solidFill>
                  <a:srgbClr val="000000"/>
                </a:solidFill>
                <a:effectLst/>
                <a:latin typeface="Univers LT Std 47 Cn Lt" pitchFamily="34" charset="0"/>
              </a:rPr>
              <a:t>„Vater lass </a:t>
            </a:r>
            <a:r>
              <a:rPr lang="de-CH" altLang="de-DE" sz="4800" dirty="0">
                <a:solidFill>
                  <a:srgbClr val="000000"/>
                </a:solidFill>
                <a:effectLst/>
                <a:latin typeface="Univers LT Std 47 Cn Lt" pitchFamily="34" charset="0"/>
              </a:rPr>
              <a:t>uns nicht in Versuchung geraten, sondern errette </a:t>
            </a:r>
            <a:r>
              <a:rPr lang="de-CH" altLang="de-DE" sz="4800" dirty="0" smtClean="0">
                <a:solidFill>
                  <a:srgbClr val="000000"/>
                </a:solidFill>
                <a:effectLst/>
                <a:latin typeface="Univers LT Std 47 Cn Lt" pitchFamily="34" charset="0"/>
              </a:rPr>
              <a:t>uns</a:t>
            </a:r>
            <a:br>
              <a:rPr lang="de-CH" altLang="de-DE" sz="4800" dirty="0" smtClean="0">
                <a:solidFill>
                  <a:srgbClr val="000000"/>
                </a:solidFill>
                <a:effectLst/>
                <a:latin typeface="Univers LT Std 47 Cn Lt" pitchFamily="34" charset="0"/>
              </a:rPr>
            </a:br>
            <a:r>
              <a:rPr lang="de-CH" altLang="de-DE" sz="4800" dirty="0" smtClean="0">
                <a:solidFill>
                  <a:srgbClr val="000000"/>
                </a:solidFill>
                <a:effectLst/>
                <a:latin typeface="Univers LT Std 47 Cn Lt" pitchFamily="34" charset="0"/>
              </a:rPr>
              <a:t>vor </a:t>
            </a:r>
            <a:r>
              <a:rPr lang="de-CH" altLang="de-DE" sz="4800" dirty="0">
                <a:solidFill>
                  <a:srgbClr val="000000"/>
                </a:solidFill>
                <a:effectLst/>
                <a:latin typeface="Univers LT Std 47 Cn Lt" pitchFamily="34" charset="0"/>
              </a:rPr>
              <a:t>dem Bösen.“</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530120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6,13</a:t>
            </a:r>
            <a:endParaRPr lang="de-DE" altLang="de-DE" sz="2400" dirty="0">
              <a:latin typeface="Univers LT Std 47 Cn Lt" pitchFamily="34" charset="0"/>
            </a:endParaRPr>
          </a:p>
        </p:txBody>
      </p:sp>
    </p:spTree>
    <p:extLst>
      <p:ext uri="{BB962C8B-B14F-4D97-AF65-F5344CB8AC3E}">
        <p14:creationId xmlns:p14="http://schemas.microsoft.com/office/powerpoint/2010/main" val="9005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3847"/>
            <a:ext cx="5472608" cy="3539430"/>
          </a:xfrm>
        </p:spPr>
        <p:txBody>
          <a:bodyPr wrap="square">
            <a:spAutoFit/>
          </a:bodyPr>
          <a:lstStyle/>
          <a:p>
            <a:pPr algn="l"/>
            <a:r>
              <a:rPr lang="de-CH" altLang="de-DE" sz="3200" dirty="0">
                <a:solidFill>
                  <a:srgbClr val="000000"/>
                </a:solidFill>
                <a:effectLst/>
                <a:latin typeface="Univers LT Std 47 Cn Lt" pitchFamily="34" charset="0"/>
              </a:rPr>
              <a:t>„Jesus, der sich selbst als Opfer für unsere Sünden hingegeben hat. Er hat sein Leben hingegeben, um uns von allem Bösen zu befreien, das die jetzige Welt beherrscht. und hat damit den Willen Gottes, unseres Vaters, erfüllt.“</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547664" y="515719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Galater-Brief 1,4</a:t>
            </a:r>
            <a:endParaRPr lang="de-DE" altLang="de-DE" sz="2400" dirty="0">
              <a:latin typeface="Univers LT Std 47 Cn Lt" pitchFamily="34" charset="0"/>
            </a:endParaRPr>
          </a:p>
        </p:txBody>
      </p:sp>
    </p:spTree>
    <p:extLst>
      <p:ext uri="{BB962C8B-B14F-4D97-AF65-F5344CB8AC3E}">
        <p14:creationId xmlns:p14="http://schemas.microsoft.com/office/powerpoint/2010/main" val="623461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3133"/>
            <a:ext cx="5472608" cy="3477875"/>
          </a:xfrm>
        </p:spPr>
        <p:txBody>
          <a:bodyPr wrap="square">
            <a:spAutoFit/>
          </a:bodyPr>
          <a:lstStyle/>
          <a:p>
            <a:pPr algn="l"/>
            <a:r>
              <a:rPr lang="de-CH" altLang="de-DE" sz="4400" dirty="0">
                <a:solidFill>
                  <a:srgbClr val="000000"/>
                </a:solidFill>
                <a:effectLst/>
                <a:latin typeface="Univers LT Std 47 Cn Lt" pitchFamily="34" charset="0"/>
              </a:rPr>
              <a:t>„Gerade deshalb ist der Sohn Gottes erschienen: Er ist gekommen, um das, was der Teufel </a:t>
            </a:r>
            <a:r>
              <a:rPr lang="de-CH" altLang="de-DE" sz="4400" dirty="0" smtClean="0">
                <a:solidFill>
                  <a:srgbClr val="000000"/>
                </a:solidFill>
                <a:effectLst/>
                <a:latin typeface="Univers LT Std 47 Cn Lt" pitchFamily="34" charset="0"/>
              </a:rPr>
              <a:t>tut,</a:t>
            </a:r>
            <a:br>
              <a:rPr lang="de-CH" altLang="de-DE" sz="4400" dirty="0" smtClean="0">
                <a:solidFill>
                  <a:srgbClr val="000000"/>
                </a:solidFill>
                <a:effectLst/>
                <a:latin typeface="Univers LT Std 47 Cn Lt" pitchFamily="34" charset="0"/>
              </a:rPr>
            </a:br>
            <a:r>
              <a:rPr lang="de-CH" altLang="de-DE" sz="4400" dirty="0" smtClean="0">
                <a:solidFill>
                  <a:srgbClr val="000000"/>
                </a:solidFill>
                <a:effectLst/>
                <a:latin typeface="Univers LT Std 47 Cn Lt" pitchFamily="34" charset="0"/>
              </a:rPr>
              <a:t>zu </a:t>
            </a:r>
            <a:r>
              <a:rPr lang="de-CH" altLang="de-DE" sz="4400" dirty="0">
                <a:solidFill>
                  <a:srgbClr val="000000"/>
                </a:solidFill>
                <a:effectLst/>
                <a:latin typeface="Univers LT Std 47 Cn Lt" pitchFamily="34" charset="0"/>
              </a:rPr>
              <a:t>zerstören.“</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530120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1.Johannes-Brief 3,8</a:t>
            </a:r>
            <a:endParaRPr lang="de-DE" altLang="de-DE" sz="2400" dirty="0">
              <a:latin typeface="Univers LT Std 47 Cn Lt" pitchFamily="34" charset="0"/>
            </a:endParaRPr>
          </a:p>
        </p:txBody>
      </p:sp>
    </p:spTree>
    <p:extLst>
      <p:ext uri="{BB962C8B-B14F-4D97-AF65-F5344CB8AC3E}">
        <p14:creationId xmlns:p14="http://schemas.microsoft.com/office/powerpoint/2010/main" val="2912071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722893"/>
            <a:ext cx="6120680" cy="1015663"/>
          </a:xfrm>
        </p:spPr>
        <p:txBody>
          <a:bodyPr wrap="square">
            <a:spAutoFit/>
          </a:bodyPr>
          <a:lstStyle/>
          <a:p>
            <a:pPr algn="l"/>
            <a:r>
              <a:rPr lang="de-DE" altLang="de-DE" sz="6000" dirty="0" smtClean="0">
                <a:solidFill>
                  <a:srgbClr val="000000"/>
                </a:solidFill>
                <a:effectLst/>
                <a:latin typeface="Univers LT Std 47 Cn Lt" pitchFamily="34" charset="0"/>
              </a:rPr>
              <a:t>Schlussgedanke</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616624" cy="3416320"/>
          </a:xfrm>
        </p:spPr>
        <p:txBody>
          <a:bodyPr wrap="square">
            <a:spAutoFit/>
          </a:bodyPr>
          <a:lstStyle/>
          <a:p>
            <a:pPr algn="l"/>
            <a:r>
              <a:rPr lang="de-CH" altLang="de-DE" dirty="0" smtClean="0">
                <a:solidFill>
                  <a:srgbClr val="000000"/>
                </a:solidFill>
                <a:effectLst/>
                <a:latin typeface="Univers LT Std 47 Cn Lt" pitchFamily="34" charset="0"/>
              </a:rPr>
              <a:t>„Lass </a:t>
            </a:r>
            <a:r>
              <a:rPr lang="de-CH" altLang="de-DE" dirty="0">
                <a:solidFill>
                  <a:srgbClr val="000000"/>
                </a:solidFill>
                <a:effectLst/>
                <a:latin typeface="Univers LT Std 47 Cn Lt" pitchFamily="34" charset="0"/>
              </a:rPr>
              <a:t>uns nicht in Versuchung geraten, sondern errette uns vor dem Bösen.“</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528851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6,13</a:t>
            </a:r>
            <a:endParaRPr lang="de-DE" altLang="de-DE" sz="2400" dirty="0">
              <a:latin typeface="Univers LT Std 47 Cn Lt" pitchFamily="34" charset="0"/>
            </a:endParaRPr>
          </a:p>
        </p:txBody>
      </p:sp>
    </p:spTree>
    <p:extLst>
      <p:ext uri="{BB962C8B-B14F-4D97-AF65-F5344CB8AC3E}">
        <p14:creationId xmlns:p14="http://schemas.microsoft.com/office/powerpoint/2010/main" val="2323602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616624" cy="3416320"/>
          </a:xfrm>
        </p:spPr>
        <p:txBody>
          <a:bodyPr wrap="square">
            <a:spAutoFit/>
          </a:bodyPr>
          <a:lstStyle/>
          <a:p>
            <a:pPr algn="l"/>
            <a:r>
              <a:rPr lang="de-CH" altLang="de-DE" dirty="0">
                <a:solidFill>
                  <a:srgbClr val="000000"/>
                </a:solidFill>
                <a:effectLst/>
                <a:latin typeface="Univers LT Std 47 Cn Lt" pitchFamily="34" charset="0"/>
              </a:rPr>
              <a:t>„Denn dein ist das Reich und die Kraft und die Herrlichkeit in Ewigkeit. Amen.“</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5288511"/>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6,13</a:t>
            </a:r>
            <a:endParaRPr lang="de-DE" altLang="de-DE" sz="2400" dirty="0">
              <a:latin typeface="Univers LT Std 47 Cn Lt" pitchFamily="34" charset="0"/>
            </a:endParaRPr>
          </a:p>
        </p:txBody>
      </p:sp>
    </p:spTree>
    <p:extLst>
      <p:ext uri="{BB962C8B-B14F-4D97-AF65-F5344CB8AC3E}">
        <p14:creationId xmlns:p14="http://schemas.microsoft.com/office/powerpoint/2010/main" val="277465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3980"/>
            <a:ext cx="5400600" cy="3046988"/>
          </a:xfrm>
        </p:spPr>
        <p:txBody>
          <a:bodyPr wrap="square">
            <a:spAutoFit/>
          </a:bodyPr>
          <a:lstStyle/>
          <a:p>
            <a:pPr algn="l"/>
            <a:r>
              <a:rPr lang="de-CH" altLang="de-DE" sz="3200" dirty="0">
                <a:solidFill>
                  <a:srgbClr val="000000"/>
                </a:solidFill>
                <a:effectLst/>
                <a:latin typeface="Univers LT Std 47 Cn Lt" pitchFamily="34" charset="0"/>
              </a:rPr>
              <a:t>„Eine Versuchung ist der Anreiz oder die Verleitung zu einer Handlung, die reizvoll erscheint, jedoch </a:t>
            </a:r>
            <a:r>
              <a:rPr lang="de-CH" altLang="de-DE" sz="3200" dirty="0" smtClean="0">
                <a:solidFill>
                  <a:srgbClr val="000000"/>
                </a:solidFill>
                <a:effectLst/>
                <a:latin typeface="Univers LT Std 47 Cn Lt" pitchFamily="34" charset="0"/>
              </a:rPr>
              <a:t>unzweckmässig </a:t>
            </a:r>
            <a:r>
              <a:rPr lang="de-CH" altLang="de-DE" sz="3200" dirty="0">
                <a:solidFill>
                  <a:srgbClr val="000000"/>
                </a:solidFill>
                <a:effectLst/>
                <a:latin typeface="Univers LT Std 47 Cn Lt" pitchFamily="34" charset="0"/>
              </a:rPr>
              <a:t>ist, einer sozialen Norm widerspricht und/oder verboten ist.“</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15616" y="50851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wikipedia.org</a:t>
            </a:r>
            <a:endParaRPr lang="de-DE" altLang="de-DE" sz="2400" dirty="0">
              <a:latin typeface="Univers LT Std 47 Cn Lt" pitchFamily="34" charset="0"/>
            </a:endParaRPr>
          </a:p>
        </p:txBody>
      </p:sp>
    </p:spTree>
    <p:extLst>
      <p:ext uri="{BB962C8B-B14F-4D97-AF65-F5344CB8AC3E}">
        <p14:creationId xmlns:p14="http://schemas.microsoft.com/office/powerpoint/2010/main" val="3968474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256584" cy="2862322"/>
          </a:xfrm>
        </p:spPr>
        <p:txBody>
          <a:bodyPr wrap="square">
            <a:spAutoFit/>
          </a:bodyPr>
          <a:lstStyle/>
          <a:p>
            <a:pPr algn="l"/>
            <a:r>
              <a:rPr lang="de-CH" altLang="de-DE" sz="3600" dirty="0">
                <a:solidFill>
                  <a:srgbClr val="000000"/>
                </a:solidFill>
                <a:effectLst/>
                <a:latin typeface="Univers LT Std 47 Cn Lt" pitchFamily="34" charset="0"/>
              </a:rPr>
              <a:t>„Wir wollen alles ablegen, was uns beim Laufen hindert, uns von der Sünde trennen, die uns so </a:t>
            </a:r>
            <a:r>
              <a:rPr lang="de-CH" altLang="de-DE" sz="3600" u="sng" dirty="0">
                <a:solidFill>
                  <a:srgbClr val="000000"/>
                </a:solidFill>
                <a:effectLst/>
                <a:latin typeface="Univers LT Std 47 Cn Lt" pitchFamily="34" charset="0"/>
              </a:rPr>
              <a:t>leicht</a:t>
            </a:r>
            <a:r>
              <a:rPr lang="de-CH" altLang="de-DE" sz="3600" dirty="0">
                <a:solidFill>
                  <a:srgbClr val="000000"/>
                </a:solidFill>
                <a:effectLst/>
                <a:latin typeface="Univers LT Std 47 Cn Lt" pitchFamily="34" charset="0"/>
              </a:rPr>
              <a:t> gefangen nimmt.“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899592" y="5146036"/>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Hebräer 12,1</a:t>
            </a:r>
            <a:endParaRPr lang="de-DE" altLang="de-DE" sz="2400" dirty="0">
              <a:latin typeface="Univers LT Std 47 Cn Lt" pitchFamily="34" charset="0"/>
            </a:endParaRPr>
          </a:p>
        </p:txBody>
      </p:sp>
    </p:spTree>
    <p:extLst>
      <p:ext uri="{BB962C8B-B14F-4D97-AF65-F5344CB8AC3E}">
        <p14:creationId xmlns:p14="http://schemas.microsoft.com/office/powerpoint/2010/main" val="3390144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980" y="44624"/>
            <a:ext cx="5619139" cy="3539430"/>
          </a:xfrm>
        </p:spPr>
        <p:txBody>
          <a:bodyPr wrap="square">
            <a:spAutoFit/>
          </a:bodyPr>
          <a:lstStyle/>
          <a:p>
            <a:pPr algn="l"/>
            <a:r>
              <a:rPr lang="de-CH" altLang="de-DE" sz="3200" dirty="0">
                <a:solidFill>
                  <a:srgbClr val="000000"/>
                </a:solidFill>
                <a:effectLst/>
                <a:latin typeface="Univers LT Std 47 Cn Lt" pitchFamily="34" charset="0"/>
              </a:rPr>
              <a:t>„Ich führe einen harten Kampf gegen mich selbst, als wäre mein Körper ein Sklave, dem ich meinen Willen aufzwinge. Denn ich möchte nicht anderen predigen und dann </a:t>
            </a:r>
            <a:r>
              <a:rPr lang="de-CH" altLang="de-DE" sz="3200" dirty="0" smtClean="0">
                <a:solidFill>
                  <a:srgbClr val="000000"/>
                </a:solidFill>
                <a:effectLst/>
                <a:latin typeface="Univers LT Std 47 Cn Lt" pitchFamily="34" charset="0"/>
              </a:rPr>
              <a:t>als</a:t>
            </a:r>
            <a:br>
              <a:rPr lang="de-CH" altLang="de-DE" sz="3200" dirty="0" smtClean="0">
                <a:solidFill>
                  <a:srgbClr val="000000"/>
                </a:solidFill>
                <a:effectLst/>
                <a:latin typeface="Univers LT Std 47 Cn Lt" pitchFamily="34" charset="0"/>
              </a:rPr>
            </a:br>
            <a:r>
              <a:rPr lang="de-CH" altLang="de-DE" sz="3200" dirty="0" smtClean="0">
                <a:solidFill>
                  <a:srgbClr val="000000"/>
                </a:solidFill>
                <a:effectLst/>
                <a:latin typeface="Univers LT Std 47 Cn Lt" pitchFamily="34" charset="0"/>
              </a:rPr>
              <a:t>einer </a:t>
            </a:r>
            <a:r>
              <a:rPr lang="de-CH" altLang="de-DE" sz="3200" dirty="0">
                <a:solidFill>
                  <a:srgbClr val="000000"/>
                </a:solidFill>
                <a:effectLst/>
                <a:latin typeface="Univers LT Std 47 Cn Lt" pitchFamily="34" charset="0"/>
              </a:rPr>
              <a:t>dastehen, der sich </a:t>
            </a:r>
            <a:r>
              <a:rPr lang="de-CH" altLang="de-DE" sz="3200" dirty="0" smtClean="0">
                <a:solidFill>
                  <a:srgbClr val="000000"/>
                </a:solidFill>
                <a:effectLst/>
                <a:latin typeface="Univers LT Std 47 Cn Lt" pitchFamily="34" charset="0"/>
              </a:rPr>
              <a:t>selbst</a:t>
            </a:r>
            <a:br>
              <a:rPr lang="de-CH" altLang="de-DE" sz="3200" dirty="0" smtClean="0">
                <a:solidFill>
                  <a:srgbClr val="000000"/>
                </a:solidFill>
                <a:effectLst/>
                <a:latin typeface="Univers LT Std 47 Cn Lt" pitchFamily="34" charset="0"/>
              </a:rPr>
            </a:br>
            <a:r>
              <a:rPr lang="de-CH" altLang="de-DE" sz="3200" dirty="0" smtClean="0">
                <a:solidFill>
                  <a:srgbClr val="000000"/>
                </a:solidFill>
                <a:effectLst/>
                <a:latin typeface="Univers LT Std 47 Cn Lt" pitchFamily="34" charset="0"/>
              </a:rPr>
              <a:t>nicht </a:t>
            </a:r>
            <a:r>
              <a:rPr lang="de-CH" altLang="de-DE" sz="3200" dirty="0">
                <a:solidFill>
                  <a:srgbClr val="000000"/>
                </a:solidFill>
                <a:effectLst/>
                <a:latin typeface="Univers LT Std 47 Cn Lt" pitchFamily="34" charset="0"/>
              </a:rPr>
              <a:t>an das hält, was er sagt.“</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763688" y="50851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1.Korinther-Brief 9,27</a:t>
            </a:r>
            <a:endParaRPr lang="de-DE" altLang="de-DE" sz="2400" dirty="0">
              <a:latin typeface="Univers LT Std 47 Cn Lt" pitchFamily="34" charset="0"/>
            </a:endParaRPr>
          </a:p>
        </p:txBody>
      </p:sp>
    </p:spTree>
    <p:extLst>
      <p:ext uri="{BB962C8B-B14F-4D97-AF65-F5344CB8AC3E}">
        <p14:creationId xmlns:p14="http://schemas.microsoft.com/office/powerpoint/2010/main" val="4202964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980" y="44624"/>
            <a:ext cx="5619139" cy="3046988"/>
          </a:xfrm>
        </p:spPr>
        <p:txBody>
          <a:bodyPr wrap="square">
            <a:spAutoFit/>
          </a:bodyPr>
          <a:lstStyle/>
          <a:p>
            <a:pPr algn="l"/>
            <a:r>
              <a:rPr lang="de-CH" altLang="de-DE" sz="4800" dirty="0">
                <a:solidFill>
                  <a:srgbClr val="000000"/>
                </a:solidFill>
                <a:effectLst/>
                <a:latin typeface="Univers LT Std 47 Cn Lt" pitchFamily="34" charset="0"/>
              </a:rPr>
              <a:t>„Wer also meint, er stehe fest und sicher, der gebe Acht, dass er nicht zu Fall kommt.“</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763688" y="50851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1.Korinther-Brief 10,2</a:t>
            </a:r>
            <a:endParaRPr lang="de-DE" altLang="de-DE" sz="2400" dirty="0">
              <a:latin typeface="Univers LT Std 47 Cn Lt" pitchFamily="34" charset="0"/>
            </a:endParaRPr>
          </a:p>
        </p:txBody>
      </p:sp>
    </p:spTree>
    <p:extLst>
      <p:ext uri="{BB962C8B-B14F-4D97-AF65-F5344CB8AC3E}">
        <p14:creationId xmlns:p14="http://schemas.microsoft.com/office/powerpoint/2010/main" val="3702715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400600" cy="3046988"/>
          </a:xfrm>
        </p:spPr>
        <p:txBody>
          <a:bodyPr wrap="square">
            <a:spAutoFit/>
          </a:bodyPr>
          <a:lstStyle/>
          <a:p>
            <a:pPr algn="l"/>
            <a:r>
              <a:rPr lang="de-CH" altLang="de-DE" sz="4800" dirty="0" smtClean="0">
                <a:solidFill>
                  <a:srgbClr val="000000"/>
                </a:solidFill>
                <a:effectLst/>
                <a:latin typeface="Univers LT Std 47 Cn Lt" pitchFamily="34" charset="0"/>
              </a:rPr>
              <a:t>„Lass </a:t>
            </a:r>
            <a:r>
              <a:rPr lang="de-CH" altLang="de-DE" sz="4800" dirty="0">
                <a:solidFill>
                  <a:srgbClr val="000000"/>
                </a:solidFill>
                <a:effectLst/>
                <a:latin typeface="Univers LT Std 47 Cn Lt" pitchFamily="34" charset="0"/>
              </a:rPr>
              <a:t>uns nicht in Versuchung geraten, sondern errette </a:t>
            </a:r>
            <a:r>
              <a:rPr lang="de-CH" altLang="de-DE" sz="4800" dirty="0" smtClean="0">
                <a:solidFill>
                  <a:srgbClr val="000000"/>
                </a:solidFill>
                <a:effectLst/>
                <a:latin typeface="Univers LT Std 47 Cn Lt" pitchFamily="34" charset="0"/>
              </a:rPr>
              <a:t>uns</a:t>
            </a:r>
            <a:br>
              <a:rPr lang="de-CH" altLang="de-DE" sz="4800" dirty="0" smtClean="0">
                <a:solidFill>
                  <a:srgbClr val="000000"/>
                </a:solidFill>
                <a:effectLst/>
                <a:latin typeface="Univers LT Std 47 Cn Lt" pitchFamily="34" charset="0"/>
              </a:rPr>
            </a:br>
            <a:r>
              <a:rPr lang="de-CH" altLang="de-DE" sz="4800" dirty="0" smtClean="0">
                <a:solidFill>
                  <a:srgbClr val="000000"/>
                </a:solidFill>
                <a:effectLst/>
                <a:latin typeface="Univers LT Std 47 Cn Lt" pitchFamily="34" charset="0"/>
              </a:rPr>
              <a:t>vor </a:t>
            </a:r>
            <a:r>
              <a:rPr lang="de-CH" altLang="de-DE" sz="4800" dirty="0">
                <a:solidFill>
                  <a:srgbClr val="000000"/>
                </a:solidFill>
                <a:effectLst/>
                <a:latin typeface="Univers LT Std 47 Cn Lt" pitchFamily="34" charset="0"/>
              </a:rPr>
              <a:t>dem Bösen.“</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07704" y="50851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6,13</a:t>
            </a:r>
            <a:endParaRPr lang="de-DE" altLang="de-DE" sz="2400" dirty="0">
              <a:latin typeface="Univers LT Std 47 Cn Lt" pitchFamily="34" charset="0"/>
            </a:endParaRPr>
          </a:p>
        </p:txBody>
      </p:sp>
    </p:spTree>
    <p:extLst>
      <p:ext uri="{BB962C8B-B14F-4D97-AF65-F5344CB8AC3E}">
        <p14:creationId xmlns:p14="http://schemas.microsoft.com/office/powerpoint/2010/main" val="3549469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3980"/>
            <a:ext cx="5400600" cy="3046988"/>
          </a:xfrm>
        </p:spPr>
        <p:txBody>
          <a:bodyPr wrap="square">
            <a:spAutoFit/>
          </a:bodyPr>
          <a:lstStyle/>
          <a:p>
            <a:pPr algn="l"/>
            <a:r>
              <a:rPr lang="de-CH" altLang="de-DE" sz="4800" dirty="0">
                <a:solidFill>
                  <a:srgbClr val="000000"/>
                </a:solidFill>
                <a:effectLst/>
                <a:latin typeface="Univers LT Std 47 Cn Lt" pitchFamily="34" charset="0"/>
              </a:rPr>
              <a:t>„Und lass uns nicht in Versuchung geraten, sondern errette </a:t>
            </a:r>
            <a:r>
              <a:rPr lang="de-CH" altLang="de-DE" sz="4800" dirty="0" smtClean="0">
                <a:solidFill>
                  <a:srgbClr val="000000"/>
                </a:solidFill>
                <a:effectLst/>
                <a:latin typeface="Univers LT Std 47 Cn Lt" pitchFamily="34" charset="0"/>
              </a:rPr>
              <a:t>uns</a:t>
            </a:r>
            <a:br>
              <a:rPr lang="de-CH" altLang="de-DE" sz="4800" dirty="0" smtClean="0">
                <a:solidFill>
                  <a:srgbClr val="000000"/>
                </a:solidFill>
                <a:effectLst/>
                <a:latin typeface="Univers LT Std 47 Cn Lt" pitchFamily="34" charset="0"/>
              </a:rPr>
            </a:br>
            <a:r>
              <a:rPr lang="de-CH" altLang="de-DE" sz="4800" dirty="0" smtClean="0">
                <a:solidFill>
                  <a:srgbClr val="000000"/>
                </a:solidFill>
                <a:effectLst/>
                <a:latin typeface="Univers LT Std 47 Cn Lt" pitchFamily="34" charset="0"/>
              </a:rPr>
              <a:t>vor </a:t>
            </a:r>
            <a:r>
              <a:rPr lang="de-CH" altLang="de-DE" sz="4800" dirty="0">
                <a:solidFill>
                  <a:srgbClr val="000000"/>
                </a:solidFill>
                <a:effectLst/>
                <a:latin typeface="Univers LT Std 47 Cn Lt" pitchFamily="34" charset="0"/>
              </a:rPr>
              <a:t>dem Bösen.“</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50851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6,13</a:t>
            </a:r>
            <a:endParaRPr lang="de-DE" altLang="de-DE" sz="2400" dirty="0">
              <a:latin typeface="Univers LT Std 47 Cn Lt" pitchFamily="34" charset="0"/>
            </a:endParaRPr>
          </a:p>
        </p:txBody>
      </p:sp>
    </p:spTree>
    <p:extLst>
      <p:ext uri="{BB962C8B-B14F-4D97-AF65-F5344CB8AC3E}">
        <p14:creationId xmlns:p14="http://schemas.microsoft.com/office/powerpoint/2010/main" val="101264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0498"/>
            <a:ext cx="8784976" cy="1754326"/>
          </a:xfrm>
        </p:spPr>
        <p:txBody>
          <a:bodyPr>
            <a:spAutoFit/>
          </a:bodyPr>
          <a:lstStyle/>
          <a:p>
            <a:pPr algn="l"/>
            <a:r>
              <a:rPr lang="de-DE" altLang="de-DE" dirty="0" smtClean="0">
                <a:solidFill>
                  <a:srgbClr val="000000"/>
                </a:solidFill>
                <a:effectLst/>
                <a:latin typeface="Univers LT Std 47 Cn Lt" pitchFamily="34" charset="0"/>
              </a:rPr>
              <a:t>I. Das Wesen</a:t>
            </a:r>
            <a:br>
              <a:rPr lang="de-DE" altLang="de-DE" dirty="0" smtClean="0">
                <a:solidFill>
                  <a:srgbClr val="000000"/>
                </a:solidFill>
                <a:effectLst/>
                <a:latin typeface="Univers LT Std 47 Cn Lt" pitchFamily="34" charset="0"/>
              </a:rPr>
            </a:br>
            <a:r>
              <a:rPr lang="de-DE" altLang="de-DE" dirty="0" smtClean="0">
                <a:solidFill>
                  <a:srgbClr val="000000"/>
                </a:solidFill>
                <a:effectLst/>
                <a:latin typeface="Univers LT Std 47 Cn Lt" pitchFamily="34" charset="0"/>
              </a:rPr>
              <a:t>der Versuchung</a:t>
            </a:r>
            <a:endParaRPr lang="de-DE" altLang="de-DE" dirty="0">
              <a:solidFill>
                <a:srgbClr val="0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683</Words>
  <Application>Microsoft Office PowerPoint</Application>
  <PresentationFormat>Bildschirmpräsentation (4:3)</PresentationFormat>
  <Paragraphs>84</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Du beschützt mich!</vt:lpstr>
      <vt:lpstr>„Und vergibt uns unsere Schulden, wie auch wir denen vergeben haben, die an uns schuldig wurden.“</vt:lpstr>
      <vt:lpstr>„Eine Versuchung ist der Anreiz oder die Verleitung zu einer Handlung, die reizvoll erscheint, jedoch unzweckmässig ist, einer sozialen Norm widerspricht und/oder verboten ist.“</vt:lpstr>
      <vt:lpstr>„Wir wollen alles ablegen, was uns beim Laufen hindert, uns von der Sünde trennen, die uns so leicht gefangen nimmt.“</vt:lpstr>
      <vt:lpstr>„Ich führe einen harten Kampf gegen mich selbst, als wäre mein Körper ein Sklave, dem ich meinen Willen aufzwinge. Denn ich möchte nicht anderen predigen und dann als einer dastehen, der sich selbst nicht an das hält, was er sagt.“</vt:lpstr>
      <vt:lpstr>„Wer also meint, er stehe fest und sicher, der gebe Acht, dass er nicht zu Fall kommt.“</vt:lpstr>
      <vt:lpstr>„Lass uns nicht in Versuchung geraten, sondern errette uns vor dem Bösen.“</vt:lpstr>
      <vt:lpstr>„Und lass uns nicht in Versuchung geraten, sondern errette uns vor dem Bösen.“</vt:lpstr>
      <vt:lpstr>I. Das Wesen der Versuchung</vt:lpstr>
      <vt:lpstr>„Versuchung ist ein Parfum, das man so lange riecht, bis man die Flasche haben möchte.“</vt:lpstr>
      <vt:lpstr>„Die fremde Frau lockt dich mit honigsüssen Worten, glatt wie Öl fliessen sie von ihren Lippen.“</vt:lpstr>
      <vt:lpstr>„Eva sah den Baum an: Seine Früchte mussten köstlich schmecken, sie anzusehen war eine Augenweide, und es war verlockend, dass man davon klug werden sollte!“</vt:lpstr>
      <vt:lpstr>„Als Usija mächtig geworden war, wurde er überheblich und verging sich gegen den HERRN, seinen Gott, sich selbst zum Schaden. Er ging in den Tempel, um selbst auf dem Räucheraltar Weihrauch zu verbrennen.“</vt:lpstr>
      <vt:lpstr>„Wenn jemand in Versuchung gerät, ist es seine eigene Begierde, die ihn reizt und in die Falle lockt.“</vt:lpstr>
      <vt:lpstr>„Nachdem die Begierde dann schwanger geworden ist, bringt sie die Sünde zur Welt.“</vt:lpstr>
      <vt:lpstr>II. Bewahre uns vor Versuchungen!</vt:lpstr>
      <vt:lpstr>„Am Ende ist diese Frau bitter wie Galle und tödlich wie ein beidseitig geschliffenes Schwert. Sie reisst dich mit in den Tod, ihre Schritte führen geradewegs ins Grab.“</vt:lpstr>
      <vt:lpstr>„Ist’s nicht also? Wenn du fromm bist, so kannst du frei den Blick erheben. Bist du aber nicht fromm, so lauert die Sünde vor der Tür, und nach dir hat sie Verlangen; du aber herrsche über sie.“</vt:lpstr>
      <vt:lpstr>„Freue dich an der Frau, die du jung geheiratet hast. Anmutig wie eine Gazelle ist sie. Ihre Brüste sollen dich immer berauschen, in ihren Armen kannst du dich selbst vergessen!“</vt:lpstr>
      <vt:lpstr>III. Errette uns vor dem Bösen!</vt:lpstr>
      <vt:lpstr>„Lass uns nicht in Versuchung geraten, sondern errette uns vor dem Bösen.“</vt:lpstr>
      <vt:lpstr>„Seid besonnen, seid wachsam! Euer Feind, der Teufel, streift umher wie ein brüllender Löwe, immer auf der Suche nach einem Opfer, das er verschlingen kann.“</vt:lpstr>
      <vt:lpstr>„Ordnet euch daher Gott unter! Und dem Teufel widersteht, dann wird er von euch ablassen und fliehen.“</vt:lpstr>
      <vt:lpstr>„Vater lass uns nicht in Versuchung geraten, sondern errette uns vor dem Bösen.“</vt:lpstr>
      <vt:lpstr>„Jesus, der sich selbst als Opfer für unsere Sünden hingegeben hat. Er hat sein Leben hingegeben, um uns von allem Bösen zu befreien, das die jetzige Welt beherrscht. und hat damit den Willen Gottes, unseres Vaters, erfüllt.“</vt:lpstr>
      <vt:lpstr>„Gerade deshalb ist der Sohn Gottes erschienen: Er ist gekommen, um das, was der Teufel tut, zu zerstören.“</vt:lpstr>
      <vt:lpstr>Schlussgedanke</vt:lpstr>
      <vt:lpstr>„Lass uns nicht in Versuchung geraten, sondern errette uns vor dem Bösen.“</vt:lpstr>
      <vt:lpstr>„Denn dein ist das Reich und die Kraft und die Herrlichkeit in Ewigkeit. Amen.“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 Vater! - Teil 6/6 - Du beschützt mich! - Folien</dc:title>
  <dc:creator>Jürg Birnstiel</dc:creator>
  <cp:lastModifiedBy>Me</cp:lastModifiedBy>
  <cp:revision>110</cp:revision>
  <dcterms:created xsi:type="dcterms:W3CDTF">2013-11-12T15:20:47Z</dcterms:created>
  <dcterms:modified xsi:type="dcterms:W3CDTF">2014-04-21T07:44:46Z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