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3"/>
  </p:notesMasterIdLst>
  <p:handoutMasterIdLst>
    <p:handoutMasterId r:id="rId34"/>
  </p:handoutMasterIdLst>
  <p:sldIdLst>
    <p:sldId id="735" r:id="rId2"/>
    <p:sldId id="1027" r:id="rId3"/>
    <p:sldId id="896" r:id="rId4"/>
    <p:sldId id="1029" r:id="rId5"/>
    <p:sldId id="1030" r:id="rId6"/>
    <p:sldId id="1051" r:id="rId7"/>
    <p:sldId id="1031" r:id="rId8"/>
    <p:sldId id="1056" r:id="rId9"/>
    <p:sldId id="1032" r:id="rId10"/>
    <p:sldId id="1033" r:id="rId11"/>
    <p:sldId id="1034" r:id="rId12"/>
    <p:sldId id="1035" r:id="rId13"/>
    <p:sldId id="1036" r:id="rId14"/>
    <p:sldId id="1037" r:id="rId15"/>
    <p:sldId id="1038" r:id="rId16"/>
    <p:sldId id="1039" r:id="rId17"/>
    <p:sldId id="1040" r:id="rId18"/>
    <p:sldId id="1041" r:id="rId19"/>
    <p:sldId id="962" r:id="rId20"/>
    <p:sldId id="1042" r:id="rId21"/>
    <p:sldId id="1043" r:id="rId22"/>
    <p:sldId id="1044" r:id="rId23"/>
    <p:sldId id="1045" r:id="rId24"/>
    <p:sldId id="1046" r:id="rId25"/>
    <p:sldId id="1047" r:id="rId26"/>
    <p:sldId id="1048" r:id="rId27"/>
    <p:sldId id="259" r:id="rId28"/>
    <p:sldId id="1054" r:id="rId29"/>
    <p:sldId id="1055" r:id="rId30"/>
    <p:sldId id="1049" r:id="rId31"/>
    <p:sldId id="1050" r:id="rId3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4B6473"/>
    <a:srgbClr val="4B96AA"/>
    <a:srgbClr val="B58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98" autoAdjust="0"/>
  </p:normalViewPr>
  <p:slideViewPr>
    <p:cSldViewPr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258F2-4D9E-4ACF-8A53-7F39C5825C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744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1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A1507-B434-4CFD-9DD6-B112AA47DD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32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0123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239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2345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5391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352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3500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5097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2179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9877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431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3427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1543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559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626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3386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01800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1657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79066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831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15781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023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459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2466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433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262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439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204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2CDC02-6876-4586-AEC1-D307D32C569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43EA-C461-4697-B6DD-D3988079CE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34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8DEAA-D466-4BAD-8D30-3CF3D92A7E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7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FC92-4CED-4606-9102-7DD230A6FB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807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10EF-B3EF-408C-B7E5-3F0A18D127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45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F528-E27D-46CF-9C63-2598765390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27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B0DC-F71A-43C7-AF5B-C934E562BF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8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B06-69D2-48E0-BE32-C595CFABAA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2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8EB3-5300-4020-AA4D-76457A57F9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11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6556-8641-496E-A923-0E6F8312C4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95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2817-EF36-45F7-B19F-F43CE14C70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3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9EB4DE-ACDA-47F1-AE60-8C37F0BAC6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21" y="332656"/>
            <a:ext cx="8858067" cy="83099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8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Hochmut kommt vor </a:t>
            </a:r>
            <a:r>
              <a:rPr lang="de-CH" altLang="de-DE" sz="4800">
                <a:solidFill>
                  <a:schemeClr val="tx1"/>
                </a:solidFill>
                <a:effectLst/>
                <a:latin typeface="Univers LT Std 47 Cn Lt" pitchFamily="34" charset="0"/>
              </a:rPr>
              <a:t>dem Fall</a:t>
            </a:r>
            <a:endParaRPr lang="de-DE" altLang="de-DE" sz="48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1280" y="5517232"/>
            <a:ext cx="7345899" cy="523220"/>
          </a:xfrm>
        </p:spPr>
        <p:txBody>
          <a:bodyPr wrap="square">
            <a:spAutoFit/>
          </a:bodyPr>
          <a:lstStyle/>
          <a:p>
            <a:pPr algn="r"/>
            <a:r>
              <a:rPr lang="de-DE" altLang="de-DE" sz="2800" dirty="0">
                <a:effectLst/>
                <a:latin typeface="Univers LT Std 47 Cn Lt" pitchFamily="34" charset="0"/>
              </a:rPr>
              <a:t>Reihe: </a:t>
            </a:r>
            <a:r>
              <a:rPr lang="de-CH" altLang="de-DE" sz="2800" dirty="0">
                <a:effectLst/>
                <a:latin typeface="Univers LT Std 47 Cn Lt" pitchFamily="34" charset="0"/>
              </a:rPr>
              <a:t>Sprüche fürs Leben </a:t>
            </a:r>
            <a:r>
              <a:rPr lang="de-DE" altLang="de-DE" sz="2800" dirty="0">
                <a:effectLst/>
                <a:latin typeface="Univers LT Std 47 Cn Lt" pitchFamily="34" charset="0"/>
              </a:rPr>
              <a:t>(2/5)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2060848"/>
            <a:ext cx="63367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de-DE" altLang="de-DE" sz="4000" kern="0" dirty="0">
                <a:effectLst/>
                <a:latin typeface="Univers LT Std 47 Cn Lt" pitchFamily="34" charset="0"/>
              </a:rPr>
              <a:t>Sprüche 16,18</a:t>
            </a:r>
          </a:p>
        </p:txBody>
      </p:sp>
    </p:spTree>
    <p:extLst>
      <p:ext uri="{BB962C8B-B14F-4D97-AF65-F5344CB8AC3E}">
        <p14:creationId xmlns:p14="http://schemas.microsoft.com/office/powerpoint/2010/main" val="276773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Apostelgeschichte 12,22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332656"/>
            <a:ext cx="9036496" cy="769441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„So spricht ein Gott und nicht ein Mensch!“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9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Apostelgeschichte 12,23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116632"/>
            <a:ext cx="9036496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„Herodes liess sich das gefallen, anstatt Gott die Ehre zu geben.“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2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Apostelgeschichte 12,23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8640960" cy="286232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„Da vollstreckte ein Engel des Herrn das göttliche Urteil an ihm: Herodes brach noch auf der Tribüne zusammen, von einer schweren Krankheit befallen. Würmer zerfrassen seinen Leib, und er starb einen qualvollen Tod.“</a:t>
            </a:r>
            <a:endParaRPr lang="de-DE" altLang="de-DE" sz="36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0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73,9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116632"/>
            <a:ext cx="7974632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„HERR, ihr Maul reissen sie weit auf, weder Himmel noch Erde bleiben von ihren Lästereien verschont.“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5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73,12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116632"/>
            <a:ext cx="9036496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„Ja, sie verachten Gott, haben aber keine Sorgen und häufen auch noch Reichtum an!“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68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73,13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44624"/>
            <a:ext cx="8190656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„Ach – so habe ich wohl ganz umsonst mein Herz und meine Hände frei von Schuld gehalten!“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7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73,16-17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112564"/>
            <a:ext cx="8244916" cy="2308324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„So dachte ich nach, um all dies zu begreifen, doch es war zu schwer für mich – so lange, bis ich endlich in Gottes Heiligtum ging. Dort begriff ich, welches Ende auf jene Menschen wartet.“</a:t>
            </a:r>
            <a:endParaRPr lang="de-DE" altLang="de-DE" sz="36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3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73,19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52" y="116632"/>
            <a:ext cx="8190656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„Im Nu werden sie vernichtet, ein schreckliches Ende finden sie!“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9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Psalm 73,28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8" y="44624"/>
            <a:ext cx="8676456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„Für mich ist Gottes Nähe beglückend! Mein Vertrauen setze ich auf den HERRN, ja, auf den HERRN. Alle deine Taten will ich weitererzählen.“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53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88640"/>
            <a:ext cx="7920880" cy="923330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II. Der einzigartige Höhenflug</a:t>
            </a:r>
          </a:p>
        </p:txBody>
      </p:sp>
    </p:spTree>
    <p:extLst>
      <p:ext uri="{BB962C8B-B14F-4D97-AF65-F5344CB8AC3E}">
        <p14:creationId xmlns:p14="http://schemas.microsoft.com/office/powerpoint/2010/main" val="259204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Sprüche 16,18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280920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„Stolz kommt vor dem Zusammenbruch und Hochmut vor dem Straucheln.“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81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Jüdisches Sprichwort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8190656" cy="769441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„Meine Demut ist mein ganzer Stolz!“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1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René Prudhomme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80" y="32614"/>
            <a:ext cx="8424936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6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„Es gibt einen Stolz,</a:t>
            </a:r>
            <a:br>
              <a:rPr lang="de-CH" altLang="de-DE" sz="66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6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der zu kriechen versteht.“</a:t>
            </a:r>
            <a:endParaRPr lang="de-DE" altLang="de-DE" sz="66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81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1.Korinther-Brief 15,10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8" y="44624"/>
            <a:ext cx="8676456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„Dass Gott mir seine Gnade erwiesen hat, ist nicht vergeblich gewesen.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Keiner von allen anderen Aposteln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hat so viel gearbeitet wie ich.“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32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1.Korinther-Brief 15,10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8" y="44624"/>
            <a:ext cx="8676456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„Aber wie ich schon sagte: Nicht mir verdanke ich das Erreichte, sondern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der Gnade Gottes, die mit mir war.“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86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1.Timotheus-Brief 6,7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57" y="0"/>
            <a:ext cx="8676456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„Haben wir etwas mitgebracht, als wir in diese Welt kamen? Nicht das Geringste!“ 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68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2.Korinther-Brief 10,17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31" y="116632"/>
            <a:ext cx="7092280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„Wer sich mit etwas rühmen will, soll sich mit dem rühmen,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was der Herr getan hat.“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69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Johannes-Evangelium 5,24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7776864" cy="286232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„Ich versichere euch: Wer auf mein Wort hört und dem glaubt, der mich gesandt hat, der hat das ewige Leben. Auf ihn kommt keine Verurteilung mehr zu; er hat den Schritt</a:t>
            </a:r>
            <a:br>
              <a:rPr lang="de-CH" altLang="de-DE" sz="36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3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vom Tod ins Leben getan.“</a:t>
            </a:r>
            <a:endParaRPr lang="de-DE" altLang="de-DE" sz="36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35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32656"/>
            <a:ext cx="5760640" cy="110799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66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Schlussgedanke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1FB3235-1F56-4A40-BE62-65885E212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725144"/>
            <a:ext cx="80648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de-CH" altLang="de-DE" sz="3600" kern="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„Stolz kommt vor dem Zusammenbruch und Hochmut vor dem Straucheln.“ </a:t>
            </a:r>
            <a:r>
              <a:rPr lang="de-CH" altLang="de-DE" sz="2400" kern="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Sprüche 16,18.</a:t>
            </a:r>
            <a:endParaRPr lang="de-DE" altLang="de-DE" sz="2400" kern="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74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1.Korinther-Brief 9,15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35773"/>
            <a:ext cx="9001000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„Lieber würde ich sterben, als dass ich mir meinen Ruhm von jemand zunichte machen lasse!“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57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1.Korinther-Brief 9,16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116632"/>
            <a:ext cx="9001000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„Mein Ruhm besteht ja nicht darin, dass ich das Evangelium verkünde. Das ist schliesslich eine Verpflichtung, der ich nicht ausweichen kann – wehe mir,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wenn ich sie nicht erfülle!“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90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985664"/>
            <a:ext cx="8640960" cy="769441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I. Die garantierte Bruchlandung</a:t>
            </a:r>
          </a:p>
        </p:txBody>
      </p:sp>
    </p:spTree>
    <p:extLst>
      <p:ext uri="{BB962C8B-B14F-4D97-AF65-F5344CB8AC3E}">
        <p14:creationId xmlns:p14="http://schemas.microsoft.com/office/powerpoint/2010/main" val="3379662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Sprüche 15,33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67" y="0"/>
            <a:ext cx="9001000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„Den HERRN ernst nehmen, das ist Erziehung zur Weisheit: erst die Bescheidenheit,</a:t>
            </a:r>
            <a:b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</a:b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dann die Ehre.“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1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Sprüche 15,33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9008965" cy="212365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„Die Furcht des HERRN ist Zucht, die zur Weisheit führt, und ehe man zu Ehren kommt, muss man Demut lernen.“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9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Flughafen Zürich, 2. Oktober 2001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16" y="0"/>
            <a:ext cx="9145016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„Meine Damen und Herren, liebe Fluggäste. Aus finanziellen Gründen ist die Swissair nicht mehr in der Lage, ihre Flüge durchzuführen.“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8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Sprüche 16,18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280920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„Stolz kommt vor dem Zusammenbruch und Hochmut vor dem Straucheln.“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1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Sprüche 16,18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280920" cy="144655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„Stolz kommt vor dem Zusammenbruch und Hochmut vor dem Straucheln.“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7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Daniel 4,27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8064896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„Diese grossartige Stadt habe ich als meine Residenz erbaut! Mit meiner gewaltigen Macht habe ich das fertig gebracht und habe damit meiner Grösse ein Denkmal gesetzt!“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Daniel 4,27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8064896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„Diese grossartige Stadt habe ich als meine Residenz erbaut! Mit </a:t>
            </a:r>
            <a:r>
              <a:rPr lang="de-CH" altLang="de-DE" sz="4400" b="1" dirty="0">
                <a:solidFill>
                  <a:srgbClr val="FFFF00"/>
                </a:solidFill>
                <a:effectLst/>
                <a:latin typeface="Univers LT Std 47 Cn Lt" pitchFamily="34" charset="0"/>
              </a:rPr>
              <a:t>meiner</a:t>
            </a: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 gewaltigen Macht habe </a:t>
            </a:r>
            <a:r>
              <a:rPr lang="de-CH" altLang="de-DE" sz="4400" b="1" dirty="0">
                <a:solidFill>
                  <a:srgbClr val="FFFF00"/>
                </a:solidFill>
                <a:effectLst/>
                <a:latin typeface="Univers LT Std 47 Cn Lt" pitchFamily="34" charset="0"/>
              </a:rPr>
              <a:t>ich</a:t>
            </a: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 das fertig gebracht und habe damit </a:t>
            </a:r>
            <a:r>
              <a:rPr lang="de-CH" altLang="de-DE" sz="4400" b="1" dirty="0">
                <a:solidFill>
                  <a:srgbClr val="FFFF00"/>
                </a:solidFill>
                <a:effectLst/>
                <a:latin typeface="Univers LT Std 47 Cn Lt" pitchFamily="34" charset="0"/>
              </a:rPr>
              <a:t>meiner</a:t>
            </a:r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 Grösse ein Denkmal gesetzt!“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4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15719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Univers LT Std 47 Cn Lt" pitchFamily="34" charset="0"/>
              </a:rPr>
              <a:t>Daniel 4,28</a:t>
            </a:r>
            <a:endParaRPr lang="de-DE" altLang="de-DE" sz="2000" dirty="0">
              <a:effectLst/>
              <a:latin typeface="Univers LT Std 47 Cn Lt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194"/>
            <a:ext cx="8496944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Univers LT Std 47 Cn Lt" pitchFamily="34" charset="0"/>
              </a:rPr>
              <a:t>„Ich hatte noch nicht ausgeredet, da ertönte eine Stimme vom Himmel herab: ‚König Nebukadnezar, hiermit wird dir die Herrschaft weggenommen!‘“</a:t>
            </a:r>
            <a:endParaRPr lang="de-DE" altLang="de-DE" sz="4400" dirty="0">
              <a:solidFill>
                <a:schemeClr val="tx1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0978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vorlage 'Berggipfel'">
  <a:themeElements>
    <a:clrScheme name="Default Design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 'Berggipfel'</Template>
  <TotalTime>0</TotalTime>
  <Words>679</Words>
  <Application>Microsoft Office PowerPoint</Application>
  <PresentationFormat>Bildschirmpräsentation (4:3)</PresentationFormat>
  <Paragraphs>92</Paragraphs>
  <Slides>31</Slides>
  <Notes>31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Designvorlage 'Berggipfel'</vt:lpstr>
      <vt:lpstr>Hochmut kommt vor dem Fall</vt:lpstr>
      <vt:lpstr>„Stolz kommt vor dem Zusammenbruch und Hochmut vor dem Straucheln.“</vt:lpstr>
      <vt:lpstr>I. Die garantierte Bruchlandung</vt:lpstr>
      <vt:lpstr>„Meine Damen und Herren, liebe Fluggäste. Aus finanziellen Gründen ist die Swissair nicht mehr in der Lage, ihre Flüge durchzuführen.“</vt:lpstr>
      <vt:lpstr>„Stolz kommt vor dem Zusammenbruch und Hochmut vor dem Straucheln.“</vt:lpstr>
      <vt:lpstr>„Stolz kommt vor dem Zusammenbruch und Hochmut vor dem Straucheln.“</vt:lpstr>
      <vt:lpstr>„Diese grossartige Stadt habe ich als meine Residenz erbaut! Mit meiner gewaltigen Macht habe ich das fertig gebracht und habe damit meiner Grösse ein Denkmal gesetzt!“</vt:lpstr>
      <vt:lpstr>„Diese grossartige Stadt habe ich als meine Residenz erbaut! Mit meiner gewaltigen Macht habe ich das fertig gebracht und habe damit meiner Grösse ein Denkmal gesetzt!“</vt:lpstr>
      <vt:lpstr>„Ich hatte noch nicht ausgeredet, da ertönte eine Stimme vom Himmel herab: ‚König Nebukadnezar, hiermit wird dir die Herrschaft weggenommen!‘“</vt:lpstr>
      <vt:lpstr>„So spricht ein Gott und nicht ein Mensch!“</vt:lpstr>
      <vt:lpstr>„Herodes liess sich das gefallen, anstatt Gott die Ehre zu geben.“</vt:lpstr>
      <vt:lpstr>„Da vollstreckte ein Engel des Herrn das göttliche Urteil an ihm: Herodes brach noch auf der Tribüne zusammen, von einer schweren Krankheit befallen. Würmer zerfrassen seinen Leib, und er starb einen qualvollen Tod.“</vt:lpstr>
      <vt:lpstr>„HERR, ihr Maul reissen sie weit auf, weder Himmel noch Erde bleiben von ihren Lästereien verschont.“</vt:lpstr>
      <vt:lpstr>„Ja, sie verachten Gott, haben aber keine Sorgen und häufen auch noch Reichtum an!“</vt:lpstr>
      <vt:lpstr>„Ach – so habe ich wohl ganz umsonst mein Herz und meine Hände frei von Schuld gehalten!“</vt:lpstr>
      <vt:lpstr>„So dachte ich nach, um all dies zu begreifen, doch es war zu schwer für mich – so lange, bis ich endlich in Gottes Heiligtum ging. Dort begriff ich, welches Ende auf jene Menschen wartet.“</vt:lpstr>
      <vt:lpstr>„Im Nu werden sie vernichtet, ein schreckliches Ende finden sie!“</vt:lpstr>
      <vt:lpstr>„Für mich ist Gottes Nähe beglückend! Mein Vertrauen setze ich auf den HERRN, ja, auf den HERRN. Alle deine Taten will ich weitererzählen.“</vt:lpstr>
      <vt:lpstr>II. Der einzigartige Höhenflug</vt:lpstr>
      <vt:lpstr>„Meine Demut ist mein ganzer Stolz!“</vt:lpstr>
      <vt:lpstr>„Es gibt einen Stolz, der zu kriechen versteht.“</vt:lpstr>
      <vt:lpstr>„Dass Gott mir seine Gnade erwiesen hat, ist nicht vergeblich gewesen. Keiner von allen anderen Aposteln hat so viel gearbeitet wie ich.“</vt:lpstr>
      <vt:lpstr>„Aber wie ich schon sagte: Nicht mir verdanke ich das Erreichte, sondern der Gnade Gottes, die mit mir war.“</vt:lpstr>
      <vt:lpstr>„Haben wir etwas mitgebracht, als wir in diese Welt kamen? Nicht das Geringste!“ </vt:lpstr>
      <vt:lpstr>„Wer sich mit etwas rühmen will, soll sich mit dem rühmen, was der Herr getan hat.“</vt:lpstr>
      <vt:lpstr>„Ich versichere euch: Wer auf mein Wort hört und dem glaubt, der mich gesandt hat, der hat das ewige Leben. Auf ihn kommt keine Verurteilung mehr zu; er hat den Schritt vom Tod ins Leben getan.“</vt:lpstr>
      <vt:lpstr>Schlussgedanke</vt:lpstr>
      <vt:lpstr>„Lieber würde ich sterben, als dass ich mir meinen Ruhm von jemand zunichte machen lasse!“</vt:lpstr>
      <vt:lpstr>„Mein Ruhm besteht ja nicht darin, dass ich das Evangelium verkünde. Das ist schliesslich eine Verpflichtung, der ich nicht ausweichen kann – wehe mir, wenn ich sie nicht erfülle!“</vt:lpstr>
      <vt:lpstr>„Den HERRN ernst nehmen, das ist Erziehung zur Weisheit: erst die Bescheidenheit, dann die Ehre.“</vt:lpstr>
      <vt:lpstr>„Die Furcht des HERRN ist Zucht, die zur Weisheit führt, und ehe man zu Ehren kommt, muss man Demut lernen.“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Sprüche fürs Leben - Teil 2/5 - Hochmut kommt vor dem Fall - Folien</dc:title>
  <dc:creator>Jürg Birnstiel</dc:creator>
  <cp:lastModifiedBy>Me</cp:lastModifiedBy>
  <cp:revision>747</cp:revision>
  <dcterms:created xsi:type="dcterms:W3CDTF">2013-11-12T15:20:47Z</dcterms:created>
  <dcterms:modified xsi:type="dcterms:W3CDTF">2018-01-02T21:02:37Z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TC102037911031</vt:lpwstr>
  </property>
</Properties>
</file>