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6"/>
  </p:notesMasterIdLst>
  <p:handoutMasterIdLst>
    <p:handoutMasterId r:id="rId37"/>
  </p:handoutMasterIdLst>
  <p:sldIdLst>
    <p:sldId id="405" r:id="rId2"/>
    <p:sldId id="416" r:id="rId3"/>
    <p:sldId id="258" r:id="rId4"/>
    <p:sldId id="417" r:id="rId5"/>
    <p:sldId id="418" r:id="rId6"/>
    <p:sldId id="457" r:id="rId7"/>
    <p:sldId id="466" r:id="rId8"/>
    <p:sldId id="458" r:id="rId9"/>
    <p:sldId id="419" r:id="rId10"/>
    <p:sldId id="467" r:id="rId11"/>
    <p:sldId id="468" r:id="rId12"/>
    <p:sldId id="469" r:id="rId13"/>
    <p:sldId id="459" r:id="rId14"/>
    <p:sldId id="460" r:id="rId15"/>
    <p:sldId id="470" r:id="rId16"/>
    <p:sldId id="471" r:id="rId17"/>
    <p:sldId id="472" r:id="rId18"/>
    <p:sldId id="473" r:id="rId19"/>
    <p:sldId id="474" r:id="rId20"/>
    <p:sldId id="314" r:id="rId21"/>
    <p:sldId id="440" r:id="rId22"/>
    <p:sldId id="442" r:id="rId23"/>
    <p:sldId id="461" r:id="rId24"/>
    <p:sldId id="441" r:id="rId25"/>
    <p:sldId id="444" r:id="rId26"/>
    <p:sldId id="475" r:id="rId27"/>
    <p:sldId id="462" r:id="rId28"/>
    <p:sldId id="259" r:id="rId29"/>
    <p:sldId id="476" r:id="rId30"/>
    <p:sldId id="477" r:id="rId31"/>
    <p:sldId id="478" r:id="rId32"/>
    <p:sldId id="479" r:id="rId33"/>
    <p:sldId id="481" r:id="rId34"/>
    <p:sldId id="480" r:id="rId3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496" autoAdjust="0"/>
    <p:restoredTop sz="94698" autoAdjust="0"/>
  </p:normalViewPr>
  <p:slideViewPr>
    <p:cSldViewPr>
      <p:cViewPr>
        <p:scale>
          <a:sx n="120" d="100"/>
          <a:sy n="120"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3000" b="-13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059832" y="8438"/>
            <a:ext cx="5904656" cy="2308324"/>
          </a:xfrm>
        </p:spPr>
        <p:txBody>
          <a:bodyPr wrap="square">
            <a:spAutoFit/>
          </a:bodyPr>
          <a:lstStyle/>
          <a:p>
            <a:pPr algn="l"/>
            <a:r>
              <a:rPr lang="de-DE" altLang="de-DE" sz="7200" dirty="0" smtClean="0">
                <a:solidFill>
                  <a:schemeClr val="bg2">
                    <a:lumMod val="90000"/>
                    <a:lumOff val="10000"/>
                  </a:schemeClr>
                </a:solidFill>
                <a:effectLst/>
                <a:latin typeface="Univers LT Std 47 Cn Lt" pitchFamily="34" charset="0"/>
              </a:rPr>
              <a:t>Ich bin der gute Hirte!</a:t>
            </a:r>
            <a:endParaRPr lang="de-DE" altLang="de-DE" sz="7200" dirty="0">
              <a:solidFill>
                <a:schemeClr val="bg2">
                  <a:lumMod val="90000"/>
                  <a:lumOff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2627784" y="5733256"/>
            <a:ext cx="6400800" cy="369332"/>
          </a:xfrm>
        </p:spPr>
        <p:txBody>
          <a:bodyPr>
            <a:spAutoFit/>
          </a:bodyPr>
          <a:lstStyle/>
          <a:p>
            <a:pPr algn="r"/>
            <a:r>
              <a:rPr lang="de-DE" altLang="de-DE" sz="1800" dirty="0" smtClean="0">
                <a:effectLst/>
                <a:latin typeface="Univers LT Std 47 Cn Lt" pitchFamily="34" charset="0"/>
              </a:rPr>
              <a:t>Reihe: Selbstoffenbarungen von </a:t>
            </a:r>
            <a:r>
              <a:rPr lang="de-DE" altLang="de-DE" sz="1800" smtClean="0">
                <a:effectLst/>
                <a:latin typeface="Univers LT Std 47 Cn Lt" pitchFamily="34" charset="0"/>
              </a:rPr>
              <a:t>Jesus (3/7</a:t>
            </a:r>
            <a:r>
              <a:rPr lang="de-DE" altLang="de-DE" sz="1800" dirty="0" smtClean="0">
                <a:effectLst/>
                <a:latin typeface="Univers LT Std 47 Cn Lt" pitchFamily="34" charset="0"/>
              </a:rPr>
              <a:t>)</a:t>
            </a:r>
            <a:endParaRPr lang="de-DE" altLang="de-DE" sz="1800" dirty="0">
              <a:effectLst/>
              <a:latin typeface="Univers LT Std 47 Cn Lt" pitchFamily="34" charset="0"/>
            </a:endParaRPr>
          </a:p>
        </p:txBody>
      </p:sp>
      <p:sp>
        <p:nvSpPr>
          <p:cNvPr id="6" name="Rectangle 3"/>
          <p:cNvSpPr txBox="1">
            <a:spLocks noChangeArrowheads="1"/>
          </p:cNvSpPr>
          <p:nvPr/>
        </p:nvSpPr>
        <p:spPr bwMode="auto">
          <a:xfrm>
            <a:off x="2627784" y="3708321"/>
            <a:ext cx="6400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smtClean="0">
                <a:solidFill>
                  <a:schemeClr val="bg2">
                    <a:lumMod val="90000"/>
                    <a:lumOff val="10000"/>
                  </a:schemeClr>
                </a:solidFill>
                <a:effectLst/>
                <a:latin typeface="Univers LT Std 47 Cn Lt" pitchFamily="34" charset="0"/>
              </a:rPr>
              <a:t>Johannes-Evangelium 10,11.14</a:t>
            </a:r>
            <a:endParaRPr lang="de-DE" altLang="de-DE" sz="28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40896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27784" y="836712"/>
            <a:ext cx="6408712" cy="769441"/>
          </a:xfrm>
        </p:spPr>
        <p:txBody>
          <a:bodyPr wrap="square">
            <a:spAutoFit/>
          </a:bodyPr>
          <a:lstStyle/>
          <a:p>
            <a:pPr algn="l"/>
            <a:r>
              <a:rPr lang="de-CH" altLang="de-DE" sz="4400" dirty="0" smtClean="0">
                <a:solidFill>
                  <a:schemeClr val="bg2">
                    <a:lumMod val="90000"/>
                    <a:lumOff val="10000"/>
                  </a:schemeClr>
                </a:solidFill>
                <a:effectLst/>
                <a:latin typeface="Univers LT Std 47 Cn Lt" pitchFamily="34" charset="0"/>
              </a:rPr>
              <a:t>Hirte, der Lohn bekommt?</a:t>
            </a:r>
            <a:endParaRPr lang="de-DE" altLang="de-DE" sz="4400" dirty="0">
              <a:solidFill>
                <a:schemeClr val="bg2">
                  <a:lumMod val="90000"/>
                  <a:lumOff val="10000"/>
                </a:schemeClr>
              </a:solidFill>
              <a:effectLst/>
              <a:latin typeface="Univers LT Std 47 Cn Lt" pitchFamily="34" charset="0"/>
            </a:endParaRPr>
          </a:p>
        </p:txBody>
      </p:sp>
      <p:sp>
        <p:nvSpPr>
          <p:cNvPr id="3" name="Rectangle 2"/>
          <p:cNvSpPr txBox="1">
            <a:spLocks noChangeArrowheads="1"/>
          </p:cNvSpPr>
          <p:nvPr/>
        </p:nvSpPr>
        <p:spPr bwMode="auto">
          <a:xfrm>
            <a:off x="2627784" y="1988840"/>
            <a:ext cx="640871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4400" kern="0" dirty="0" smtClean="0">
                <a:solidFill>
                  <a:schemeClr val="bg2">
                    <a:lumMod val="90000"/>
                    <a:lumOff val="10000"/>
                  </a:schemeClr>
                </a:solidFill>
                <a:effectLst/>
                <a:latin typeface="Univers LT Std 47 Cn Lt" pitchFamily="34" charset="0"/>
              </a:rPr>
              <a:t>= Priester und Leviten</a:t>
            </a:r>
            <a:endParaRPr lang="de-DE" altLang="de-DE" sz="44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72912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27784" y="764704"/>
            <a:ext cx="6408712" cy="769441"/>
          </a:xfrm>
        </p:spPr>
        <p:txBody>
          <a:bodyPr wrap="square">
            <a:spAutoFit/>
          </a:bodyPr>
          <a:lstStyle/>
          <a:p>
            <a:pPr algn="l"/>
            <a:r>
              <a:rPr lang="de-CH" altLang="de-DE" sz="4400" dirty="0" smtClean="0">
                <a:solidFill>
                  <a:schemeClr val="bg2">
                    <a:lumMod val="90000"/>
                    <a:lumOff val="10000"/>
                  </a:schemeClr>
                </a:solidFill>
                <a:effectLst/>
                <a:latin typeface="Univers LT Std 47 Cn Lt" pitchFamily="34" charset="0"/>
              </a:rPr>
              <a:t>Wolf, der die Herde angreift?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8672708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27784" y="764704"/>
            <a:ext cx="6408712" cy="769441"/>
          </a:xfrm>
        </p:spPr>
        <p:txBody>
          <a:bodyPr wrap="square">
            <a:spAutoFit/>
          </a:bodyPr>
          <a:lstStyle/>
          <a:p>
            <a:pPr algn="l"/>
            <a:r>
              <a:rPr lang="de-CH" altLang="de-DE" sz="4400" dirty="0" smtClean="0">
                <a:solidFill>
                  <a:schemeClr val="bg2">
                    <a:lumMod val="90000"/>
                    <a:lumOff val="10000"/>
                  </a:schemeClr>
                </a:solidFill>
                <a:effectLst/>
                <a:latin typeface="Univers LT Std 47 Cn Lt" pitchFamily="34" charset="0"/>
              </a:rPr>
              <a:t>Wolf, der die Herde angreift?</a:t>
            </a:r>
            <a:endParaRPr lang="de-DE" altLang="de-DE" sz="4400" dirty="0">
              <a:solidFill>
                <a:schemeClr val="bg2">
                  <a:lumMod val="90000"/>
                  <a:lumOff val="10000"/>
                </a:schemeClr>
              </a:solidFill>
              <a:effectLst/>
              <a:latin typeface="Univers LT Std 47 Cn Lt" pitchFamily="34" charset="0"/>
            </a:endParaRPr>
          </a:p>
        </p:txBody>
      </p:sp>
      <p:sp>
        <p:nvSpPr>
          <p:cNvPr id="3" name="Rectangle 2"/>
          <p:cNvSpPr txBox="1">
            <a:spLocks noChangeArrowheads="1"/>
          </p:cNvSpPr>
          <p:nvPr/>
        </p:nvSpPr>
        <p:spPr bwMode="auto">
          <a:xfrm>
            <a:off x="2627784" y="2132856"/>
            <a:ext cx="640871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4400" kern="0" dirty="0" smtClean="0">
                <a:solidFill>
                  <a:schemeClr val="bg2">
                    <a:lumMod val="90000"/>
                    <a:lumOff val="10000"/>
                  </a:schemeClr>
                </a:solidFill>
                <a:effectLst/>
                <a:latin typeface="Univers LT Std 47 Cn Lt" pitchFamily="34" charset="0"/>
              </a:rPr>
              <a:t>= Pharisäertum</a:t>
            </a:r>
            <a:endParaRPr lang="de-DE" altLang="de-DE" sz="44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723028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12,42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3059832" y="165988"/>
            <a:ext cx="5976664" cy="304698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„Es gab allerdings sogar unter den führenden Männern viele, die an Jesus glaubten. Aber wegen der Pharisäer bekannten sie sich nicht offen zu </a:t>
            </a:r>
            <a:r>
              <a:rPr lang="de-CH" altLang="de-DE" sz="3200" dirty="0" smtClean="0">
                <a:solidFill>
                  <a:schemeClr val="bg2">
                    <a:lumMod val="90000"/>
                    <a:lumOff val="10000"/>
                  </a:schemeClr>
                </a:solidFill>
                <a:effectLst/>
                <a:latin typeface="Univers LT Std 47 Cn Lt" pitchFamily="34" charset="0"/>
              </a:rPr>
              <a:t>ihm;</a:t>
            </a:r>
            <a:br>
              <a:rPr lang="de-CH" altLang="de-DE" sz="3200" dirty="0" smtClean="0">
                <a:solidFill>
                  <a:schemeClr val="bg2">
                    <a:lumMod val="90000"/>
                    <a:lumOff val="10000"/>
                  </a:schemeClr>
                </a:solidFill>
                <a:effectLst/>
                <a:latin typeface="Univers LT Std 47 Cn Lt" pitchFamily="34" charset="0"/>
              </a:rPr>
            </a:br>
            <a:r>
              <a:rPr lang="de-CH" altLang="de-DE" sz="3200" dirty="0" smtClean="0">
                <a:solidFill>
                  <a:schemeClr val="bg2">
                    <a:lumMod val="90000"/>
                    <a:lumOff val="10000"/>
                  </a:schemeClr>
                </a:solidFill>
                <a:effectLst/>
                <a:latin typeface="Univers LT Std 47 Cn Lt" pitchFamily="34" charset="0"/>
              </a:rPr>
              <a:t>sie </a:t>
            </a:r>
            <a:r>
              <a:rPr lang="de-CH" altLang="de-DE" sz="3200" dirty="0">
                <a:solidFill>
                  <a:schemeClr val="bg2">
                    <a:lumMod val="90000"/>
                    <a:lumOff val="10000"/>
                  </a:schemeClr>
                </a:solidFill>
                <a:effectLst/>
                <a:latin typeface="Univers LT Std 47 Cn Lt" pitchFamily="34" charset="0"/>
              </a:rPr>
              <a:t>mussten befürchten, aus der Synagoge ausgeschlossen zu werden.“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02335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10,14-15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051720" y="832644"/>
            <a:ext cx="6840760"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bin der gute Hirte. Ich kenne meine Schafe, und meine Schafe kennen mich, genauso, wie der Vater mich kennt und ich den Vater kenne.“</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79536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10,15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339752" y="997565"/>
            <a:ext cx="6264696" cy="1446550"/>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„Und ich gebe mein Leben </a:t>
            </a:r>
            <a:r>
              <a:rPr lang="de-CH" altLang="de-DE" sz="4400" dirty="0" smtClean="0">
                <a:solidFill>
                  <a:schemeClr val="bg2">
                    <a:lumMod val="90000"/>
                    <a:lumOff val="10000"/>
                  </a:schemeClr>
                </a:solidFill>
                <a:effectLst/>
                <a:latin typeface="Univers LT Std 47 Cn Lt" pitchFamily="34" charset="0"/>
              </a:rPr>
              <a:t>für</a:t>
            </a:r>
            <a:br>
              <a:rPr lang="de-CH" altLang="de-DE" sz="4400" dirty="0" smtClean="0">
                <a:solidFill>
                  <a:schemeClr val="bg2">
                    <a:lumMod val="90000"/>
                    <a:lumOff val="10000"/>
                  </a:schemeClr>
                </a:solidFill>
                <a:effectLst/>
                <a:latin typeface="Univers LT Std 47 Cn Lt" pitchFamily="34" charset="0"/>
              </a:rPr>
            </a:br>
            <a:r>
              <a:rPr lang="de-CH" altLang="de-DE" sz="4400" dirty="0" smtClean="0">
                <a:solidFill>
                  <a:schemeClr val="bg2">
                    <a:lumMod val="90000"/>
                    <a:lumOff val="10000"/>
                  </a:schemeClr>
                </a:solidFill>
                <a:effectLst/>
                <a:latin typeface="Univers LT Std 47 Cn Lt" pitchFamily="34" charset="0"/>
              </a:rPr>
              <a:t>die </a:t>
            </a:r>
            <a:r>
              <a:rPr lang="de-CH" altLang="de-DE" sz="4400" dirty="0">
                <a:solidFill>
                  <a:schemeClr val="bg2">
                    <a:lumMod val="90000"/>
                    <a:lumOff val="10000"/>
                  </a:schemeClr>
                </a:solidFill>
                <a:effectLst/>
                <a:latin typeface="Univers LT Std 47 Cn Lt" pitchFamily="34" charset="0"/>
              </a:rPr>
              <a:t>Schafe her.“</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8716962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10,33</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267744" y="904652"/>
            <a:ext cx="6552728"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„Wir steinigen dich nicht wegen einer guten Tat, sondern weil du ein Gotteslästerer bist</a:t>
            </a:r>
            <a:r>
              <a:rPr lang="de-CH" altLang="de-DE" sz="3600" dirty="0" smtClean="0">
                <a:solidFill>
                  <a:schemeClr val="bg2">
                    <a:lumMod val="90000"/>
                    <a:lumOff val="10000"/>
                  </a:schemeClr>
                </a:solidFill>
                <a:effectLst/>
                <a:latin typeface="Univers LT Std 47 Cn Lt" pitchFamily="34" charset="0"/>
              </a:rPr>
              <a:t>. Du </a:t>
            </a:r>
            <a:r>
              <a:rPr lang="de-CH" altLang="de-DE" sz="3600" dirty="0">
                <a:solidFill>
                  <a:schemeClr val="bg2">
                    <a:lumMod val="90000"/>
                    <a:lumOff val="10000"/>
                  </a:schemeClr>
                </a:solidFill>
                <a:effectLst/>
                <a:latin typeface="Univers LT Std 47 Cn Lt" pitchFamily="34" charset="0"/>
              </a:rPr>
              <a:t>machst dich zu Gott, obwohl du nur ein Mensch bist.“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0720808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19,12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051720" y="832644"/>
            <a:ext cx="6984776"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„Wenn du Jesus freilässt, bist du nicht mehr der Freund des Kaisers! Jeder, der sich selbst zum König macht, stellt sich gegen den Kaiser.“</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040149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1.Petrus-Brief 2,24</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843808" y="116632"/>
            <a:ext cx="6120680" cy="353943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„Jesus, der unsere Sünden an seinem eigenen Leib ans Kreuz hinaufgetragen hat, sodass wir jetzt den Sünden gegenüber gestorben sind und für das leben können, was vor Gott richtig ist. Ja, durch seine Wunden seid ihr geheilt.“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0759849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1.Petrus-Brief 2,25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483768" y="934849"/>
            <a:ext cx="6552728"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„Ihr wart umhergeirrt wie Schafe, die sich verlaufen haben; doch jetzt seid ihr zu dem zurückgekehrt, der als euer Hirte und Beschützer über euch wacht.“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581505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10,11</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843808" y="338554"/>
            <a:ext cx="6184776"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„Ich bin der gute Hirte. Ein guter Hirte ist bereit, sein Leben für die Schafe herzugeben.“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0633932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63688" y="980728"/>
            <a:ext cx="6912768" cy="1938992"/>
          </a:xfrm>
        </p:spPr>
        <p:txBody>
          <a:bodyPr wrap="square">
            <a:spAutoFit/>
          </a:bodyPr>
          <a:lstStyle/>
          <a:p>
            <a:pPr algn="l"/>
            <a:r>
              <a:rPr lang="de-DE" altLang="de-DE" sz="6000" dirty="0" smtClean="0">
                <a:solidFill>
                  <a:schemeClr val="bg2">
                    <a:lumMod val="90000"/>
                    <a:lumOff val="10000"/>
                  </a:schemeClr>
                </a:solidFill>
                <a:effectLst/>
                <a:latin typeface="Univers LT Std 47 Cn Lt" pitchFamily="34" charset="0"/>
              </a:rPr>
              <a:t>II. Ich rufe noch andere Schafe</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10,16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3275856" y="548680"/>
            <a:ext cx="5256584" cy="2308324"/>
          </a:xfrm>
        </p:spPr>
        <p:txBody>
          <a:bodyPr wrap="square">
            <a:spAutoFit/>
          </a:bodyPr>
          <a:lstStyle/>
          <a:p>
            <a:pPr algn="l"/>
            <a:r>
              <a:rPr lang="de-CH" altLang="de-DE" sz="4800" dirty="0">
                <a:solidFill>
                  <a:schemeClr val="bg2">
                    <a:lumMod val="90000"/>
                    <a:lumOff val="10000"/>
                  </a:schemeClr>
                </a:solidFill>
                <a:effectLst/>
                <a:latin typeface="Univers LT Std 47 Cn Lt" pitchFamily="34" charset="0"/>
              </a:rPr>
              <a:t>„Ich habe auch noch Schafe, die nicht aus diesem Stall sind.“</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630740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10,16</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915816" y="620688"/>
            <a:ext cx="6048672"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„Auch sie muss ich herführen; sie werden auf meine Stimme hören, und alle werden eine Herde unter einem Hirten sein.“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7345168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1.Mose 22,18</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659011"/>
            <a:ext cx="6408712"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„Durch deinen Nachkommen sollen alle Völker auf Erden gesegnet werden.“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1251663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11,52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771800" y="476672"/>
            <a:ext cx="6264696"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„Jesus starb allerdings nicht nur für das jüdische Volk, sondern auch, um die über die ganze Welt verstreuten Kinder Gottes zusammenzuführen und eins zu machen.“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0601352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10,17</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735288" y="404664"/>
            <a:ext cx="6408712"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„Der Vater liebt mich, weil ich mein Leben hergebe. Ich gebe es her, um es wieder zu empfangen.“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7442612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a:effectLst/>
                <a:latin typeface="Univers LT Std 47 Cn Lt" pitchFamily="34" charset="0"/>
              </a:rPr>
              <a:t>Johannes-Evangelium </a:t>
            </a:r>
            <a:r>
              <a:rPr lang="de-DE" altLang="de-DE" sz="1800" dirty="0" smtClean="0">
                <a:effectLst/>
                <a:latin typeface="Univers LT Std 47 Cn Lt" pitchFamily="34" charset="0"/>
              </a:rPr>
              <a:t>10,18</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3059832" y="188640"/>
            <a:ext cx="5904656" cy="304698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„Niemand nimmt mir das Leben; ich gebe es freiwillig her. Ich habe die Macht, es herzugeben, und ich habe die Macht, es wieder zu empfangen. Das ist der Auftrag, den ich von meinem Vater bekommen habe.“</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1907557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10,27-28</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3131840" y="44624"/>
            <a:ext cx="5688632" cy="304698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„Meine Schafe hören auf meine Stimme. Ich kenne sie, und sie folgen mir, und ich gebe ihnen das ewige Leben. Sie werden niemals verloren gehen, und niemand wird sie aus meiner Hand reissen.“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3747766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99792" y="764704"/>
            <a:ext cx="6120680" cy="1015663"/>
          </a:xfrm>
        </p:spPr>
        <p:txBody>
          <a:bodyPr wrap="square">
            <a:spAutoFit/>
          </a:bodyPr>
          <a:lstStyle/>
          <a:p>
            <a:pPr algn="l"/>
            <a:r>
              <a:rPr lang="de-DE" altLang="de-DE" sz="6000" dirty="0" smtClean="0">
                <a:solidFill>
                  <a:schemeClr val="bg2">
                    <a:lumMod val="90000"/>
                    <a:lumOff val="10000"/>
                  </a:schemeClr>
                </a:solidFill>
                <a:effectLst/>
                <a:latin typeface="Univers LT Std 47 Cn Lt" pitchFamily="34" charset="0"/>
              </a:rPr>
              <a:t>Schlussgedanke</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10,11</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3131840" y="290846"/>
            <a:ext cx="5688632" cy="2554545"/>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„Ich bin der gute Hirte. Ein guter Hirte ist bereit, sein Leben für die Schafe herzugeben.“</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982231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79712" y="1196752"/>
            <a:ext cx="6840760" cy="923330"/>
          </a:xfrm>
        </p:spPr>
        <p:txBody>
          <a:bodyPr wrap="square">
            <a:spAutoFit/>
          </a:bodyPr>
          <a:lstStyle/>
          <a:p>
            <a:pPr algn="l"/>
            <a:r>
              <a:rPr lang="de-DE" altLang="de-DE" dirty="0" smtClean="0">
                <a:solidFill>
                  <a:schemeClr val="bg2">
                    <a:lumMod val="90000"/>
                    <a:lumOff val="10000"/>
                  </a:schemeClr>
                </a:solidFill>
                <a:effectLst/>
                <a:latin typeface="Univers LT Std 47 Cn Lt" pitchFamily="34" charset="0"/>
              </a:rPr>
              <a:t>I. Ich sterbe für sie</a:t>
            </a:r>
            <a:endParaRPr lang="de-DE" altLang="de-DE"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1.Petrus-Brief 2,24</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843808" y="783289"/>
            <a:ext cx="5904656" cy="1569660"/>
          </a:xfrm>
        </p:spPr>
        <p:txBody>
          <a:bodyPr wrap="square">
            <a:spAutoFit/>
          </a:bodyPr>
          <a:lstStyle/>
          <a:p>
            <a:pPr algn="l"/>
            <a:r>
              <a:rPr lang="de-CH" altLang="de-DE" sz="4800" dirty="0">
                <a:solidFill>
                  <a:schemeClr val="bg2">
                    <a:lumMod val="90000"/>
                    <a:lumOff val="10000"/>
                  </a:schemeClr>
                </a:solidFill>
                <a:effectLst/>
                <a:latin typeface="Univers LT Std 47 Cn Lt" pitchFamily="34" charset="0"/>
              </a:rPr>
              <a:t>„Ja, durch seine Wunden seid ihr geheilt.“</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7876766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1.Petrus-Brief 5,7</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843808" y="413957"/>
            <a:ext cx="5904656" cy="2308324"/>
          </a:xfrm>
        </p:spPr>
        <p:txBody>
          <a:bodyPr wrap="square">
            <a:spAutoFit/>
          </a:bodyPr>
          <a:lstStyle/>
          <a:p>
            <a:pPr algn="l"/>
            <a:r>
              <a:rPr lang="de-CH" altLang="de-DE" sz="4800" dirty="0">
                <a:solidFill>
                  <a:schemeClr val="bg2">
                    <a:lumMod val="90000"/>
                    <a:lumOff val="10000"/>
                  </a:schemeClr>
                </a:solidFill>
                <a:effectLst/>
                <a:latin typeface="Univers LT Std 47 Cn Lt" pitchFamily="34" charset="0"/>
              </a:rPr>
              <a:t>„Alle eure Sorgen legt </a:t>
            </a:r>
            <a:r>
              <a:rPr lang="de-CH" altLang="de-DE" sz="4800">
                <a:solidFill>
                  <a:schemeClr val="bg2">
                    <a:lumMod val="90000"/>
                    <a:lumOff val="10000"/>
                  </a:schemeClr>
                </a:solidFill>
                <a:effectLst/>
                <a:latin typeface="Univers LT Std 47 Cn Lt" pitchFamily="34" charset="0"/>
              </a:rPr>
              <a:t>bei </a:t>
            </a:r>
            <a:r>
              <a:rPr lang="de-CH" altLang="de-DE" sz="4800" smtClean="0">
                <a:solidFill>
                  <a:schemeClr val="bg2">
                    <a:lumMod val="90000"/>
                    <a:lumOff val="10000"/>
                  </a:schemeClr>
                </a:solidFill>
                <a:effectLst/>
                <a:latin typeface="Univers LT Std 47 Cn Lt" pitchFamily="34" charset="0"/>
              </a:rPr>
              <a:t>Jesus ab</a:t>
            </a:r>
            <a:r>
              <a:rPr lang="de-CH" altLang="de-DE" sz="4800" dirty="0">
                <a:solidFill>
                  <a:schemeClr val="bg2">
                    <a:lumMod val="90000"/>
                    <a:lumOff val="10000"/>
                  </a:schemeClr>
                </a:solidFill>
                <a:effectLst/>
                <a:latin typeface="Univers LT Std 47 Cn Lt" pitchFamily="34" charset="0"/>
              </a:rPr>
              <a:t>, denn er sorgt für euch.“</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115735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Apostelgeschichte 20,28</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483768" y="0"/>
            <a:ext cx="6480720" cy="3970318"/>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„Gebt Acht auf euch selbst und auf die ganze Herde, die Gemeinde Gottes, zu deren Leitern euch der Heilige Geist eingesetzt hat. Sorgt für sie als gute Hirten; Gott hat sie ja durch das Blut seines eigenen Sohnes erworben.“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242642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smtClean="0">
                <a:effectLst/>
                <a:latin typeface="Univers LT Std 47 Cn Lt" pitchFamily="34" charset="0"/>
              </a:rPr>
              <a:t>1.Petrus-Brief 5,4</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483768" y="620688"/>
            <a:ext cx="6480720"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„Wenn der oberste Hirte erscheint, dann werdet ihr mit dem Siegeskranz unvergänglicher Herrlichkeit gekrönt werden.“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686391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smtClean="0">
                <a:effectLst/>
                <a:latin typeface="Univers LT Std 47 Cn Lt" pitchFamily="34" charset="0"/>
              </a:rPr>
              <a:t>1.Petrus-Brief 5,4</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483768" y="620688"/>
            <a:ext cx="6480720"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„Wenn der oberste Hirte erscheint, dann werdet ihr mit dem Siegeskranz unvergänglicher Herrlichkeit gekrönt werden.“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05197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10,11</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843808" y="677108"/>
            <a:ext cx="6184776"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„Ein guter Hirte ist bereit, sein Leben für die Schafe herzugeben.“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21589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1.Samuel 17,34-35</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116632"/>
            <a:ext cx="6408712" cy="353943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„Dein Knecht hütete die Schafe seines Vaters; und kam dann ein Löwe oder ein Bär und trug ein Schaf weg von der Herde, so lief ich ihm nach, schlug auf ihn ein und errettete es aus seinem Maul. Wenn er aber auf mich losging, ergriff ich ihn bei seinem Bart und schlug ihn tot.“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849771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10,12</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843808" y="116632"/>
            <a:ext cx="6192688" cy="304698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„Einer, der gar kein Hirte ist, sondern die Schafe nur gegen Bezahlung hütet, läuft davon, wenn er den Wolf kommen sieht, und lässt die Schafe im Stich, und der Wolf fällt über die Schafe her und </a:t>
            </a:r>
            <a:r>
              <a:rPr lang="de-CH" altLang="de-DE" sz="3200" dirty="0" smtClean="0">
                <a:solidFill>
                  <a:schemeClr val="bg2">
                    <a:lumMod val="90000"/>
                    <a:lumOff val="10000"/>
                  </a:schemeClr>
                </a:solidFill>
                <a:effectLst/>
                <a:latin typeface="Univers LT Std 47 Cn Lt" pitchFamily="34" charset="0"/>
              </a:rPr>
              <a:t>jagt</a:t>
            </a:r>
            <a:br>
              <a:rPr lang="de-CH" altLang="de-DE" sz="3200" dirty="0" smtClean="0">
                <a:solidFill>
                  <a:schemeClr val="bg2">
                    <a:lumMod val="90000"/>
                    <a:lumOff val="10000"/>
                  </a:schemeClr>
                </a:solidFill>
                <a:effectLst/>
                <a:latin typeface="Univers LT Std 47 Cn Lt" pitchFamily="34" charset="0"/>
              </a:rPr>
            </a:br>
            <a:r>
              <a:rPr lang="de-CH" altLang="de-DE" sz="3200" dirty="0" smtClean="0">
                <a:solidFill>
                  <a:schemeClr val="bg2">
                    <a:lumMod val="90000"/>
                    <a:lumOff val="10000"/>
                  </a:schemeClr>
                </a:solidFill>
                <a:effectLst/>
                <a:latin typeface="Univers LT Std 47 Cn Lt" pitchFamily="34" charset="0"/>
              </a:rPr>
              <a:t>die </a:t>
            </a:r>
            <a:r>
              <a:rPr lang="de-CH" altLang="de-DE" sz="3200" dirty="0">
                <a:solidFill>
                  <a:schemeClr val="bg2">
                    <a:lumMod val="90000"/>
                    <a:lumOff val="10000"/>
                  </a:schemeClr>
                </a:solidFill>
                <a:effectLst/>
                <a:latin typeface="Univers LT Std 47 Cn Lt" pitchFamily="34" charset="0"/>
              </a:rPr>
              <a:t>Herde auseinander.“</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904282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Johannes-Evangelium 10,13</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627784" y="188640"/>
            <a:ext cx="6408712" cy="2308324"/>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„Einem solchen Mann, dem die Schafe nicht selbst gehören, geht es eben nur um seinen Lohn; die Schafe sind ihm gleichgültig.“</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717621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369332"/>
          </a:xfrm>
        </p:spPr>
        <p:txBody>
          <a:bodyPr>
            <a:spAutoFit/>
          </a:bodyPr>
          <a:lstStyle/>
          <a:p>
            <a:pPr algn="r"/>
            <a:r>
              <a:rPr lang="de-DE" altLang="de-DE" sz="1800" dirty="0" smtClean="0">
                <a:effectLst/>
                <a:latin typeface="Univers LT Std 47 Cn Lt" pitchFamily="34" charset="0"/>
              </a:rPr>
              <a:t>Hesekiel 34,23</a:t>
            </a:r>
            <a:endParaRPr lang="de-DE" altLang="de-DE" sz="1800" dirty="0">
              <a:effectLst/>
              <a:latin typeface="Univers LT Std 47 Cn Lt" pitchFamily="34" charset="0"/>
            </a:endParaRPr>
          </a:p>
        </p:txBody>
      </p:sp>
      <p:sp>
        <p:nvSpPr>
          <p:cNvPr id="7" name="Rectangle 2"/>
          <p:cNvSpPr>
            <a:spLocks noGrp="1" noChangeArrowheads="1"/>
          </p:cNvSpPr>
          <p:nvPr>
            <p:ph type="ctrTitle"/>
          </p:nvPr>
        </p:nvSpPr>
        <p:spPr>
          <a:xfrm>
            <a:off x="2843808" y="116632"/>
            <a:ext cx="6192688"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„Ich will ihnen einen einzigen Hirten erwecken, der sie weiden soll, nämlich meinen Knecht </a:t>
            </a:r>
            <a:r>
              <a:rPr lang="de-CH" altLang="de-DE" sz="3600" dirty="0" smtClean="0">
                <a:solidFill>
                  <a:schemeClr val="bg2">
                    <a:lumMod val="90000"/>
                    <a:lumOff val="10000"/>
                  </a:schemeClr>
                </a:solidFill>
                <a:effectLst/>
                <a:latin typeface="Univers LT Std 47 Cn Lt" pitchFamily="34" charset="0"/>
              </a:rPr>
              <a:t>David.</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Der </a:t>
            </a:r>
            <a:r>
              <a:rPr lang="de-CH" altLang="de-DE" sz="3600" dirty="0">
                <a:solidFill>
                  <a:schemeClr val="bg2">
                    <a:lumMod val="90000"/>
                    <a:lumOff val="10000"/>
                  </a:schemeClr>
                </a:solidFill>
                <a:effectLst/>
                <a:latin typeface="Univers LT Std 47 Cn Lt" pitchFamily="34" charset="0"/>
              </a:rPr>
              <a:t>wird sie weiden und </a:t>
            </a:r>
            <a:r>
              <a:rPr lang="de-CH" altLang="de-DE" sz="3600" dirty="0" smtClean="0">
                <a:solidFill>
                  <a:schemeClr val="bg2">
                    <a:lumMod val="90000"/>
                    <a:lumOff val="10000"/>
                  </a:schemeClr>
                </a:solidFill>
                <a:effectLst/>
                <a:latin typeface="Univers LT Std 47 Cn Lt" pitchFamily="34" charset="0"/>
              </a:rPr>
              <a:t>soll</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ihr </a:t>
            </a:r>
            <a:r>
              <a:rPr lang="de-CH" altLang="de-DE" sz="3600" dirty="0">
                <a:solidFill>
                  <a:schemeClr val="bg2">
                    <a:lumMod val="90000"/>
                    <a:lumOff val="10000"/>
                  </a:schemeClr>
                </a:solidFill>
                <a:effectLst/>
                <a:latin typeface="Univers LT Std 47 Cn Lt" pitchFamily="34" charset="0"/>
              </a:rPr>
              <a:t>Hirte sein.“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214799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627784" y="764704"/>
            <a:ext cx="6408712" cy="769441"/>
          </a:xfrm>
        </p:spPr>
        <p:txBody>
          <a:bodyPr wrap="square">
            <a:spAutoFit/>
          </a:bodyPr>
          <a:lstStyle/>
          <a:p>
            <a:pPr algn="l"/>
            <a:r>
              <a:rPr lang="de-CH" altLang="de-DE" sz="4400" dirty="0" smtClean="0">
                <a:solidFill>
                  <a:schemeClr val="bg2">
                    <a:lumMod val="90000"/>
                    <a:lumOff val="10000"/>
                  </a:schemeClr>
                </a:solidFill>
                <a:effectLst/>
                <a:latin typeface="Univers LT Std 47 Cn Lt" pitchFamily="34" charset="0"/>
              </a:rPr>
              <a:t>Hirte, der Lohn bekommt?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077438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845</Words>
  <Application>Microsoft Office PowerPoint</Application>
  <PresentationFormat>Bildschirmpräsentation (4:3)</PresentationFormat>
  <Paragraphs>98</Paragraphs>
  <Slides>34</Slides>
  <Notes>34</Notes>
  <HiddenSlides>0</HiddenSlides>
  <MMClips>0</MMClips>
  <ScaleCrop>false</ScaleCrop>
  <HeadingPairs>
    <vt:vector size="4" baseType="variant">
      <vt:variant>
        <vt:lpstr>Design</vt:lpstr>
      </vt:variant>
      <vt:variant>
        <vt:i4>1</vt:i4>
      </vt:variant>
      <vt:variant>
        <vt:lpstr>Folientitel</vt:lpstr>
      </vt:variant>
      <vt:variant>
        <vt:i4>34</vt:i4>
      </vt:variant>
    </vt:vector>
  </HeadingPairs>
  <TitlesOfParts>
    <vt:vector size="35" baseType="lpstr">
      <vt:lpstr>Designvorlage 'Berggipfel'</vt:lpstr>
      <vt:lpstr>Ich bin der gute Hirte!</vt:lpstr>
      <vt:lpstr>„Ich bin der gute Hirte. Ein guter Hirte ist bereit, sein Leben für die Schafe herzugeben.“</vt:lpstr>
      <vt:lpstr>I. Ich sterbe für sie</vt:lpstr>
      <vt:lpstr>„Ein guter Hirte ist bereit, sein Leben für die Schafe herzugeben.“</vt:lpstr>
      <vt:lpstr>„Dein Knecht hütete die Schafe seines Vaters; und kam dann ein Löwe oder ein Bär und trug ein Schaf weg von der Herde, so lief ich ihm nach, schlug auf ihn ein und errettete es aus seinem Maul. Wenn er aber auf mich losging, ergriff ich ihn bei seinem Bart und schlug ihn tot.“</vt:lpstr>
      <vt:lpstr>„Einer, der gar kein Hirte ist, sondern die Schafe nur gegen Bezahlung hütet, läuft davon, wenn er den Wolf kommen sieht, und lässt die Schafe im Stich, und der Wolf fällt über die Schafe her und jagt die Herde auseinander.“</vt:lpstr>
      <vt:lpstr>„Einem solchen Mann, dem die Schafe nicht selbst gehören, geht es eben nur um seinen Lohn; die Schafe sind ihm gleichgültig.“</vt:lpstr>
      <vt:lpstr>„Ich will ihnen einen einzigen Hirten erwecken, der sie weiden soll, nämlich meinen Knecht David. Der wird sie weiden und soll ihr Hirte sein.“</vt:lpstr>
      <vt:lpstr>Hirte, der Lohn bekommt?</vt:lpstr>
      <vt:lpstr>Hirte, der Lohn bekommt?</vt:lpstr>
      <vt:lpstr>Wolf, der die Herde angreift?</vt:lpstr>
      <vt:lpstr>Wolf, der die Herde angreift?</vt:lpstr>
      <vt:lpstr>„Es gab allerdings sogar unter den führenden Männern viele, die an Jesus glaubten. Aber wegen der Pharisäer bekannten sie sich nicht offen zu ihm; sie mussten befürchten, aus der Synagoge ausgeschlossen zu werden.“</vt:lpstr>
      <vt:lpstr>„Ich bin der gute Hirte. Ich kenne meine Schafe, und meine Schafe kennen mich, genauso, wie der Vater mich kennt und ich den Vater kenne.“</vt:lpstr>
      <vt:lpstr>„Und ich gebe mein Leben für die Schafe her.“</vt:lpstr>
      <vt:lpstr>„Wir steinigen dich nicht wegen einer guten Tat, sondern weil du ein Gotteslästerer bist. Du machst dich zu Gott, obwohl du nur ein Mensch bist.“</vt:lpstr>
      <vt:lpstr>„Wenn du Jesus freilässt, bist du nicht mehr der Freund des Kaisers! Jeder, der sich selbst zum König macht, stellt sich gegen den Kaiser.“</vt:lpstr>
      <vt:lpstr>„Jesus, der unsere Sünden an seinem eigenen Leib ans Kreuz hinaufgetragen hat, sodass wir jetzt den Sünden gegenüber gestorben sind und für das leben können, was vor Gott richtig ist. Ja, durch seine Wunden seid ihr geheilt.“</vt:lpstr>
      <vt:lpstr>„Ihr wart umhergeirrt wie Schafe, die sich verlaufen haben; doch jetzt seid ihr zu dem zurückgekehrt, der als euer Hirte und Beschützer über euch wacht.“</vt:lpstr>
      <vt:lpstr>II. Ich rufe noch andere Schafe</vt:lpstr>
      <vt:lpstr>„Ich habe auch noch Schafe, die nicht aus diesem Stall sind.“</vt:lpstr>
      <vt:lpstr>„Auch sie muss ich herführen; sie werden auf meine Stimme hören, und alle werden eine Herde unter einem Hirten sein.“</vt:lpstr>
      <vt:lpstr>„Durch deinen Nachkommen sollen alle Völker auf Erden gesegnet werden.“</vt:lpstr>
      <vt:lpstr>„Jesus starb allerdings nicht nur für das jüdische Volk, sondern auch, um die über die ganze Welt verstreuten Kinder Gottes zusammenzuführen und eins zu machen.“</vt:lpstr>
      <vt:lpstr>„Der Vater liebt mich, weil ich mein Leben hergebe. Ich gebe es her, um es wieder zu empfangen.“</vt:lpstr>
      <vt:lpstr>„Niemand nimmt mir das Leben; ich gebe es freiwillig her. Ich habe die Macht, es herzugeben, und ich habe die Macht, es wieder zu empfangen. Das ist der Auftrag, den ich von meinem Vater bekommen habe.“</vt:lpstr>
      <vt:lpstr>„Meine Schafe hören auf meine Stimme. Ich kenne sie, und sie folgen mir, und ich gebe ihnen das ewige Leben. Sie werden niemals verloren gehen, und niemand wird sie aus meiner Hand reissen.“</vt:lpstr>
      <vt:lpstr>Schlussgedanke</vt:lpstr>
      <vt:lpstr>„Ich bin der gute Hirte. Ein guter Hirte ist bereit, sein Leben für die Schafe herzugeben.“</vt:lpstr>
      <vt:lpstr>„Ja, durch seine Wunden seid ihr geheilt.“</vt:lpstr>
      <vt:lpstr>„Alle eure Sorgen legt bei Jesus ab, denn er sorgt für euch.“</vt:lpstr>
      <vt:lpstr>„Gebt Acht auf euch selbst und auf die ganze Herde, die Gemeinde Gottes, zu deren Leitern euch der Heilige Geist eingesetzt hat. Sorgt für sie als gute Hirten; Gott hat sie ja durch das Blut seines eigenen Sohnes erworben.“</vt:lpstr>
      <vt:lpstr>„Wenn der oberste Hirte erscheint, dann werdet ihr mit dem Siegeskranz unvergänglicher Herrlichkeit gekrönt werden.“</vt:lpstr>
      <vt:lpstr>„Wenn der oberste Hirte erscheint, dann werdet ihr mit dem Siegeskranz unvergänglicher Herrlichkeit gekrönt werden.“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Selbstoffenbarungen von Jesus - Teil 3/7 - Ich bin der gute Hirte! - Folien</dc:title>
  <dc:creator>Jürg Birnstiel</dc:creator>
  <cp:lastModifiedBy>Me</cp:lastModifiedBy>
  <cp:revision>149</cp:revision>
  <dcterms:created xsi:type="dcterms:W3CDTF">2013-11-12T15:20:47Z</dcterms:created>
  <dcterms:modified xsi:type="dcterms:W3CDTF">2014-05-18T18:34:29Z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