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8"/>
  </p:notesMasterIdLst>
  <p:handoutMasterIdLst>
    <p:handoutMasterId r:id="rId49"/>
  </p:handoutMasterIdLst>
  <p:sldIdLst>
    <p:sldId id="735" r:id="rId2"/>
    <p:sldId id="1105" r:id="rId3"/>
    <p:sldId id="1152" r:id="rId4"/>
    <p:sldId id="1153" r:id="rId5"/>
    <p:sldId id="1154" r:id="rId6"/>
    <p:sldId id="1155" r:id="rId7"/>
    <p:sldId id="1156" r:id="rId8"/>
    <p:sldId id="1157" r:id="rId9"/>
    <p:sldId id="1158" r:id="rId10"/>
    <p:sldId id="1159" r:id="rId11"/>
    <p:sldId id="1160" r:id="rId12"/>
    <p:sldId id="1161" r:id="rId13"/>
    <p:sldId id="1162" r:id="rId14"/>
    <p:sldId id="1163" r:id="rId15"/>
    <p:sldId id="1164" r:id="rId16"/>
    <p:sldId id="1165" r:id="rId17"/>
    <p:sldId id="1077" r:id="rId18"/>
    <p:sldId id="1166" r:id="rId19"/>
    <p:sldId id="1167" r:id="rId20"/>
    <p:sldId id="1168" r:id="rId21"/>
    <p:sldId id="1169" r:id="rId22"/>
    <p:sldId id="1170" r:id="rId23"/>
    <p:sldId id="1171" r:id="rId24"/>
    <p:sldId id="1172" r:id="rId25"/>
    <p:sldId id="962" r:id="rId26"/>
    <p:sldId id="1173" r:id="rId27"/>
    <p:sldId id="1174" r:id="rId28"/>
    <p:sldId id="1151" r:id="rId29"/>
    <p:sldId id="1175" r:id="rId30"/>
    <p:sldId id="1176" r:id="rId31"/>
    <p:sldId id="1177" r:id="rId32"/>
    <p:sldId id="1150" r:id="rId33"/>
    <p:sldId id="1179" r:id="rId34"/>
    <p:sldId id="1180" r:id="rId35"/>
    <p:sldId id="1181" r:id="rId36"/>
    <p:sldId id="1182" r:id="rId37"/>
    <p:sldId id="1178" r:id="rId38"/>
    <p:sldId id="1183" r:id="rId39"/>
    <p:sldId id="1184" r:id="rId40"/>
    <p:sldId id="1185" r:id="rId41"/>
    <p:sldId id="1186" r:id="rId42"/>
    <p:sldId id="1187" r:id="rId43"/>
    <p:sldId id="1188" r:id="rId44"/>
    <p:sldId id="259" r:id="rId45"/>
    <p:sldId id="1189" r:id="rId46"/>
    <p:sldId id="1190" r:id="rId47"/>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8753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566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7170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4294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6416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4019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9411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6851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7286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8746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2161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78534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23470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43385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23471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27289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92094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0543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9533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5939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7875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44709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72692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23189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49928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44538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17638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08977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2543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8807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10677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7264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8619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03054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73701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69460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091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7070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5047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706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4806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362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88640"/>
            <a:ext cx="11593288" cy="2554545"/>
          </a:xfrm>
        </p:spPr>
        <p:txBody>
          <a:bodyPr wrap="square">
            <a:spAutoFit/>
          </a:bodyPr>
          <a:lstStyle/>
          <a:p>
            <a:pPr algn="l"/>
            <a:r>
              <a:rPr lang="de-CH" altLang="de-DE" sz="8000" dirty="0">
                <a:solidFill>
                  <a:schemeClr val="bg2"/>
                </a:solidFill>
                <a:effectLst/>
                <a:latin typeface="Univers LT Std 47 Cn Lt" pitchFamily="34" charset="0"/>
              </a:rPr>
              <a:t>Wenn Glaube auf den Prüfstand kommt</a:t>
            </a:r>
            <a:endParaRPr lang="de-DE" altLang="de-DE" sz="8000" dirty="0">
              <a:solidFill>
                <a:schemeClr val="bg2"/>
              </a:solidFill>
              <a:effectLst/>
              <a:latin typeface="Univers LT Std 47 Cn Lt" pitchFamily="34" charset="0"/>
            </a:endParaRPr>
          </a:p>
        </p:txBody>
      </p:sp>
      <p:sp>
        <p:nvSpPr>
          <p:cNvPr id="409603" name="Rectangle 3"/>
          <p:cNvSpPr>
            <a:spLocks noGrp="1" noChangeArrowheads="1"/>
          </p:cNvSpPr>
          <p:nvPr>
            <p:ph type="subTitle" idx="1"/>
          </p:nvPr>
        </p:nvSpPr>
        <p:spPr>
          <a:xfrm>
            <a:off x="3467166" y="3284984"/>
            <a:ext cx="8426019" cy="892552"/>
          </a:xfrm>
        </p:spPr>
        <p:txBody>
          <a:bodyPr wrap="square">
            <a:spAutoFit/>
          </a:bodyPr>
          <a:lstStyle/>
          <a:p>
            <a:pPr algn="r"/>
            <a:r>
              <a:rPr lang="de-DE" altLang="de-DE" sz="2800" dirty="0">
                <a:effectLst/>
                <a:latin typeface="Univers LT Std 47 Cn Lt" pitchFamily="34" charset="0"/>
              </a:rPr>
              <a:t>Serie: </a:t>
            </a:r>
            <a:r>
              <a:rPr lang="de-CH" altLang="de-DE" sz="2800" dirty="0">
                <a:effectLst/>
                <a:latin typeface="Univers LT Std 47 Cn Lt" pitchFamily="34" charset="0"/>
              </a:rPr>
              <a:t>Rettender Glaube! (6/6)</a:t>
            </a:r>
          </a:p>
          <a:p>
            <a:pPr algn="r"/>
            <a:r>
              <a:rPr lang="de-CH" altLang="de-DE" sz="2000" dirty="0">
                <a:effectLst/>
                <a:latin typeface="Univers LT Std 47 Cn Lt" pitchFamily="34" charset="0"/>
              </a:rPr>
              <a:t>am Beispiel von Abraham, dem Vater des Glaubens</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0153128" cy="2800767"/>
          </a:xfrm>
        </p:spPr>
        <p:txBody>
          <a:bodyPr wrap="square">
            <a:spAutoFit/>
          </a:bodyPr>
          <a:lstStyle/>
          <a:p>
            <a:pPr algn="l"/>
            <a:r>
              <a:rPr lang="de-CH" altLang="de-DE" sz="4400" dirty="0">
                <a:solidFill>
                  <a:schemeClr val="bg2"/>
                </a:solidFill>
                <a:effectLst/>
                <a:latin typeface="Univers LT Std 47 Cn Lt" pitchFamily="34" charset="0"/>
              </a:rPr>
              <a:t>Er sprach: Lege deine Hand nicht an den Knaben und tu ihm nichts; denn nun weiss ich, dass du Gott fürchtest und hast deines einzigen Sohnes nicht verschont um meinetwillen.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55089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665296" cy="2800767"/>
          </a:xfrm>
        </p:spPr>
        <p:txBody>
          <a:bodyPr wrap="square">
            <a:spAutoFit/>
          </a:bodyPr>
          <a:lstStyle/>
          <a:p>
            <a:pPr algn="l"/>
            <a:r>
              <a:rPr lang="de-CH" altLang="de-DE" sz="4400" dirty="0">
                <a:solidFill>
                  <a:schemeClr val="bg2"/>
                </a:solidFill>
                <a:effectLst/>
                <a:latin typeface="Univers LT Std 47 Cn Lt" pitchFamily="34" charset="0"/>
              </a:rPr>
              <a:t>Da hob Abraham seine Augen auf und sah einen Widder hinter sich im Gestrüpp mit seinen Hörnern hängen und ging hin und nahm den Widder und opferte ihn zum Brandopfer an seines Sohnes statt.</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6890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665296" cy="2123658"/>
          </a:xfrm>
        </p:spPr>
        <p:txBody>
          <a:bodyPr wrap="square">
            <a:spAutoFit/>
          </a:bodyPr>
          <a:lstStyle/>
          <a:p>
            <a:pPr algn="l"/>
            <a:r>
              <a:rPr lang="de-CH" altLang="de-DE" sz="4400" dirty="0">
                <a:solidFill>
                  <a:schemeClr val="bg2"/>
                </a:solidFill>
                <a:effectLst/>
                <a:latin typeface="Univers LT Std 47 Cn Lt" pitchFamily="34" charset="0"/>
              </a:rPr>
              <a:t>Und Abraham nannte die Stätte »Der HERR sieht«.</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Daher man noch heute sagt: Auf dem Berge,</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da der HERR sich sehen lässt.</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74699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455186"/>
            <a:ext cx="11665296" cy="1446550"/>
          </a:xfrm>
        </p:spPr>
        <p:txBody>
          <a:bodyPr wrap="square">
            <a:spAutoFit/>
          </a:bodyPr>
          <a:lstStyle/>
          <a:p>
            <a:pPr algn="l"/>
            <a:r>
              <a:rPr lang="de-CH" altLang="de-DE" sz="4400" dirty="0">
                <a:solidFill>
                  <a:schemeClr val="bg2"/>
                </a:solidFill>
                <a:effectLst/>
                <a:latin typeface="Univers LT Std 47 Cn Lt" pitchFamily="34" charset="0"/>
              </a:rPr>
              <a:t>Und der Engel des HERRN rief Abraham abermals vom Himmel her und sprach:</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76837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22,16-17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4624"/>
            <a:ext cx="11665296" cy="4154984"/>
          </a:xfrm>
        </p:spPr>
        <p:txBody>
          <a:bodyPr wrap="square">
            <a:spAutoFit/>
          </a:bodyPr>
          <a:lstStyle/>
          <a:p>
            <a:pPr algn="l"/>
            <a:r>
              <a:rPr lang="de-CH" altLang="de-DE" sz="4400" dirty="0">
                <a:solidFill>
                  <a:schemeClr val="bg2"/>
                </a:solidFill>
                <a:effectLst/>
                <a:latin typeface="Univers LT Std 47 Cn Lt" pitchFamily="34" charset="0"/>
              </a:rPr>
              <a:t>Ich habe bei mir selbst geschworen, spricht der HERR: Weil du solches getan hast und hast deines einzigen Sohnes nicht verschont, will ich dich segnen und deine Nachkommen mehren wie die Sterne am Himmel und wie den Sand am Ufer des Meeres, und deine Nachkommen sollen die Tore ihrer Feinde besitzen;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85334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225136" cy="2123658"/>
          </a:xfrm>
        </p:spPr>
        <p:txBody>
          <a:bodyPr wrap="square">
            <a:spAutoFit/>
          </a:bodyPr>
          <a:lstStyle/>
          <a:p>
            <a:pPr algn="l"/>
            <a:r>
              <a:rPr lang="de-CH" altLang="de-DE" sz="4400" dirty="0">
                <a:solidFill>
                  <a:schemeClr val="bg2"/>
                </a:solidFill>
                <a:effectLst/>
                <a:latin typeface="Univers LT Std 47 Cn Lt" pitchFamily="34" charset="0"/>
              </a:rPr>
              <a:t>und durch deinen Nachkommen sollen alle Völker auf Erden gesegnet werden,</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weil du meiner Stimme gehorcht hast.</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80810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225136" cy="2123658"/>
          </a:xfrm>
        </p:spPr>
        <p:txBody>
          <a:bodyPr wrap="square">
            <a:spAutoFit/>
          </a:bodyPr>
          <a:lstStyle/>
          <a:p>
            <a:pPr algn="l"/>
            <a:r>
              <a:rPr lang="de-CH" altLang="de-DE" sz="4400" dirty="0">
                <a:solidFill>
                  <a:schemeClr val="bg2"/>
                </a:solidFill>
                <a:effectLst/>
                <a:latin typeface="Univers LT Std 47 Cn Lt" pitchFamily="34" charset="0"/>
              </a:rPr>
              <a:t>So kehrte Abraham zurück zu seinen Knechten. Und sie machten sich auf und zogen miteinander nach Beerscheba und Abraham blieb daselbst.</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89194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27348" y="476672"/>
            <a:ext cx="11737304" cy="923330"/>
          </a:xfrm>
        </p:spPr>
        <p:txBody>
          <a:bodyPr wrap="square">
            <a:spAutoFit/>
          </a:bodyPr>
          <a:lstStyle/>
          <a:p>
            <a:pPr algn="l"/>
            <a:r>
              <a:rPr lang="de-DE" altLang="de-DE" dirty="0">
                <a:solidFill>
                  <a:schemeClr val="bg2"/>
                </a:solidFill>
                <a:effectLst/>
                <a:latin typeface="Univers LT Std 47 Cn Lt" pitchFamily="34" charset="0"/>
              </a:rPr>
              <a:t>I. </a:t>
            </a:r>
            <a:r>
              <a:rPr lang="de-CH" altLang="de-DE" dirty="0">
                <a:solidFill>
                  <a:schemeClr val="bg2"/>
                </a:solidFill>
                <a:effectLst/>
                <a:latin typeface="Univers LT Std 47 Cn Lt" pitchFamily="34" charset="0"/>
              </a:rPr>
              <a:t>Der unfassbare Auftrag</a:t>
            </a:r>
            <a:endParaRPr lang="de-DE" altLang="de-DE" dirty="0">
              <a:solidFill>
                <a:schemeClr val="bg2"/>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225136" cy="2800767"/>
          </a:xfrm>
        </p:spPr>
        <p:txBody>
          <a:bodyPr wrap="square">
            <a:spAutoFit/>
          </a:bodyPr>
          <a:lstStyle/>
          <a:p>
            <a:pPr algn="l"/>
            <a:r>
              <a:rPr lang="de-CH" altLang="de-DE" sz="4400" dirty="0">
                <a:solidFill>
                  <a:schemeClr val="bg2"/>
                </a:solidFill>
                <a:effectLst/>
                <a:latin typeface="Univers LT Std 47 Cn Lt" pitchFamily="34" charset="0"/>
              </a:rPr>
              <a:t>„Nimm Isaak, deinen einzigen Sohn, den du lieb hast, und geh hin in das Land </a:t>
            </a:r>
            <a:r>
              <a:rPr lang="de-CH" altLang="de-DE" sz="4400" dirty="0" err="1">
                <a:solidFill>
                  <a:schemeClr val="bg2"/>
                </a:solidFill>
                <a:effectLst/>
                <a:latin typeface="Univers LT Std 47 Cn Lt" pitchFamily="34" charset="0"/>
              </a:rPr>
              <a:t>Morija</a:t>
            </a:r>
            <a:r>
              <a:rPr lang="de-CH" altLang="de-DE" sz="4400" dirty="0">
                <a:solidFill>
                  <a:schemeClr val="bg2"/>
                </a:solidFill>
                <a:effectLst/>
                <a:latin typeface="Univers LT Std 47 Cn Lt" pitchFamily="34" charset="0"/>
              </a:rPr>
              <a:t> und opfere ihn dort zum Brandopfer auf einem Berge,</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den ich dir sagen werde.“</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53319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548680"/>
            <a:ext cx="11233248" cy="769441"/>
          </a:xfrm>
        </p:spPr>
        <p:txBody>
          <a:bodyPr wrap="square">
            <a:spAutoFit/>
          </a:bodyPr>
          <a:lstStyle/>
          <a:p>
            <a:pPr algn="l"/>
            <a:r>
              <a:rPr lang="de-CH" altLang="de-DE" sz="4400" dirty="0">
                <a:solidFill>
                  <a:schemeClr val="bg2"/>
                </a:solidFill>
                <a:effectLst/>
                <a:latin typeface="Univers LT Std 47 Cn Lt" pitchFamily="34" charset="0"/>
              </a:rPr>
              <a:t>„Nach diesen Geschichten versuchte Gott Abraham.“</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46045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29362" y="116632"/>
            <a:ext cx="11871293" cy="4154984"/>
          </a:xfrm>
        </p:spPr>
        <p:txBody>
          <a:bodyPr wrap="square">
            <a:spAutoFit/>
          </a:bodyPr>
          <a:lstStyle/>
          <a:p>
            <a:pPr algn="l"/>
            <a:r>
              <a:rPr lang="de-CH" altLang="de-DE" sz="4400" dirty="0">
                <a:solidFill>
                  <a:schemeClr val="bg2"/>
                </a:solidFill>
                <a:effectLst/>
                <a:latin typeface="Univers LT Std 47 Cn Lt" pitchFamily="34" charset="0"/>
              </a:rPr>
              <a:t>Nach diesen Geschichten versuchte Gott Abraham und sprach zu ihm: Abraham! Und er antwortete: Hier bin ich. Und er sprach: Nimm Isaak, deinen einzigen Sohn, den du lieb hast, und geh hin in das Land </a:t>
            </a:r>
            <a:r>
              <a:rPr lang="de-CH" altLang="de-DE" sz="4400" dirty="0" err="1">
                <a:solidFill>
                  <a:schemeClr val="bg2"/>
                </a:solidFill>
                <a:effectLst/>
                <a:latin typeface="Univers LT Std 47 Cn Lt" pitchFamily="34" charset="0"/>
              </a:rPr>
              <a:t>Morija</a:t>
            </a:r>
            <a:r>
              <a:rPr lang="de-CH" altLang="de-DE" sz="4400" dirty="0">
                <a:solidFill>
                  <a:schemeClr val="bg2"/>
                </a:solidFill>
                <a:effectLst/>
                <a:latin typeface="Univers LT Std 47 Cn Lt" pitchFamily="34" charset="0"/>
              </a:rPr>
              <a:t> und opfere ihn dort zum Brandopfer auf einem Berge, den ich dir sagen werde.</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24556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Richter 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369152" cy="2800767"/>
          </a:xfrm>
        </p:spPr>
        <p:txBody>
          <a:bodyPr wrap="square">
            <a:spAutoFit/>
          </a:bodyPr>
          <a:lstStyle/>
          <a:p>
            <a:pPr algn="l"/>
            <a:r>
              <a:rPr lang="de-CH" altLang="de-DE" sz="4400" dirty="0">
                <a:solidFill>
                  <a:schemeClr val="bg2"/>
                </a:solidFill>
                <a:effectLst/>
                <a:latin typeface="Univers LT Std 47 Cn Lt" pitchFamily="34" charset="0"/>
              </a:rPr>
              <a:t>„Diese blieben, um Israel durch sie zu prüfen,</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damit kundwürde, ob sie den Geboten des HERRN gehorchten, die er ihren Vätern durch Mose geboten hatte.“</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410590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653136"/>
            <a:ext cx="4176464" cy="400110"/>
          </a:xfrm>
        </p:spPr>
        <p:txBody>
          <a:bodyPr wrap="square">
            <a:spAutoFit/>
          </a:bodyPr>
          <a:lstStyle/>
          <a:p>
            <a:pPr algn="r"/>
            <a:r>
              <a:rPr lang="de-CH" altLang="de-DE" sz="2000" dirty="0">
                <a:effectLst/>
                <a:latin typeface="Univers LT Std 47 Cn Lt" pitchFamily="34" charset="0"/>
              </a:rPr>
              <a:t>Jakobus-Brief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809312" cy="3477875"/>
          </a:xfrm>
        </p:spPr>
        <p:txBody>
          <a:bodyPr wrap="square">
            <a:spAutoFit/>
          </a:bodyPr>
          <a:lstStyle/>
          <a:p>
            <a:pPr algn="l"/>
            <a:r>
              <a:rPr lang="de-CH" altLang="de-DE" sz="4400" dirty="0">
                <a:solidFill>
                  <a:schemeClr val="bg2"/>
                </a:solidFill>
                <a:effectLst/>
                <a:latin typeface="Univers LT Std 47 Cn Lt" pitchFamily="34" charset="0"/>
              </a:rPr>
              <a:t>„Wenn jemand in Versuchung gerät, Böses zu tun,</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soll er nicht sagen: Es ist Gott, der mich in Versuchung führt! Denn so wenig Gott selbst zu etwas Bösem verführt werden kann, so wenig verführt er seinerseits jemand dazu.“</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534854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653136"/>
            <a:ext cx="4176464" cy="400110"/>
          </a:xfrm>
        </p:spPr>
        <p:txBody>
          <a:bodyPr wrap="square">
            <a:spAutoFit/>
          </a:bodyPr>
          <a:lstStyle/>
          <a:p>
            <a:pPr algn="r"/>
            <a:r>
              <a:rPr lang="de-CH" altLang="de-DE" sz="2000" dirty="0">
                <a:effectLst/>
                <a:latin typeface="Univers LT Std 47 Cn Lt" pitchFamily="34" charset="0"/>
              </a:rPr>
              <a:t>5. Mose 13,4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2137"/>
            <a:ext cx="10991568" cy="2123658"/>
          </a:xfrm>
        </p:spPr>
        <p:txBody>
          <a:bodyPr wrap="square">
            <a:spAutoFit/>
          </a:bodyPr>
          <a:lstStyle/>
          <a:p>
            <a:pPr algn="l"/>
            <a:r>
              <a:rPr lang="de-CH" altLang="de-DE" sz="4400" dirty="0">
                <a:solidFill>
                  <a:schemeClr val="bg2"/>
                </a:solidFill>
                <a:effectLst/>
                <a:latin typeface="Univers LT Std 47 Cn Lt" pitchFamily="34" charset="0"/>
              </a:rPr>
              <a:t>„Der HERR, euer Gott, versucht euch, um zu erfahren, ob ihr ihn von ganzem Herzen und von ganzer Seele lieb habt.“</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0419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422151"/>
            <a:ext cx="4176464" cy="400110"/>
          </a:xfrm>
        </p:spPr>
        <p:txBody>
          <a:bodyPr wrap="square">
            <a:spAutoFit/>
          </a:bodyPr>
          <a:lstStyle/>
          <a:p>
            <a:pPr algn="r"/>
            <a:r>
              <a:rPr lang="de-CH" altLang="de-DE" sz="2000" dirty="0">
                <a:effectLst/>
                <a:latin typeface="Univers LT Std 47 Cn Lt" pitchFamily="34" charset="0"/>
              </a:rPr>
              <a:t>Lukas-Evangelium 12,48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2137"/>
            <a:ext cx="9721080" cy="2123658"/>
          </a:xfrm>
        </p:spPr>
        <p:txBody>
          <a:bodyPr wrap="square">
            <a:spAutoFit/>
          </a:bodyPr>
          <a:lstStyle/>
          <a:p>
            <a:pPr algn="l"/>
            <a:r>
              <a:rPr lang="de-CH" altLang="de-DE" sz="4400" dirty="0">
                <a:solidFill>
                  <a:schemeClr val="bg2"/>
                </a:solidFill>
                <a:effectLst/>
                <a:latin typeface="Univers LT Std 47 Cn Lt" pitchFamily="34" charset="0"/>
              </a:rPr>
              <a:t>„Wem viel gegeben ist, bei dem wird man viel suchen; und wem viel anvertraut ist, von dem wird man umso mehr fordern.“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69287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422151"/>
            <a:ext cx="4176464" cy="400110"/>
          </a:xfrm>
        </p:spPr>
        <p:txBody>
          <a:bodyPr wrap="square">
            <a:spAutoFit/>
          </a:bodyPr>
          <a:lstStyle/>
          <a:p>
            <a:pPr algn="r"/>
            <a:r>
              <a:rPr lang="de-CH" altLang="de-DE" sz="2000" dirty="0">
                <a:effectLst/>
                <a:latin typeface="Univers LT Std 47 Cn Lt" pitchFamily="34" charset="0"/>
              </a:rPr>
              <a:t>1. Korinther-Brief 10,13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0729192" cy="3477875"/>
          </a:xfrm>
        </p:spPr>
        <p:txBody>
          <a:bodyPr wrap="square">
            <a:spAutoFit/>
          </a:bodyPr>
          <a:lstStyle/>
          <a:p>
            <a:pPr algn="l"/>
            <a:r>
              <a:rPr lang="de-CH" altLang="de-DE" sz="4400" dirty="0">
                <a:solidFill>
                  <a:schemeClr val="bg2"/>
                </a:solidFill>
                <a:effectLst/>
                <a:latin typeface="Univers LT Std 47 Cn Lt" pitchFamily="34" charset="0"/>
              </a:rPr>
              <a:t>„Gott ist treu; er wird euch auch in Zukunft in keine Prüfung geraten lassen, die eure Kraft übersteigt. Wenn er euren Glauben auf die Probe stellt, wird er euch auch einen Weg zeigen, auf dem ihr die Probe bestehen könnt.“</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56074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541129"/>
            <a:ext cx="11305256" cy="830997"/>
          </a:xfrm>
        </p:spPr>
        <p:txBody>
          <a:bodyPr wrap="square">
            <a:spAutoFit/>
          </a:bodyPr>
          <a:lstStyle/>
          <a:p>
            <a:pPr algn="l"/>
            <a:r>
              <a:rPr lang="de-DE" altLang="de-DE" sz="4800" dirty="0">
                <a:solidFill>
                  <a:schemeClr val="bg2"/>
                </a:solidFill>
                <a:effectLst/>
                <a:latin typeface="Univers LT Std 47 Cn Lt" pitchFamily="34" charset="0"/>
              </a:rPr>
              <a:t>II. </a:t>
            </a:r>
            <a:r>
              <a:rPr lang="de-CH" altLang="de-DE" sz="4800" dirty="0">
                <a:solidFill>
                  <a:schemeClr val="bg2"/>
                </a:solidFill>
                <a:effectLst/>
                <a:latin typeface="Univers LT Std 47 Cn Lt" pitchFamily="34" charset="0"/>
              </a:rPr>
              <a:t>Die erstaunliche Reaktion</a:t>
            </a:r>
            <a:endParaRPr lang="de-DE" altLang="de-DE" sz="48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 Mose 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665296" cy="3477875"/>
          </a:xfrm>
        </p:spPr>
        <p:txBody>
          <a:bodyPr wrap="square">
            <a:spAutoFit/>
          </a:bodyPr>
          <a:lstStyle/>
          <a:p>
            <a:pPr algn="l"/>
            <a:r>
              <a:rPr lang="de-CH" altLang="de-DE" sz="4400" dirty="0">
                <a:solidFill>
                  <a:schemeClr val="bg2"/>
                </a:solidFill>
                <a:effectLst/>
                <a:latin typeface="Univers LT Std 47 Cn Lt" pitchFamily="34" charset="0"/>
              </a:rPr>
              <a:t>„Da stand Abraham früh am Morgen auf und gürtete seinen Esel und nahm mit sich zwei Knechte und seinen Sohn Isaak und spaltete Holz zum Brandopfer,</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machte sich auf und ging hin an den Ort,</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von dem ihm Gott gesagt hatte.“</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26874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2. Mose 4,13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665296" cy="2308324"/>
          </a:xfrm>
        </p:spPr>
        <p:txBody>
          <a:bodyPr wrap="square">
            <a:spAutoFit/>
          </a:bodyPr>
          <a:lstStyle/>
          <a:p>
            <a:pPr algn="l"/>
            <a:r>
              <a:rPr lang="de-CH" altLang="de-DE" sz="7200" dirty="0">
                <a:solidFill>
                  <a:schemeClr val="bg2"/>
                </a:solidFill>
                <a:effectLst/>
                <a:latin typeface="Univers LT Std 47 Cn Lt" pitchFamily="34" charset="0"/>
              </a:rPr>
              <a:t>„Nimm es mir nicht übel, Herr, aber schicke einen andern!“</a:t>
            </a:r>
            <a:endParaRPr lang="de-DE" altLang="de-DE" sz="72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58674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xmlns="" id="{CEC1524E-AE33-4383-8868-0834CD25A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464" y="0"/>
            <a:ext cx="5137046" cy="6858000"/>
          </a:xfrm>
          <a:prstGeom prst="rect">
            <a:avLst/>
          </a:prstGeom>
        </p:spPr>
      </p:pic>
      <p:sp>
        <p:nvSpPr>
          <p:cNvPr id="5" name="Ellipse 4">
            <a:extLst>
              <a:ext uri="{FF2B5EF4-FFF2-40B4-BE49-F238E27FC236}">
                <a16:creationId xmlns:a16="http://schemas.microsoft.com/office/drawing/2014/main" xmlns="" id="{24962C2A-EED1-49EF-B176-A5E67C9728D5}"/>
              </a:ext>
            </a:extLst>
          </p:cNvPr>
          <p:cNvSpPr/>
          <p:nvPr/>
        </p:nvSpPr>
        <p:spPr>
          <a:xfrm>
            <a:off x="9264352" y="2636912"/>
            <a:ext cx="720080"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a:extLst>
              <a:ext uri="{FF2B5EF4-FFF2-40B4-BE49-F238E27FC236}">
                <a16:creationId xmlns:a16="http://schemas.microsoft.com/office/drawing/2014/main" xmlns="" id="{39E7D95A-9D84-4605-BFCE-658BC4D24883}"/>
              </a:ext>
            </a:extLst>
          </p:cNvPr>
          <p:cNvSpPr/>
          <p:nvPr/>
        </p:nvSpPr>
        <p:spPr>
          <a:xfrm>
            <a:off x="8688288" y="3356992"/>
            <a:ext cx="720080"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4543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 Mose 22,5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11665296" cy="2123658"/>
          </a:xfrm>
        </p:spPr>
        <p:txBody>
          <a:bodyPr wrap="square">
            <a:spAutoFit/>
          </a:bodyPr>
          <a:lstStyle/>
          <a:p>
            <a:pPr algn="l"/>
            <a:r>
              <a:rPr lang="de-CH" altLang="de-DE" sz="4400" dirty="0">
                <a:solidFill>
                  <a:schemeClr val="bg2"/>
                </a:solidFill>
                <a:effectLst/>
                <a:latin typeface="Univers LT Std 47 Cn Lt" pitchFamily="34" charset="0"/>
              </a:rPr>
              <a:t>„Bleibt ihr hier mit dem Esel. Ich und der Knabe wollen dorthin gehen, und wenn wir angebetet haben,</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wollen wir wieder zu euch kommen.“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02414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2025336" cy="2800767"/>
          </a:xfrm>
        </p:spPr>
        <p:txBody>
          <a:bodyPr wrap="square">
            <a:spAutoFit/>
          </a:bodyPr>
          <a:lstStyle/>
          <a:p>
            <a:pPr algn="l"/>
            <a:r>
              <a:rPr lang="de-CH" altLang="de-DE" sz="4400" dirty="0">
                <a:solidFill>
                  <a:schemeClr val="bg2"/>
                </a:solidFill>
                <a:effectLst/>
                <a:latin typeface="Univers LT Std 47 Cn Lt" pitchFamily="34" charset="0"/>
              </a:rPr>
              <a:t>Da stand Abraham früh am Morgen auf und gürtete seinen Esel und nahm mit sich zwei Knechte und seinen Sohn Isaak und spaltete Holz zum Brandopfer, machte sich auf und ging hin an den Ort, von dem ihm Gott gesagt hatte.</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938587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 Mose 22,5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665296" cy="2800767"/>
          </a:xfrm>
        </p:spPr>
        <p:txBody>
          <a:bodyPr wrap="square">
            <a:spAutoFit/>
          </a:bodyPr>
          <a:lstStyle/>
          <a:p>
            <a:pPr algn="l"/>
            <a:r>
              <a:rPr lang="de-CH" altLang="de-DE" sz="4400" dirty="0">
                <a:solidFill>
                  <a:schemeClr val="bg2"/>
                </a:solidFill>
                <a:effectLst/>
                <a:latin typeface="Univers LT Std 47 Cn Lt" pitchFamily="34" charset="0"/>
              </a:rPr>
              <a:t>„Bleibt ihr hier mit dem Esel. Ich und der Knabe wollen dorthin gehen, und wenn wir angebetet haben,</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wollen </a:t>
            </a:r>
            <a:r>
              <a:rPr lang="de-CH" altLang="de-DE" sz="8800" dirty="0">
                <a:solidFill>
                  <a:srgbClr val="FF0000"/>
                </a:solidFill>
                <a:effectLst/>
                <a:latin typeface="Univers LT Std 47 Cn Lt" pitchFamily="34" charset="0"/>
              </a:rPr>
              <a:t>wir</a:t>
            </a:r>
            <a:r>
              <a:rPr lang="de-CH" altLang="de-DE" sz="4400" dirty="0">
                <a:solidFill>
                  <a:schemeClr val="bg2"/>
                </a:solidFill>
                <a:effectLst/>
                <a:latin typeface="Univers LT Std 47 Cn Lt" pitchFamily="34" charset="0"/>
              </a:rPr>
              <a:t> wieder zu euch kommen.“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955258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 Mose 22,8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352981"/>
            <a:ext cx="11665296" cy="1938992"/>
          </a:xfrm>
        </p:spPr>
        <p:txBody>
          <a:bodyPr wrap="square">
            <a:spAutoFit/>
          </a:bodyPr>
          <a:lstStyle/>
          <a:p>
            <a:pPr algn="l"/>
            <a:r>
              <a:rPr lang="de-CH" altLang="de-DE" sz="6000" dirty="0">
                <a:solidFill>
                  <a:schemeClr val="bg2"/>
                </a:solidFill>
                <a:effectLst/>
                <a:latin typeface="Univers LT Std 47 Cn Lt" pitchFamily="34" charset="0"/>
              </a:rPr>
              <a:t>„Mein Sohn, Gott wird sich ersehen ein Schaf zum Brandopfer.“</a:t>
            </a:r>
            <a:endParaRPr lang="de-DE" altLang="de-DE" sz="60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78222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541129"/>
            <a:ext cx="11305256" cy="830997"/>
          </a:xfrm>
        </p:spPr>
        <p:txBody>
          <a:bodyPr wrap="square">
            <a:spAutoFit/>
          </a:bodyPr>
          <a:lstStyle/>
          <a:p>
            <a:pPr algn="l"/>
            <a:r>
              <a:rPr lang="de-DE" altLang="de-DE" sz="4800" dirty="0">
                <a:solidFill>
                  <a:schemeClr val="bg2"/>
                </a:solidFill>
                <a:effectLst/>
                <a:latin typeface="Univers LT Std 47 Cn Lt" pitchFamily="34" charset="0"/>
              </a:rPr>
              <a:t>III. </a:t>
            </a:r>
            <a:r>
              <a:rPr lang="de-CH" altLang="de-DE" sz="4800" dirty="0">
                <a:solidFill>
                  <a:schemeClr val="bg2"/>
                </a:solidFill>
                <a:effectLst/>
                <a:latin typeface="Univers LT Std 47 Cn Lt" pitchFamily="34" charset="0"/>
              </a:rPr>
              <a:t>Die überraschende Wendung</a:t>
            </a:r>
            <a:endParaRPr lang="de-DE" altLang="de-DE" sz="48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806099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 Mose 22,11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29577"/>
            <a:ext cx="11665296" cy="2862322"/>
          </a:xfrm>
        </p:spPr>
        <p:txBody>
          <a:bodyPr wrap="square">
            <a:spAutoFit/>
          </a:bodyPr>
          <a:lstStyle/>
          <a:p>
            <a:pPr algn="l"/>
            <a:r>
              <a:rPr lang="de-CH" altLang="de-DE" sz="6000" dirty="0">
                <a:solidFill>
                  <a:schemeClr val="bg2"/>
                </a:solidFill>
                <a:effectLst/>
                <a:latin typeface="Univers LT Std 47 Cn Lt" pitchFamily="34" charset="0"/>
              </a:rPr>
              <a:t>„Da rief ihn der Engel des HERRN vom Himmel und sprach:</a:t>
            </a:r>
            <a:br>
              <a:rPr lang="de-CH" altLang="de-DE" sz="6000" dirty="0">
                <a:solidFill>
                  <a:schemeClr val="bg2"/>
                </a:solidFill>
                <a:effectLst/>
                <a:latin typeface="Univers LT Std 47 Cn Lt" pitchFamily="34" charset="0"/>
              </a:rPr>
            </a:br>
            <a:r>
              <a:rPr lang="de-CH" altLang="de-DE" sz="6000" dirty="0">
                <a:solidFill>
                  <a:schemeClr val="bg2"/>
                </a:solidFill>
                <a:effectLst/>
                <a:latin typeface="Univers LT Std 47 Cn Lt" pitchFamily="34" charset="0"/>
              </a:rPr>
              <a:t>Abraham! Abraham!“</a:t>
            </a:r>
            <a:endParaRPr lang="de-DE" altLang="de-DE" sz="60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743055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 Mose 22,12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585176" cy="2800767"/>
          </a:xfrm>
        </p:spPr>
        <p:txBody>
          <a:bodyPr wrap="square">
            <a:spAutoFit/>
          </a:bodyPr>
          <a:lstStyle/>
          <a:p>
            <a:pPr algn="l"/>
            <a:r>
              <a:rPr lang="de-CH" altLang="de-DE" sz="4400" dirty="0">
                <a:solidFill>
                  <a:schemeClr val="bg2"/>
                </a:solidFill>
                <a:effectLst/>
                <a:latin typeface="Univers LT Std 47 Cn Lt" pitchFamily="34" charset="0"/>
              </a:rPr>
              <a:t>„Lege deine Hand nicht an den Knaben und tu ihm nichts; denn nun weiss ich, dass du Gott fürchtest und hast deines einzigen Sohnes nicht verschont um meinetwillen.“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825279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581128"/>
            <a:ext cx="4176464" cy="400110"/>
          </a:xfrm>
        </p:spPr>
        <p:txBody>
          <a:bodyPr wrap="square">
            <a:spAutoFit/>
          </a:bodyPr>
          <a:lstStyle/>
          <a:p>
            <a:pPr algn="r"/>
            <a:r>
              <a:rPr lang="de-CH" altLang="de-DE" sz="2000" dirty="0">
                <a:effectLst/>
                <a:latin typeface="Univers LT Std 47 Cn Lt" pitchFamily="34" charset="0"/>
              </a:rPr>
              <a:t>Hebräer 11,17-18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881320" cy="3477875"/>
          </a:xfrm>
        </p:spPr>
        <p:txBody>
          <a:bodyPr wrap="square">
            <a:spAutoFit/>
          </a:bodyPr>
          <a:lstStyle/>
          <a:p>
            <a:pPr algn="l"/>
            <a:r>
              <a:rPr lang="de-CH" altLang="de-DE" sz="4400" dirty="0">
                <a:solidFill>
                  <a:schemeClr val="bg2"/>
                </a:solidFill>
                <a:effectLst/>
                <a:latin typeface="Univers LT Std 47 Cn Lt" pitchFamily="34" charset="0"/>
              </a:rPr>
              <a:t>Durch den Glauben hat Abraham den Isaak dargebracht, als er versucht wurde, und gab den einzigen Sohn dahin, als er schon die Verheissungen empfangen hatte, von dem gesagt worden war: »Nach Isaak wird dein Geschlecht genannt werden.«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667325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581128"/>
            <a:ext cx="4176464" cy="400110"/>
          </a:xfrm>
        </p:spPr>
        <p:txBody>
          <a:bodyPr wrap="square">
            <a:spAutoFit/>
          </a:bodyPr>
          <a:lstStyle/>
          <a:p>
            <a:pPr algn="r"/>
            <a:r>
              <a:rPr lang="de-CH" altLang="de-DE" sz="2000" dirty="0">
                <a:effectLst/>
                <a:latin typeface="Univers LT Std 47 Cn Lt" pitchFamily="34" charset="0"/>
              </a:rPr>
              <a:t>Hebräer 11,19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55340" y="404664"/>
            <a:ext cx="11881320" cy="1446550"/>
          </a:xfrm>
        </p:spPr>
        <p:txBody>
          <a:bodyPr wrap="square">
            <a:spAutoFit/>
          </a:bodyPr>
          <a:lstStyle/>
          <a:p>
            <a:pPr algn="l"/>
            <a:r>
              <a:rPr lang="de-CH" altLang="de-DE" sz="4400" dirty="0">
                <a:solidFill>
                  <a:schemeClr val="bg2"/>
                </a:solidFill>
                <a:effectLst/>
                <a:latin typeface="Univers LT Std 47 Cn Lt" pitchFamily="34" charset="0"/>
              </a:rPr>
              <a:t>„Er dachte: Gott kann auch von den Toten erwecken;</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als ein Gleichnis dafür bekam er ihn auch wieder.“</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837047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541129"/>
            <a:ext cx="11305256" cy="830997"/>
          </a:xfrm>
        </p:spPr>
        <p:txBody>
          <a:bodyPr wrap="square">
            <a:spAutoFit/>
          </a:bodyPr>
          <a:lstStyle/>
          <a:p>
            <a:pPr algn="l"/>
            <a:r>
              <a:rPr lang="de-DE" altLang="de-DE" sz="4800" dirty="0">
                <a:solidFill>
                  <a:schemeClr val="bg2"/>
                </a:solidFill>
                <a:effectLst/>
                <a:latin typeface="Univers LT Std 47 Cn Lt" pitchFamily="34" charset="0"/>
              </a:rPr>
              <a:t>IV. </a:t>
            </a:r>
            <a:r>
              <a:rPr lang="de-CH" altLang="de-DE" sz="4800" dirty="0">
                <a:solidFill>
                  <a:schemeClr val="bg2"/>
                </a:solidFill>
                <a:effectLst/>
                <a:latin typeface="Univers LT Std 47 Cn Lt" pitchFamily="34" charset="0"/>
              </a:rPr>
              <a:t>Die heilsgeschichtliche Dimension</a:t>
            </a:r>
            <a:endParaRPr lang="de-DE" altLang="de-DE" sz="48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1689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581128"/>
            <a:ext cx="4176464" cy="400110"/>
          </a:xfrm>
        </p:spPr>
        <p:txBody>
          <a:bodyPr wrap="square">
            <a:spAutoFit/>
          </a:bodyPr>
          <a:lstStyle/>
          <a:p>
            <a:pPr algn="r"/>
            <a:r>
              <a:rPr lang="de-CH" altLang="de-DE" sz="2000" dirty="0">
                <a:effectLst/>
                <a:latin typeface="Univers LT Std 47 Cn Lt" pitchFamily="34" charset="0"/>
              </a:rPr>
              <a:t>2. Chronik 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881320" cy="3477875"/>
          </a:xfrm>
        </p:spPr>
        <p:txBody>
          <a:bodyPr wrap="square">
            <a:spAutoFit/>
          </a:bodyPr>
          <a:lstStyle/>
          <a:p>
            <a:pPr algn="l"/>
            <a:r>
              <a:rPr lang="de-CH" altLang="de-DE" sz="4400" dirty="0">
                <a:solidFill>
                  <a:schemeClr val="bg2"/>
                </a:solidFill>
                <a:effectLst/>
                <a:latin typeface="Univers LT Std 47 Cn Lt" pitchFamily="34" charset="0"/>
              </a:rPr>
              <a:t>„Dann begann Salomo, auf dem Berg </a:t>
            </a:r>
            <a:r>
              <a:rPr lang="de-CH" altLang="de-DE" sz="4400" dirty="0" err="1">
                <a:solidFill>
                  <a:schemeClr val="bg2"/>
                </a:solidFill>
                <a:effectLst/>
                <a:latin typeface="Univers LT Std 47 Cn Lt" pitchFamily="34" charset="0"/>
              </a:rPr>
              <a:t>Morija</a:t>
            </a:r>
            <a:r>
              <a:rPr lang="de-CH" altLang="de-DE" sz="4400" dirty="0">
                <a:solidFill>
                  <a:schemeClr val="bg2"/>
                </a:solidFill>
                <a:effectLst/>
                <a:latin typeface="Univers LT Std 47 Cn Lt" pitchFamily="34" charset="0"/>
              </a:rPr>
              <a:t> in Jerusalem das Haus für den HERRN zu bauen. Den Platz hatte schon sein Vater David bestimmt, weil ihm dort auf dem Dreschplatz des </a:t>
            </a:r>
            <a:r>
              <a:rPr lang="de-CH" altLang="de-DE" sz="4400" dirty="0" err="1">
                <a:solidFill>
                  <a:schemeClr val="bg2"/>
                </a:solidFill>
                <a:effectLst/>
                <a:latin typeface="Univers LT Std 47 Cn Lt" pitchFamily="34" charset="0"/>
              </a:rPr>
              <a:t>Jebusiters</a:t>
            </a:r>
            <a:r>
              <a:rPr lang="de-CH" altLang="de-DE" sz="4400" dirty="0">
                <a:solidFill>
                  <a:schemeClr val="bg2"/>
                </a:solidFill>
                <a:effectLst/>
                <a:latin typeface="Univers LT Std 47 Cn Lt" pitchFamily="34" charset="0"/>
              </a:rPr>
              <a:t> </a:t>
            </a:r>
            <a:r>
              <a:rPr lang="de-CH" altLang="de-DE" sz="4400" dirty="0" err="1">
                <a:solidFill>
                  <a:schemeClr val="bg2"/>
                </a:solidFill>
                <a:effectLst/>
                <a:latin typeface="Univers LT Std 47 Cn Lt" pitchFamily="34" charset="0"/>
              </a:rPr>
              <a:t>Arauna</a:t>
            </a:r>
            <a:r>
              <a:rPr lang="de-CH" altLang="de-DE" sz="4400" dirty="0">
                <a:solidFill>
                  <a:schemeClr val="bg2"/>
                </a:solidFill>
                <a:effectLst/>
                <a:latin typeface="Univers LT Std 47 Cn Lt" pitchFamily="34" charset="0"/>
              </a:rPr>
              <a:t> der HERR</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erschienen war.“</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2720804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581128"/>
            <a:ext cx="4176464" cy="400110"/>
          </a:xfrm>
        </p:spPr>
        <p:txBody>
          <a:bodyPr wrap="square">
            <a:spAutoFit/>
          </a:bodyPr>
          <a:lstStyle/>
          <a:p>
            <a:pPr algn="r"/>
            <a:r>
              <a:rPr lang="de-CH" altLang="de-DE" sz="2000" dirty="0">
                <a:effectLst/>
                <a:latin typeface="Univers LT Std 47 Cn Lt" pitchFamily="34" charset="0"/>
              </a:rPr>
              <a:t>1. Mose 22,18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55340" y="188640"/>
            <a:ext cx="11881320" cy="1938992"/>
          </a:xfrm>
        </p:spPr>
        <p:txBody>
          <a:bodyPr wrap="square">
            <a:spAutoFit/>
          </a:bodyPr>
          <a:lstStyle/>
          <a:p>
            <a:pPr algn="l"/>
            <a:r>
              <a:rPr lang="de-CH" altLang="de-DE" sz="6000" dirty="0">
                <a:solidFill>
                  <a:schemeClr val="bg2"/>
                </a:solidFill>
                <a:effectLst/>
                <a:latin typeface="Univers LT Std 47 Cn Lt" pitchFamily="34" charset="0"/>
              </a:rPr>
              <a:t>„Durch deinen Nachkommen sollen alle Völker auf Erden gesegnet werden.“</a:t>
            </a:r>
            <a:endParaRPr lang="de-DE" altLang="de-DE" sz="60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49031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3332" y="188640"/>
            <a:ext cx="11341260" cy="3477875"/>
          </a:xfrm>
        </p:spPr>
        <p:txBody>
          <a:bodyPr wrap="square">
            <a:spAutoFit/>
          </a:bodyPr>
          <a:lstStyle/>
          <a:p>
            <a:pPr algn="l"/>
            <a:r>
              <a:rPr lang="de-CH" altLang="de-DE" sz="4400" dirty="0">
                <a:solidFill>
                  <a:schemeClr val="bg2"/>
                </a:solidFill>
                <a:effectLst/>
                <a:latin typeface="Univers LT Std 47 Cn Lt" pitchFamily="34" charset="0"/>
              </a:rPr>
              <a:t>Am dritten Tage hob Abraham seine Augen auf und sah die Stätte von ferne. Und Abraham sprach zu seinen Knechten: Bleibt ihr hier mit dem Esel.</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Ich und der Knabe wollen dorthin gehen, und wenn wir angebetet haben, wollen wir wieder zu euch kommen.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275680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4581128"/>
            <a:ext cx="4176464" cy="400110"/>
          </a:xfrm>
        </p:spPr>
        <p:txBody>
          <a:bodyPr wrap="square">
            <a:spAutoFit/>
          </a:bodyPr>
          <a:lstStyle/>
          <a:p>
            <a:pPr algn="r"/>
            <a:r>
              <a:rPr lang="de-CH" altLang="de-DE" sz="2000" dirty="0">
                <a:effectLst/>
                <a:latin typeface="Univers LT Std 47 Cn Lt" pitchFamily="34" charset="0"/>
              </a:rPr>
              <a:t>Galater-Brief 3,16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55340" y="116632"/>
            <a:ext cx="11917324" cy="3477875"/>
          </a:xfrm>
        </p:spPr>
        <p:txBody>
          <a:bodyPr wrap="square">
            <a:spAutoFit/>
          </a:bodyPr>
          <a:lstStyle/>
          <a:p>
            <a:pPr algn="l"/>
            <a:r>
              <a:rPr lang="de-CH" altLang="de-DE" sz="4400" dirty="0">
                <a:solidFill>
                  <a:schemeClr val="bg2"/>
                </a:solidFill>
                <a:effectLst/>
                <a:latin typeface="Univers LT Std 47 Cn Lt" pitchFamily="34" charset="0"/>
              </a:rPr>
              <a:t>„So ist es auch mit den Zusagen, die Gott Abraham und seinem Nachkommen gemacht hat. Er sagt übrigens nicht: »und deinen Nachkommen«, als ob viele gemeint wären, sondern er sagt ausdrücklich: »deinem Nachkommen«, und er meint damit Christus.“</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968701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293096"/>
            <a:ext cx="4176464" cy="400110"/>
          </a:xfrm>
        </p:spPr>
        <p:txBody>
          <a:bodyPr wrap="square">
            <a:spAutoFit/>
          </a:bodyPr>
          <a:lstStyle/>
          <a:p>
            <a:pPr algn="r"/>
            <a:r>
              <a:rPr lang="de-CH" altLang="de-DE" sz="2000" dirty="0">
                <a:effectLst/>
                <a:latin typeface="Univers LT Std 47 Cn Lt" pitchFamily="34" charset="0"/>
              </a:rPr>
              <a:t>Johannes-Evangelium 3,16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682" y="188640"/>
            <a:ext cx="11917324" cy="2123658"/>
          </a:xfrm>
        </p:spPr>
        <p:txBody>
          <a:bodyPr wrap="square">
            <a:spAutoFit/>
          </a:bodyPr>
          <a:lstStyle/>
          <a:p>
            <a:pPr algn="l"/>
            <a:r>
              <a:rPr lang="de-CH" altLang="de-DE" sz="4400" dirty="0">
                <a:solidFill>
                  <a:schemeClr val="bg2"/>
                </a:solidFill>
                <a:effectLst/>
                <a:latin typeface="Univers LT Std 47 Cn Lt" pitchFamily="34" charset="0"/>
              </a:rPr>
              <a:t>„Denn also hat Gott die Welt geliebt, dass er seinen einzigen Sohn gab, auf dass alle, die an ihn </a:t>
            </a:r>
            <a:r>
              <a:rPr lang="de-CH" altLang="de-DE" sz="4400">
                <a:solidFill>
                  <a:schemeClr val="bg2"/>
                </a:solidFill>
                <a:effectLst/>
                <a:latin typeface="Univers LT Std 47 Cn Lt" pitchFamily="34" charset="0"/>
              </a:rPr>
              <a:t>glauben,</a:t>
            </a:r>
            <a:br>
              <a:rPr lang="de-CH" altLang="de-DE" sz="4400">
                <a:solidFill>
                  <a:schemeClr val="bg2"/>
                </a:solidFill>
                <a:effectLst/>
                <a:latin typeface="Univers LT Std 47 Cn Lt" pitchFamily="34" charset="0"/>
              </a:rPr>
            </a:br>
            <a:r>
              <a:rPr lang="de-CH" altLang="de-DE" sz="4400">
                <a:solidFill>
                  <a:schemeClr val="bg2"/>
                </a:solidFill>
                <a:effectLst/>
                <a:latin typeface="Univers LT Std 47 Cn Lt" pitchFamily="34" charset="0"/>
              </a:rPr>
              <a:t>nicht </a:t>
            </a:r>
            <a:r>
              <a:rPr lang="de-CH" altLang="de-DE" sz="4400" dirty="0">
                <a:solidFill>
                  <a:schemeClr val="bg2"/>
                </a:solidFill>
                <a:effectLst/>
                <a:latin typeface="Univers LT Std 47 Cn Lt" pitchFamily="34" charset="0"/>
              </a:rPr>
              <a:t>verloren werden, sondern das ewige Leben haben.“</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939268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293096"/>
            <a:ext cx="4176464" cy="400110"/>
          </a:xfrm>
        </p:spPr>
        <p:txBody>
          <a:bodyPr wrap="square">
            <a:spAutoFit/>
          </a:bodyPr>
          <a:lstStyle/>
          <a:p>
            <a:pPr algn="r"/>
            <a:r>
              <a:rPr lang="de-CH" altLang="de-DE" sz="2000" dirty="0">
                <a:effectLst/>
                <a:latin typeface="Univers LT Std 47 Cn Lt" pitchFamily="34" charset="0"/>
              </a:rPr>
              <a:t>Jesaja 53,5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8499" y="116632"/>
            <a:ext cx="11917324" cy="2800767"/>
          </a:xfrm>
        </p:spPr>
        <p:txBody>
          <a:bodyPr wrap="square">
            <a:spAutoFit/>
          </a:bodyPr>
          <a:lstStyle/>
          <a:p>
            <a:pPr algn="l"/>
            <a:r>
              <a:rPr lang="de-CH" altLang="de-DE" sz="4400" dirty="0">
                <a:solidFill>
                  <a:schemeClr val="bg2"/>
                </a:solidFill>
                <a:effectLst/>
                <a:latin typeface="Univers LT Std 47 Cn Lt" pitchFamily="34" charset="0"/>
              </a:rPr>
              <a:t>„Er ist um unsrer Missetat willen verwundet und um unsrer Sünde willen zerschlagen. Die Strafe liegt auf ihm, auf dass wir Frieden hätten, und durch seine Wunden sind wir geheilt.“</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719888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293096"/>
            <a:ext cx="4176464" cy="400110"/>
          </a:xfrm>
        </p:spPr>
        <p:txBody>
          <a:bodyPr wrap="square">
            <a:spAutoFit/>
          </a:bodyPr>
          <a:lstStyle/>
          <a:p>
            <a:pPr algn="r"/>
            <a:r>
              <a:rPr lang="de-CH" altLang="de-DE" sz="2000" dirty="0">
                <a:effectLst/>
                <a:latin typeface="Univers LT Std 47 Cn Lt" pitchFamily="34" charset="0"/>
              </a:rPr>
              <a:t>Jesaja 53,6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82515" y="188640"/>
            <a:ext cx="10882037" cy="2585323"/>
          </a:xfrm>
        </p:spPr>
        <p:txBody>
          <a:bodyPr wrap="square">
            <a:spAutoFit/>
          </a:bodyPr>
          <a:lstStyle/>
          <a:p>
            <a:pPr algn="l"/>
            <a:r>
              <a:rPr lang="de-CH" altLang="de-DE" dirty="0">
                <a:solidFill>
                  <a:schemeClr val="bg2"/>
                </a:solidFill>
                <a:effectLst/>
                <a:latin typeface="Univers LT Std 47 Cn Lt" pitchFamily="34" charset="0"/>
              </a:rPr>
              <a:t>„Wir gingen alle in die Irre wie Schafe, ein jeder sah auf seinen Weg. Aber der HERR warf unser aller Sünde auf ihn.“</a:t>
            </a:r>
            <a:endParaRPr lang="de-DE" altLang="de-DE" dirty="0">
              <a:solidFill>
                <a:schemeClr val="bg2"/>
              </a:solidFill>
              <a:effectLst/>
              <a:latin typeface="Univers LT Std 47 Cn Lt" pitchFamily="34" charset="0"/>
            </a:endParaRPr>
          </a:p>
        </p:txBody>
      </p:sp>
    </p:spTree>
    <p:extLst>
      <p:ext uri="{BB962C8B-B14F-4D97-AF65-F5344CB8AC3E}">
        <p14:creationId xmlns:p14="http://schemas.microsoft.com/office/powerpoint/2010/main" val="3621378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136904" cy="1569660"/>
          </a:xfrm>
        </p:spPr>
        <p:txBody>
          <a:bodyPr wrap="square">
            <a:spAutoFit/>
          </a:bodyPr>
          <a:lstStyle/>
          <a:p>
            <a:pPr algn="l"/>
            <a:r>
              <a:rPr lang="de-DE" altLang="de-DE" sz="9600" dirty="0">
                <a:solidFill>
                  <a:schemeClr val="bg2"/>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293096"/>
            <a:ext cx="4176464" cy="400110"/>
          </a:xfrm>
        </p:spPr>
        <p:txBody>
          <a:bodyPr wrap="square">
            <a:spAutoFit/>
          </a:bodyPr>
          <a:lstStyle/>
          <a:p>
            <a:pPr algn="r"/>
            <a:r>
              <a:rPr lang="de-CH" altLang="de-DE" sz="2000" dirty="0">
                <a:effectLst/>
                <a:latin typeface="Univers LT Std 47 Cn Lt" pitchFamily="34" charset="0"/>
              </a:rPr>
              <a:t>Matthäus-Evangelium 26,39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82515" y="188640"/>
            <a:ext cx="10882037" cy="2585323"/>
          </a:xfrm>
        </p:spPr>
        <p:txBody>
          <a:bodyPr wrap="square">
            <a:spAutoFit/>
          </a:bodyPr>
          <a:lstStyle/>
          <a:p>
            <a:pPr algn="l"/>
            <a:r>
              <a:rPr lang="de-CH" altLang="de-DE" dirty="0">
                <a:solidFill>
                  <a:schemeClr val="bg2"/>
                </a:solidFill>
                <a:effectLst/>
                <a:latin typeface="Univers LT Std 47 Cn Lt" pitchFamily="34" charset="0"/>
              </a:rPr>
              <a:t>„Wir gingen alle in die Irre wie Schafe, ein jeder sah auf seinen Weg. Aber der HERR warf unser aller Sünde auf ihn.“</a:t>
            </a:r>
            <a:endParaRPr lang="de-DE" altLang="de-DE" dirty="0">
              <a:solidFill>
                <a:schemeClr val="bg2"/>
              </a:solidFill>
              <a:effectLst/>
              <a:latin typeface="Univers LT Std 47 Cn Lt" pitchFamily="34" charset="0"/>
            </a:endParaRPr>
          </a:p>
        </p:txBody>
      </p:sp>
    </p:spTree>
    <p:extLst>
      <p:ext uri="{BB962C8B-B14F-4D97-AF65-F5344CB8AC3E}">
        <p14:creationId xmlns:p14="http://schemas.microsoft.com/office/powerpoint/2010/main" val="198687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293096"/>
            <a:ext cx="4176464" cy="400110"/>
          </a:xfrm>
        </p:spPr>
        <p:txBody>
          <a:bodyPr wrap="square">
            <a:spAutoFit/>
          </a:bodyPr>
          <a:lstStyle/>
          <a:p>
            <a:pPr algn="r"/>
            <a:r>
              <a:rPr lang="de-CH" altLang="de-DE" sz="2000" dirty="0">
                <a:effectLst/>
                <a:latin typeface="Univers LT Std 47 Cn Lt" pitchFamily="34" charset="0"/>
              </a:rPr>
              <a:t>Römer-Brief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3427" y="116632"/>
            <a:ext cx="10951125" cy="3785652"/>
          </a:xfrm>
        </p:spPr>
        <p:txBody>
          <a:bodyPr wrap="square">
            <a:spAutoFit/>
          </a:bodyPr>
          <a:lstStyle/>
          <a:p>
            <a:pPr algn="l"/>
            <a:r>
              <a:rPr lang="de-CH" altLang="de-DE" sz="4800" dirty="0">
                <a:solidFill>
                  <a:schemeClr val="bg2"/>
                </a:solidFill>
                <a:effectLst/>
                <a:latin typeface="Univers LT Std 47 Cn Lt" pitchFamily="34" charset="0"/>
              </a:rPr>
              <a:t>„Ich ermahne euch nun, Brüder und Schwestern, durch die Barmherzigkeit Gottes, dass ihr euren Leib hingebt als ein Opfer, das lebendig, heilig und Gott wohlgefällig sei. Das sei euer vernünftiger Gottesdienst.“</a:t>
            </a:r>
            <a:endParaRPr lang="de-DE" altLang="de-DE" sz="48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47055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341260" cy="2800767"/>
          </a:xfrm>
        </p:spPr>
        <p:txBody>
          <a:bodyPr wrap="square">
            <a:spAutoFit/>
          </a:bodyPr>
          <a:lstStyle/>
          <a:p>
            <a:pPr algn="l"/>
            <a:r>
              <a:rPr lang="de-CH" altLang="de-DE" sz="4400" dirty="0">
                <a:solidFill>
                  <a:schemeClr val="bg2"/>
                </a:solidFill>
                <a:effectLst/>
                <a:latin typeface="Univers LT Std 47 Cn Lt" pitchFamily="34" charset="0"/>
              </a:rPr>
              <a:t>Und Abraham nahm das Holz zum Brandopfer und legte es auf seinen Sohn Isaak. Er aber nahm das Feuer und das Messer in seine Hand; und gingen die beiden miteinander.</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47406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2025336" cy="2800767"/>
          </a:xfrm>
        </p:spPr>
        <p:txBody>
          <a:bodyPr wrap="square">
            <a:spAutoFit/>
          </a:bodyPr>
          <a:lstStyle/>
          <a:p>
            <a:pPr algn="l"/>
            <a:r>
              <a:rPr lang="de-CH" altLang="de-DE" sz="4400" dirty="0">
                <a:solidFill>
                  <a:schemeClr val="bg2"/>
                </a:solidFill>
                <a:effectLst/>
                <a:latin typeface="Univers LT Std 47 Cn Lt" pitchFamily="34" charset="0"/>
              </a:rPr>
              <a:t>Da sprach Isaak zu seinem Vater Abraham:</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Mein Vater! Abraham antwortete: Hier bin ich, mein Sohn. Und er sprach: Siehe, hier ist Feuer und Holz;</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wo ist aber das Schaf zum Brandopfer?</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35941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0009112" cy="2123658"/>
          </a:xfrm>
        </p:spPr>
        <p:txBody>
          <a:bodyPr wrap="square">
            <a:spAutoFit/>
          </a:bodyPr>
          <a:lstStyle/>
          <a:p>
            <a:pPr algn="l"/>
            <a:r>
              <a:rPr lang="de-CH" altLang="de-DE" sz="4400" dirty="0">
                <a:solidFill>
                  <a:schemeClr val="bg2"/>
                </a:solidFill>
                <a:effectLst/>
                <a:latin typeface="Univers LT Std 47 Cn Lt" pitchFamily="34" charset="0"/>
              </a:rPr>
              <a:t>Abraham antwortete: Mein Sohn, Gott wird sich ersehen ein Schaf zum Brandopfer. Und gingen die beiden miteinander.</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29614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22,9-10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737304" cy="3477875"/>
          </a:xfrm>
        </p:spPr>
        <p:txBody>
          <a:bodyPr wrap="square">
            <a:spAutoFit/>
          </a:bodyPr>
          <a:lstStyle/>
          <a:p>
            <a:pPr algn="l"/>
            <a:r>
              <a:rPr lang="de-CH" altLang="de-DE" sz="4400" dirty="0">
                <a:solidFill>
                  <a:schemeClr val="bg2"/>
                </a:solidFill>
                <a:effectLst/>
                <a:latin typeface="Univers LT Std 47 Cn Lt" pitchFamily="34" charset="0"/>
              </a:rPr>
              <a:t>Und als sie an die Stätte kamen, die ihm Gott gesagt hatte, baute Abraham dort einen Altar und legte das</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Holz darauf und band seinen Sohn Isaak, legte ihn auf den Altar oben auf das Holz und reckte seine Hand aus und fasste das Messer, dass er seinen Sohn schlachtete.</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396078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4797152"/>
            <a:ext cx="4176464" cy="400110"/>
          </a:xfrm>
        </p:spPr>
        <p:txBody>
          <a:bodyPr wrap="square">
            <a:spAutoFit/>
          </a:bodyPr>
          <a:lstStyle/>
          <a:p>
            <a:pPr algn="r"/>
            <a:r>
              <a:rPr lang="de-CH" altLang="de-DE" sz="2000" dirty="0">
                <a:effectLst/>
                <a:latin typeface="Univers LT Std 47 Cn Lt" pitchFamily="34" charset="0"/>
              </a:rPr>
              <a:t>1.Mose 22,11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2072664" cy="2123658"/>
          </a:xfrm>
        </p:spPr>
        <p:txBody>
          <a:bodyPr wrap="square">
            <a:spAutoFit/>
          </a:bodyPr>
          <a:lstStyle/>
          <a:p>
            <a:pPr algn="l"/>
            <a:r>
              <a:rPr lang="de-CH" altLang="de-DE" sz="4400" dirty="0">
                <a:solidFill>
                  <a:schemeClr val="bg2"/>
                </a:solidFill>
                <a:effectLst/>
                <a:latin typeface="Univers LT Std 47 Cn Lt" pitchFamily="34" charset="0"/>
              </a:rPr>
              <a:t>Da rief ihn der Engel des HERRN vom Himmel und sprach: Abraham! Abraham!</a:t>
            </a:r>
            <a:br>
              <a:rPr lang="de-CH" altLang="de-DE" sz="4400" dirty="0">
                <a:solidFill>
                  <a:schemeClr val="bg2"/>
                </a:solidFill>
                <a:effectLst/>
                <a:latin typeface="Univers LT Std 47 Cn Lt" pitchFamily="34" charset="0"/>
              </a:rPr>
            </a:br>
            <a:r>
              <a:rPr lang="de-CH" altLang="de-DE" sz="4400" dirty="0">
                <a:solidFill>
                  <a:schemeClr val="bg2"/>
                </a:solidFill>
                <a:effectLst/>
                <a:latin typeface="Univers LT Std 47 Cn Lt" pitchFamily="34" charset="0"/>
              </a:rPr>
              <a:t>Er antwortete: Hier bin ich.</a:t>
            </a:r>
            <a:endParaRPr lang="de-DE" altLang="de-DE" sz="4400" dirty="0">
              <a:solidFill>
                <a:schemeClr val="bg2"/>
              </a:solidFill>
              <a:effectLst/>
              <a:latin typeface="Univers LT Std 47 Cn Lt" pitchFamily="34" charset="0"/>
            </a:endParaRPr>
          </a:p>
        </p:txBody>
      </p:sp>
    </p:spTree>
    <p:extLst>
      <p:ext uri="{BB962C8B-B14F-4D97-AF65-F5344CB8AC3E}">
        <p14:creationId xmlns:p14="http://schemas.microsoft.com/office/powerpoint/2010/main" val="1924797400"/>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1221</Words>
  <Application>Microsoft Office PowerPoint</Application>
  <PresentationFormat>Benutzerdefiniert</PresentationFormat>
  <Paragraphs>132</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Designvorlage 'Berggipfel'</vt:lpstr>
      <vt:lpstr>Wenn Glaube auf den Prüfstand kommt</vt:lpstr>
      <vt:lpstr>Nach diesen Geschichten versuchte Gott Abraham und sprach zu ihm: Abraham! Und er antwortete: Hier bin ich. Und er sprach: Nimm Isaak, deinen einzigen Sohn, den du lieb hast, und geh hin in das Land Morija und opfere ihn dort zum Brandopfer auf einem Berge, den ich dir sagen werde.</vt:lpstr>
      <vt:lpstr>Da stand Abraham früh am Morgen auf und gürtete seinen Esel und nahm mit sich zwei Knechte und seinen Sohn Isaak und spaltete Holz zum Brandopfer, machte sich auf und ging hin an den Ort, von dem ihm Gott gesagt hatte.</vt:lpstr>
      <vt:lpstr>Am dritten Tage hob Abraham seine Augen auf und sah die Stätte von ferne. Und Abraham sprach zu seinen Knechten: Bleibt ihr hier mit dem Esel. Ich und der Knabe wollen dorthin gehen, und wenn wir angebetet haben, wollen wir wieder zu euch kommen.</vt:lpstr>
      <vt:lpstr>Und Abraham nahm das Holz zum Brandopfer und legte es auf seinen Sohn Isaak. Er aber nahm das Feuer und das Messer in seine Hand; und gingen die beiden miteinander.</vt:lpstr>
      <vt:lpstr>Da sprach Isaak zu seinem Vater Abraham: Mein Vater! Abraham antwortete: Hier bin ich, mein Sohn. Und er sprach: Siehe, hier ist Feuer und Holz; wo ist aber das Schaf zum Brandopfer?</vt:lpstr>
      <vt:lpstr>Abraham antwortete: Mein Sohn, Gott wird sich ersehen ein Schaf zum Brandopfer. Und gingen die beiden miteinander.</vt:lpstr>
      <vt:lpstr>Und als sie an die Stätte kamen, die ihm Gott gesagt hatte, baute Abraham dort einen Altar und legte das Holz darauf und band seinen Sohn Isaak, legte ihn auf den Altar oben auf das Holz und reckte seine Hand aus und fasste das Messer, dass er seinen Sohn schlachtete.</vt:lpstr>
      <vt:lpstr>Da rief ihn der Engel des HERRN vom Himmel und sprach: Abraham! Abraham! Er antwortete: Hier bin ich.</vt:lpstr>
      <vt:lpstr>Er sprach: Lege deine Hand nicht an den Knaben und tu ihm nichts; denn nun weiss ich, dass du Gott fürchtest und hast deines einzigen Sohnes nicht verschont um meinetwillen.</vt:lpstr>
      <vt:lpstr>Da hob Abraham seine Augen auf und sah einen Widder hinter sich im Gestrüpp mit seinen Hörnern hängen und ging hin und nahm den Widder und opferte ihn zum Brandopfer an seines Sohnes statt.</vt:lpstr>
      <vt:lpstr>Und Abraham nannte die Stätte »Der HERR sieht«. Daher man noch heute sagt: Auf dem Berge, da der HERR sich sehen lässt.</vt:lpstr>
      <vt:lpstr>Und der Engel des HERRN rief Abraham abermals vom Himmel her und sprach:</vt:lpstr>
      <vt:lpstr>Ich habe bei mir selbst geschworen, spricht der HERR: Weil du solches getan hast und hast deines einzigen Sohnes nicht verschont, will ich dich segnen und deine Nachkommen mehren wie die Sterne am Himmel und wie den Sand am Ufer des Meeres, und deine Nachkommen sollen die Tore ihrer Feinde besitzen;</vt:lpstr>
      <vt:lpstr>und durch deinen Nachkommen sollen alle Völker auf Erden gesegnet werden, weil du meiner Stimme gehorcht hast.</vt:lpstr>
      <vt:lpstr>So kehrte Abraham zurück zu seinen Knechten. Und sie machten sich auf und zogen miteinander nach Beerscheba und Abraham blieb daselbst.</vt:lpstr>
      <vt:lpstr>I. Der unfassbare Auftrag</vt:lpstr>
      <vt:lpstr>„Nimm Isaak, deinen einzigen Sohn, den du lieb hast, und geh hin in das Land Morija und opfere ihn dort zum Brandopfer auf einem Berge, den ich dir sagen werde.“</vt:lpstr>
      <vt:lpstr>„Nach diesen Geschichten versuchte Gott Abraham.“</vt:lpstr>
      <vt:lpstr>„Diese blieben, um Israel durch sie zu prüfen, damit kundwürde, ob sie den Geboten des HERRN gehorchten, die er ihren Vätern durch Mose geboten hatte.“</vt:lpstr>
      <vt:lpstr>„Wenn jemand in Versuchung gerät, Böses zu tun, soll er nicht sagen: Es ist Gott, der mich in Versuchung führt! Denn so wenig Gott selbst zu etwas Bösem verführt werden kann, so wenig verführt er seinerseits jemand dazu.“</vt:lpstr>
      <vt:lpstr>„Der HERR, euer Gott, versucht euch, um zu erfahren, ob ihr ihn von ganzem Herzen und von ganzer Seele lieb habt.“</vt:lpstr>
      <vt:lpstr>„Wem viel gegeben ist, bei dem wird man viel suchen; und wem viel anvertraut ist, von dem wird man umso mehr fordern.“</vt:lpstr>
      <vt:lpstr>„Gott ist treu; er wird euch auch in Zukunft in keine Prüfung geraten lassen, die eure Kraft übersteigt. Wenn er euren Glauben auf die Probe stellt, wird er euch auch einen Weg zeigen, auf dem ihr die Probe bestehen könnt.“</vt:lpstr>
      <vt:lpstr>II. Die erstaunliche Reaktion</vt:lpstr>
      <vt:lpstr>„Da stand Abraham früh am Morgen auf und gürtete seinen Esel und nahm mit sich zwei Knechte und seinen Sohn Isaak und spaltete Holz zum Brandopfer, machte sich auf und ging hin an den Ort, von dem ihm Gott gesagt hatte.“</vt:lpstr>
      <vt:lpstr>„Nimm es mir nicht übel, Herr, aber schicke einen andern!“</vt:lpstr>
      <vt:lpstr>PowerPoint-Präsentation</vt:lpstr>
      <vt:lpstr>„Bleibt ihr hier mit dem Esel. Ich und der Knabe wollen dorthin gehen, und wenn wir angebetet haben, wollen wir wieder zu euch kommen.“</vt:lpstr>
      <vt:lpstr>„Bleibt ihr hier mit dem Esel. Ich und der Knabe wollen dorthin gehen, und wenn wir angebetet haben, wollen wir wieder zu euch kommen.“</vt:lpstr>
      <vt:lpstr>„Mein Sohn, Gott wird sich ersehen ein Schaf zum Brandopfer.“</vt:lpstr>
      <vt:lpstr>III. Die überraschende Wendung</vt:lpstr>
      <vt:lpstr>„Da rief ihn der Engel des HERRN vom Himmel und sprach: Abraham! Abraham!“</vt:lpstr>
      <vt:lpstr>„Lege deine Hand nicht an den Knaben und tu ihm nichts; denn nun weiss ich, dass du Gott fürchtest und hast deines einzigen Sohnes nicht verschont um meinetwillen.“</vt:lpstr>
      <vt:lpstr>Durch den Glauben hat Abraham den Isaak dargebracht, als er versucht wurde, und gab den einzigen Sohn dahin, als er schon die Verheissungen empfangen hatte, von dem gesagt worden war: »Nach Isaak wird dein Geschlecht genannt werden.«</vt:lpstr>
      <vt:lpstr>„Er dachte: Gott kann auch von den Toten erwecken; als ein Gleichnis dafür bekam er ihn auch wieder.“</vt:lpstr>
      <vt:lpstr>IV. Die heilsgeschichtliche Dimension</vt:lpstr>
      <vt:lpstr>„Dann begann Salomo, auf dem Berg Morija in Jerusalem das Haus für den HERRN zu bauen. Den Platz hatte schon sein Vater David bestimmt, weil ihm dort auf dem Dreschplatz des Jebusiters Arauna der HERR erschienen war.“</vt:lpstr>
      <vt:lpstr>„Durch deinen Nachkommen sollen alle Völker auf Erden gesegnet werden.“</vt:lpstr>
      <vt:lpstr>„So ist es auch mit den Zusagen, die Gott Abraham und seinem Nachkommen gemacht hat. Er sagt übrigens nicht: »und deinen Nachkommen«, als ob viele gemeint wären, sondern er sagt ausdrücklich: »deinem Nachkommen«, und er meint damit Christus.“</vt:lpstr>
      <vt:lpstr>„Denn also hat Gott die Welt geliebt, dass er seinen einzigen Sohn gab, auf dass alle, die an ihn glauben, nicht verloren werden, sondern das ewige Leben haben.“</vt:lpstr>
      <vt:lpstr>„Er ist um unsrer Missetat willen verwundet und um unsrer Sünde willen zerschlagen. Die Strafe liegt auf ihm, auf dass wir Frieden hätten, und durch seine Wunden sind wir geheilt.“</vt:lpstr>
      <vt:lpstr>„Wir gingen alle in die Irre wie Schafe, ein jeder sah auf seinen Weg. Aber der HERR warf unser aller Sünde auf ihn.“</vt:lpstr>
      <vt:lpstr>Schlussgedanke</vt:lpstr>
      <vt:lpstr>„Wir gingen alle in die Irre wie Schafe, ein jeder sah auf seinen Weg. Aber der HERR warf unser aller Sünde auf ihn.“</vt:lpstr>
      <vt:lpstr>„Ich ermahne euch nun, Brüder und Schwestern, durch die Barmherzigkeit Gottes, dass ihr euren Leib hingebt als ein Opfer, das lebendig, heilig und Gott wohlgefällig sei. Das sei euer vernünftiger Gottesdienst.“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Rettender Glaube - Teil 6/6 - Wenn Glaube auf den Prüfstand kommt - Folien</dc:title>
  <dc:creator>Jürg Birnstiel</dc:creator>
  <cp:lastModifiedBy>Me</cp:lastModifiedBy>
  <cp:revision>874</cp:revision>
  <dcterms:created xsi:type="dcterms:W3CDTF">2013-11-12T15:20:47Z</dcterms:created>
  <dcterms:modified xsi:type="dcterms:W3CDTF">2019-11-19T19:23:12Z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