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735" r:id="rId2"/>
    <p:sldId id="1105" r:id="rId3"/>
    <p:sldId id="1129" r:id="rId4"/>
    <p:sldId id="1130" r:id="rId5"/>
    <p:sldId id="1131" r:id="rId6"/>
    <p:sldId id="1132" r:id="rId7"/>
    <p:sldId id="1133" r:id="rId8"/>
    <p:sldId id="1134" r:id="rId9"/>
    <p:sldId id="1135" r:id="rId10"/>
    <p:sldId id="1077" r:id="rId11"/>
    <p:sldId id="1136" r:id="rId12"/>
    <p:sldId id="1137" r:id="rId13"/>
    <p:sldId id="1138" r:id="rId14"/>
    <p:sldId id="1139" r:id="rId15"/>
    <p:sldId id="1140" r:id="rId16"/>
    <p:sldId id="1141" r:id="rId17"/>
    <p:sldId id="1142" r:id="rId18"/>
    <p:sldId id="1143" r:id="rId19"/>
    <p:sldId id="1144" r:id="rId20"/>
    <p:sldId id="962" r:id="rId21"/>
    <p:sldId id="1121" r:id="rId22"/>
    <p:sldId id="1145" r:id="rId23"/>
    <p:sldId id="1146" r:id="rId24"/>
    <p:sldId id="1147" r:id="rId25"/>
    <p:sldId id="1148" r:id="rId26"/>
    <p:sldId id="1149" r:id="rId27"/>
    <p:sldId id="1150" r:id="rId28"/>
    <p:sldId id="1151" r:id="rId29"/>
    <p:sldId id="1152" r:id="rId30"/>
    <p:sldId id="1153" r:id="rId31"/>
    <p:sldId id="1154" r:id="rId32"/>
    <p:sldId id="259" r:id="rId33"/>
    <p:sldId id="1127" r:id="rId34"/>
    <p:sldId id="1128" r:id="rId3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9896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2152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331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77286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8701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2243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4848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3881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81753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7908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84449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5081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82992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6150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55841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26922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696192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356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9449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0810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067904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37038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48183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48447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7794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11158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05598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99792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0145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0153128" cy="2554545"/>
          </a:xfrm>
        </p:spPr>
        <p:txBody>
          <a:bodyPr wrap="square">
            <a:spAutoFit/>
          </a:bodyPr>
          <a:lstStyle/>
          <a:p>
            <a:pPr algn="l"/>
            <a:r>
              <a:rPr lang="de-CH" altLang="de-DE" sz="8000" dirty="0">
                <a:solidFill>
                  <a:schemeClr val="bg2"/>
                </a:solidFill>
                <a:effectLst/>
                <a:latin typeface="Univers LT Std 47 Cn Lt" pitchFamily="34" charset="0"/>
              </a:rPr>
              <a:t>Wie Glaube sich auswirken kann</a:t>
            </a:r>
            <a:endParaRPr lang="de-DE" altLang="de-DE" sz="8000" dirty="0">
              <a:solidFill>
                <a:schemeClr val="bg2"/>
              </a:solidFill>
              <a:effectLst/>
              <a:latin typeface="Univers LT Std 47 Cn Lt" pitchFamily="34" charset="0"/>
            </a:endParaRPr>
          </a:p>
        </p:txBody>
      </p:sp>
      <p:sp>
        <p:nvSpPr>
          <p:cNvPr id="409603" name="Rectangle 3"/>
          <p:cNvSpPr>
            <a:spLocks noGrp="1" noChangeArrowheads="1"/>
          </p:cNvSpPr>
          <p:nvPr>
            <p:ph type="subTitle" idx="1"/>
          </p:nvPr>
        </p:nvSpPr>
        <p:spPr>
          <a:xfrm>
            <a:off x="3467166" y="3284984"/>
            <a:ext cx="8426019" cy="892552"/>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Rettender Glaube! (4/4)</a:t>
            </a:r>
          </a:p>
          <a:p>
            <a:pPr algn="r"/>
            <a:r>
              <a:rPr lang="de-CH" altLang="de-DE" sz="2000" dirty="0">
                <a:effectLst/>
                <a:latin typeface="Univers LT Std 47 Cn Lt" pitchFamily="34" charset="0"/>
              </a:rPr>
              <a:t>am Beispiel von Abraham, dem Vater des Glaubens</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476672"/>
            <a:ext cx="11737304" cy="923330"/>
          </a:xfrm>
        </p:spPr>
        <p:txBody>
          <a:bodyPr wrap="square">
            <a:spAutoFit/>
          </a:bodyPr>
          <a:lstStyle/>
          <a:p>
            <a:pPr algn="l"/>
            <a:r>
              <a:rPr lang="de-DE" altLang="de-DE" dirty="0">
                <a:solidFill>
                  <a:schemeClr val="bg2"/>
                </a:solidFill>
                <a:effectLst/>
                <a:latin typeface="Univers LT Std 47 Cn Lt" pitchFamily="34" charset="0"/>
              </a:rPr>
              <a:t>I. </a:t>
            </a:r>
            <a:r>
              <a:rPr lang="de-CH" altLang="de-DE" dirty="0">
                <a:solidFill>
                  <a:schemeClr val="bg2"/>
                </a:solidFill>
                <a:effectLst/>
                <a:latin typeface="Univers LT Std 47 Cn Lt" pitchFamily="34" charset="0"/>
              </a:rPr>
              <a:t>Gott lässt Notsituationen zu</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775700" cy="1938992"/>
          </a:xfrm>
        </p:spPr>
        <p:txBody>
          <a:bodyPr wrap="square">
            <a:spAutoFit/>
          </a:bodyPr>
          <a:lstStyle/>
          <a:p>
            <a:pPr algn="l"/>
            <a:r>
              <a:rPr lang="de-CH" altLang="de-DE" sz="4000" dirty="0">
                <a:solidFill>
                  <a:schemeClr val="bg2"/>
                </a:solidFill>
                <a:effectLst/>
                <a:latin typeface="Univers LT Std 47 Cn Lt" pitchFamily="34" charset="0"/>
              </a:rPr>
              <a:t>„Ich weiss, dass du eine schöne Frau bist. Wenn die Ägypter dich sehen, werden sie sagen: ‘Das ist seine Frau’, und sie werden mich totschlagen, um dich zu bekommen.“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22039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2564"/>
            <a:ext cx="10585176" cy="2308324"/>
          </a:xfrm>
        </p:spPr>
        <p:txBody>
          <a:bodyPr wrap="square">
            <a:spAutoFit/>
          </a:bodyPr>
          <a:lstStyle/>
          <a:p>
            <a:pPr algn="l"/>
            <a:r>
              <a:rPr lang="de-CH" altLang="de-DE" sz="4800" dirty="0">
                <a:solidFill>
                  <a:schemeClr val="bg2"/>
                </a:solidFill>
                <a:effectLst/>
                <a:latin typeface="Univers LT Std 47 Cn Lt" pitchFamily="34" charset="0"/>
              </a:rPr>
              <a:t>„Sag, du seist meine Schwester, dann werden sie mich deinetwegen gut behandeln und am Leben lassen.“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67499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696470"/>
            <a:ext cx="11775700" cy="923330"/>
          </a:xfrm>
        </p:spPr>
        <p:txBody>
          <a:bodyPr wrap="square">
            <a:spAutoFit/>
          </a:bodyPr>
          <a:lstStyle/>
          <a:p>
            <a:pPr algn="l"/>
            <a:r>
              <a:rPr lang="de-CH" altLang="de-DE" dirty="0">
                <a:solidFill>
                  <a:schemeClr val="bg2"/>
                </a:solidFill>
                <a:effectLst/>
                <a:latin typeface="Univers LT Std 47 Cn Lt" pitchFamily="34" charset="0"/>
              </a:rPr>
              <a:t>„Überall fiel </a:t>
            </a:r>
            <a:r>
              <a:rPr lang="de-CH" altLang="de-DE" dirty="0" err="1">
                <a:solidFill>
                  <a:schemeClr val="bg2"/>
                </a:solidFill>
                <a:effectLst/>
                <a:latin typeface="Univers LT Std 47 Cn Lt" pitchFamily="34" charset="0"/>
              </a:rPr>
              <a:t>Sarai</a:t>
            </a:r>
            <a:r>
              <a:rPr lang="de-CH" altLang="de-DE" dirty="0">
                <a:solidFill>
                  <a:schemeClr val="bg2"/>
                </a:solidFill>
                <a:effectLst/>
                <a:latin typeface="Univers LT Std 47 Cn Lt" pitchFamily="34" charset="0"/>
              </a:rPr>
              <a:t> durch ihre Schönheit auf.“</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3322987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80973"/>
            <a:ext cx="11017224" cy="1754326"/>
          </a:xfrm>
        </p:spPr>
        <p:txBody>
          <a:bodyPr wrap="square">
            <a:spAutoFit/>
          </a:bodyPr>
          <a:lstStyle/>
          <a:p>
            <a:pPr algn="l"/>
            <a:r>
              <a:rPr lang="de-CH" altLang="de-DE" dirty="0">
                <a:solidFill>
                  <a:schemeClr val="bg2"/>
                </a:solidFill>
                <a:effectLst/>
                <a:latin typeface="Univers LT Std 47 Cn Lt" pitchFamily="34" charset="0"/>
              </a:rPr>
              <a:t>„Die Hofleute priesen </a:t>
            </a:r>
            <a:r>
              <a:rPr lang="de-CH" altLang="de-DE" dirty="0" err="1">
                <a:solidFill>
                  <a:schemeClr val="bg2"/>
                </a:solidFill>
                <a:effectLst/>
                <a:latin typeface="Univers LT Std 47 Cn Lt" pitchFamily="34" charset="0"/>
              </a:rPr>
              <a:t>Sarai</a:t>
            </a:r>
            <a:r>
              <a:rPr lang="de-CH" altLang="de-DE" dirty="0">
                <a:solidFill>
                  <a:schemeClr val="bg2"/>
                </a:solidFill>
                <a:effectLst/>
                <a:latin typeface="Univers LT Std 47 Cn Lt" pitchFamily="34" charset="0"/>
              </a:rPr>
              <a:t> vor dem Pharao in den höchsten Tönen.“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387016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604137"/>
            <a:ext cx="11953328" cy="1107996"/>
          </a:xfrm>
        </p:spPr>
        <p:txBody>
          <a:bodyPr wrap="square">
            <a:spAutoFit/>
          </a:bodyPr>
          <a:lstStyle/>
          <a:p>
            <a:pPr algn="l"/>
            <a:r>
              <a:rPr lang="de-CH" altLang="de-DE" sz="6600" dirty="0">
                <a:solidFill>
                  <a:schemeClr val="bg2"/>
                </a:solidFill>
                <a:effectLst/>
                <a:latin typeface="Univers LT Std 47 Cn Lt" pitchFamily="34" charset="0"/>
              </a:rPr>
              <a:t>„Er liess </a:t>
            </a:r>
            <a:r>
              <a:rPr lang="de-CH" altLang="de-DE" sz="6600" dirty="0" err="1">
                <a:solidFill>
                  <a:schemeClr val="bg2"/>
                </a:solidFill>
                <a:effectLst/>
                <a:latin typeface="Univers LT Std 47 Cn Lt" pitchFamily="34" charset="0"/>
              </a:rPr>
              <a:t>Sarai</a:t>
            </a:r>
            <a:r>
              <a:rPr lang="de-CH" altLang="de-DE" sz="6600" dirty="0">
                <a:solidFill>
                  <a:schemeClr val="bg2"/>
                </a:solidFill>
                <a:effectLst/>
                <a:latin typeface="Univers LT Std 47 Cn Lt" pitchFamily="34" charset="0"/>
              </a:rPr>
              <a:t> in seinen Palast holen.“</a:t>
            </a:r>
            <a:endParaRPr lang="de-DE" altLang="de-DE" sz="6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8375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775700" cy="2308324"/>
          </a:xfrm>
        </p:spPr>
        <p:txBody>
          <a:bodyPr wrap="square">
            <a:spAutoFit/>
          </a:bodyPr>
          <a:lstStyle/>
          <a:p>
            <a:pPr algn="l"/>
            <a:r>
              <a:rPr lang="de-CH" altLang="de-DE" sz="4800" dirty="0">
                <a:solidFill>
                  <a:schemeClr val="bg2"/>
                </a:solidFill>
                <a:effectLst/>
                <a:latin typeface="Univers LT Std 47 Cn Lt" pitchFamily="34" charset="0"/>
              </a:rPr>
              <a:t>„</a:t>
            </a:r>
            <a:r>
              <a:rPr lang="de-CH" altLang="de-DE" sz="4800" dirty="0" err="1">
                <a:solidFill>
                  <a:schemeClr val="bg2"/>
                </a:solidFill>
                <a:effectLst/>
                <a:latin typeface="Univers LT Std 47 Cn Lt" pitchFamily="34" charset="0"/>
              </a:rPr>
              <a:t>Sarai</a:t>
            </a:r>
            <a:r>
              <a:rPr lang="de-CH" altLang="de-DE" sz="4800" dirty="0">
                <a:solidFill>
                  <a:schemeClr val="bg2"/>
                </a:solidFill>
                <a:effectLst/>
                <a:latin typeface="Univers LT Std 47 Cn Lt" pitchFamily="34" charset="0"/>
              </a:rPr>
              <a:t> zuliebe war der Pharao freundlich zu Abram und schenkte ihm Schafe und Ziegen, Rinder, Esel und Kamele, Sklaven und Sklavinnen.“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93994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Sprüche 6,32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377264" cy="2308324"/>
          </a:xfrm>
        </p:spPr>
        <p:txBody>
          <a:bodyPr wrap="square">
            <a:spAutoFit/>
          </a:bodyPr>
          <a:lstStyle/>
          <a:p>
            <a:pPr algn="l"/>
            <a:r>
              <a:rPr lang="de-CH" altLang="de-DE" sz="4800" dirty="0">
                <a:solidFill>
                  <a:schemeClr val="bg2"/>
                </a:solidFill>
                <a:effectLst/>
                <a:latin typeface="Univers LT Std 47 Cn Lt" pitchFamily="34" charset="0"/>
              </a:rPr>
              <a:t>„Wer mit der Frau eines anderen Ehebruch begeht, muss den Verstand verloren haben. So etwas tut nur einer, der sein Leben leid ist!“</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34475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Sprüche 6,34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4624"/>
            <a:ext cx="11161240" cy="3416320"/>
          </a:xfrm>
        </p:spPr>
        <p:txBody>
          <a:bodyPr wrap="square">
            <a:spAutoFit/>
          </a:bodyPr>
          <a:lstStyle/>
          <a:p>
            <a:pPr algn="l"/>
            <a:r>
              <a:rPr lang="de-CH" altLang="de-DE" dirty="0">
                <a:solidFill>
                  <a:schemeClr val="bg2"/>
                </a:solidFill>
                <a:effectLst/>
                <a:latin typeface="Univers LT Std 47 Cn Lt" pitchFamily="34" charset="0"/>
              </a:rPr>
              <a:t>„Wer mit der Frau eines anderen Ehebruch begeht, muss den Verstand verloren haben. So etwas tut nur einer, der sein Leben leid ist!“</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4056770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62506"/>
            <a:ext cx="11775700" cy="1754326"/>
          </a:xfrm>
        </p:spPr>
        <p:txBody>
          <a:bodyPr wrap="square">
            <a:spAutoFit/>
          </a:bodyPr>
          <a:lstStyle/>
          <a:p>
            <a:pPr algn="l"/>
            <a:r>
              <a:rPr lang="de-CH" altLang="de-DE" dirty="0">
                <a:solidFill>
                  <a:schemeClr val="bg2"/>
                </a:solidFill>
                <a:effectLst/>
                <a:latin typeface="Univers LT Std 47 Cn Lt" pitchFamily="34" charset="0"/>
              </a:rPr>
              <a:t>„Weil der Pharao sich die Frau Abrams genommen hatte, bestrafte der HERR ihn.“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3747592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9992306" cy="2308324"/>
          </a:xfrm>
        </p:spPr>
        <p:txBody>
          <a:bodyPr wrap="square">
            <a:spAutoFit/>
          </a:bodyPr>
          <a:lstStyle/>
          <a:p>
            <a:pPr algn="l"/>
            <a:r>
              <a:rPr lang="de-CH" altLang="de-DE" sz="4800" dirty="0">
                <a:solidFill>
                  <a:schemeClr val="bg2"/>
                </a:solidFill>
                <a:effectLst/>
                <a:latin typeface="Univers LT Std 47 Cn Lt" pitchFamily="34" charset="0"/>
              </a:rPr>
              <a:t>Damals brach im Land Kanaan eine schwere Hungersnot aus. Darum suchte Abram Zuflucht in Ägypten.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bg2"/>
                </a:solidFill>
                <a:effectLst/>
                <a:latin typeface="Univers LT Std 47 Cn Lt" pitchFamily="34" charset="0"/>
              </a:rPr>
              <a:t>II. </a:t>
            </a:r>
            <a:r>
              <a:rPr lang="de-CH" altLang="de-DE" sz="4800" dirty="0">
                <a:solidFill>
                  <a:schemeClr val="bg2"/>
                </a:solidFill>
                <a:effectLst/>
                <a:latin typeface="Univers LT Std 47 Cn Lt" pitchFamily="34" charset="0"/>
              </a:rPr>
              <a:t>Gott bringt seine Leute ans Ziel</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23597"/>
            <a:ext cx="11881320" cy="2585323"/>
          </a:xfrm>
        </p:spPr>
        <p:txBody>
          <a:bodyPr wrap="square">
            <a:spAutoFit/>
          </a:bodyPr>
          <a:lstStyle/>
          <a:p>
            <a:pPr algn="l"/>
            <a:r>
              <a:rPr lang="de-CH" altLang="de-DE" dirty="0">
                <a:solidFill>
                  <a:schemeClr val="bg2"/>
                </a:solidFill>
                <a:effectLst/>
                <a:latin typeface="Univers LT Std 47 Cn Lt" pitchFamily="34" charset="0"/>
              </a:rPr>
              <a:t>„Der HERR bestrafte den Pharao mit einer schweren Krankheit, ihn und alle andern in seinem Palast.“</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2912409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1881320" cy="1107996"/>
          </a:xfrm>
        </p:spPr>
        <p:txBody>
          <a:bodyPr wrap="square">
            <a:spAutoFit/>
          </a:bodyPr>
          <a:lstStyle/>
          <a:p>
            <a:pPr algn="l"/>
            <a:r>
              <a:rPr lang="de-CH" altLang="de-DE" sz="6600" dirty="0">
                <a:solidFill>
                  <a:schemeClr val="bg2"/>
                </a:solidFill>
                <a:effectLst/>
                <a:latin typeface="Univers LT Std 47 Cn Lt" pitchFamily="34" charset="0"/>
              </a:rPr>
              <a:t>„Warum hast du mir das angetan?“</a:t>
            </a:r>
            <a:endParaRPr lang="de-DE" altLang="de-DE" sz="6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068621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116632"/>
            <a:ext cx="10117124" cy="3046988"/>
          </a:xfrm>
        </p:spPr>
        <p:txBody>
          <a:bodyPr wrap="square">
            <a:spAutoFit/>
          </a:bodyPr>
          <a:lstStyle/>
          <a:p>
            <a:pPr algn="l"/>
            <a:r>
              <a:rPr lang="de-CH" altLang="de-DE" sz="4800" dirty="0">
                <a:solidFill>
                  <a:schemeClr val="bg2"/>
                </a:solidFill>
                <a:effectLst/>
                <a:latin typeface="Univers LT Std 47 Cn Lt" pitchFamily="34" charset="0"/>
              </a:rPr>
              <a:t>„Du hättest mir doch sagen können, dass sie deine Frau ist! Aber du hast sie für deine Schwester ausgegeben, nur deshalb habe ich sie mir zur Frau genommen.“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194611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104" y="404664"/>
            <a:ext cx="11881320" cy="1015663"/>
          </a:xfrm>
        </p:spPr>
        <p:txBody>
          <a:bodyPr wrap="square">
            <a:spAutoFit/>
          </a:bodyPr>
          <a:lstStyle/>
          <a:p>
            <a:pPr algn="l"/>
            <a:r>
              <a:rPr lang="de-CH" altLang="de-DE" sz="6000" dirty="0">
                <a:solidFill>
                  <a:schemeClr val="bg2"/>
                </a:solidFill>
                <a:effectLst/>
                <a:latin typeface="Univers LT Std 47 Cn Lt" pitchFamily="34" charset="0"/>
              </a:rPr>
              <a:t>„Nun, sie gehört dir; nimm sie und geh!“</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442933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Epheser-Brief 4,13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59427"/>
            <a:ext cx="11881320" cy="3785652"/>
          </a:xfrm>
        </p:spPr>
        <p:txBody>
          <a:bodyPr wrap="square">
            <a:spAutoFit/>
          </a:bodyPr>
          <a:lstStyle/>
          <a:p>
            <a:pPr algn="l"/>
            <a:r>
              <a:rPr lang="de-CH" altLang="de-DE" sz="4800" dirty="0">
                <a:solidFill>
                  <a:schemeClr val="bg2"/>
                </a:solidFill>
                <a:effectLst/>
                <a:latin typeface="Univers LT Std 47 Cn Lt" pitchFamily="34" charset="0"/>
              </a:rPr>
              <a:t>„Der Dienst dieser Leute soll dazu führen, dass wir alle in unserem Glauben und in unserer Kenntnis von Gottes Sohn zur vollen Einheit gelangen und dass wir eine Reife erreichen, deren Massstab Christus selbst ist in seiner ganzen Fülle.“</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6003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845079"/>
            <a:ext cx="4176464" cy="400110"/>
          </a:xfrm>
        </p:spPr>
        <p:txBody>
          <a:bodyPr wrap="square">
            <a:spAutoFit/>
          </a:bodyPr>
          <a:lstStyle/>
          <a:p>
            <a:pPr algn="r"/>
            <a:r>
              <a:rPr lang="de-CH" altLang="de-DE" sz="2000" dirty="0">
                <a:effectLst/>
                <a:latin typeface="Univers LT Std 47 Cn Lt" pitchFamily="34" charset="0"/>
              </a:rPr>
              <a:t>1.Korinther-Brief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116632"/>
            <a:ext cx="11881320" cy="3046988"/>
          </a:xfrm>
        </p:spPr>
        <p:txBody>
          <a:bodyPr wrap="square">
            <a:spAutoFit/>
          </a:bodyPr>
          <a:lstStyle/>
          <a:p>
            <a:pPr algn="l"/>
            <a:r>
              <a:rPr lang="de-CH" altLang="de-DE" sz="4800" dirty="0">
                <a:solidFill>
                  <a:schemeClr val="bg2"/>
                </a:solidFill>
                <a:effectLst/>
                <a:latin typeface="Univers LT Std 47 Cn Lt" pitchFamily="34" charset="0"/>
              </a:rPr>
              <a:t>„Ja, Gott ist treu; er wird euch ans Ziel bringen. Denn er hat euch dazu berufen, jetzt und für immer mit seinem Sohn Jesus Christus, unserem Herrn, verbunden zu sein.“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376020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bg2"/>
                </a:solidFill>
                <a:effectLst/>
                <a:latin typeface="Univers LT Std 47 Cn Lt" pitchFamily="34" charset="0"/>
              </a:rPr>
              <a:t>III. </a:t>
            </a:r>
            <a:r>
              <a:rPr lang="de-CH" altLang="de-DE" sz="4800" dirty="0">
                <a:solidFill>
                  <a:schemeClr val="bg2"/>
                </a:solidFill>
                <a:effectLst/>
                <a:latin typeface="Univers LT Std 47 Cn Lt" pitchFamily="34" charset="0"/>
              </a:rPr>
              <a:t>Gott verfolgt höhere Ziele</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806099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845079"/>
            <a:ext cx="4176464" cy="400110"/>
          </a:xfrm>
        </p:spPr>
        <p:txBody>
          <a:bodyPr wrap="square">
            <a:spAutoFit/>
          </a:bodyPr>
          <a:lstStyle/>
          <a:p>
            <a:pPr algn="r"/>
            <a:r>
              <a:rPr lang="de-CH" altLang="de-DE" sz="2000" dirty="0">
                <a:effectLst/>
                <a:latin typeface="Univers LT Std 47 Cn Lt" pitchFamily="34" charset="0"/>
              </a:rPr>
              <a:t>1.Mose 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81320" cy="2308324"/>
          </a:xfrm>
        </p:spPr>
        <p:txBody>
          <a:bodyPr wrap="square">
            <a:spAutoFit/>
          </a:bodyPr>
          <a:lstStyle/>
          <a:p>
            <a:pPr algn="l"/>
            <a:r>
              <a:rPr lang="de-CH" altLang="de-DE" sz="4800" dirty="0">
                <a:solidFill>
                  <a:schemeClr val="bg2"/>
                </a:solidFill>
                <a:effectLst/>
                <a:latin typeface="Univers LT Std 47 Cn Lt" pitchFamily="34" charset="0"/>
              </a:rPr>
              <a:t>„Ich will segnen, die dich segnen, und verfluchen, die dich verfluchen; und in dir sollen gesegnet werden alle Geschlechter auf Erden.“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129027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845079"/>
            <a:ext cx="4176464" cy="338554"/>
          </a:xfrm>
        </p:spPr>
        <p:txBody>
          <a:bodyPr wrap="square">
            <a:spAutoFit/>
          </a:bodyPr>
          <a:lstStyle/>
          <a:p>
            <a:pPr marL="457200" lvl="1" indent="0" algn="r">
              <a:buNone/>
            </a:pPr>
            <a:r>
              <a:rPr lang="de-DE" altLang="de-DE" sz="1600" dirty="0">
                <a:effectLst/>
                <a:latin typeface="Univers LT Std 47 Cn Lt" pitchFamily="34" charset="0"/>
              </a:rPr>
              <a:t>1.Mose 12,20</a:t>
            </a:r>
          </a:p>
        </p:txBody>
      </p:sp>
      <p:sp>
        <p:nvSpPr>
          <p:cNvPr id="7" name="Rectangle 2"/>
          <p:cNvSpPr>
            <a:spLocks noGrp="1" noChangeArrowheads="1"/>
          </p:cNvSpPr>
          <p:nvPr>
            <p:ph type="ctrTitle"/>
          </p:nvPr>
        </p:nvSpPr>
        <p:spPr>
          <a:xfrm>
            <a:off x="155340" y="260648"/>
            <a:ext cx="11881320" cy="2308324"/>
          </a:xfrm>
        </p:spPr>
        <p:txBody>
          <a:bodyPr wrap="square">
            <a:spAutoFit/>
          </a:bodyPr>
          <a:lstStyle/>
          <a:p>
            <a:pPr algn="l"/>
            <a:r>
              <a:rPr lang="de-CH" altLang="de-DE" sz="4800" dirty="0">
                <a:solidFill>
                  <a:schemeClr val="bg2"/>
                </a:solidFill>
                <a:effectLst/>
                <a:latin typeface="Univers LT Std 47 Cn Lt" pitchFamily="34" charset="0"/>
              </a:rPr>
              <a:t>„Der Pharao bestellte eine Abteilung Soldaten und liess Abram mit seiner Frau und seinem ganzen Besitz über die Grenze bringen.“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87385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6142" y="116632"/>
            <a:ext cx="10568370" cy="3170099"/>
          </a:xfrm>
        </p:spPr>
        <p:txBody>
          <a:bodyPr wrap="square">
            <a:spAutoFit/>
          </a:bodyPr>
          <a:lstStyle/>
          <a:p>
            <a:pPr algn="l"/>
            <a:r>
              <a:rPr lang="de-CH" altLang="de-DE" sz="4000" dirty="0">
                <a:solidFill>
                  <a:schemeClr val="bg2"/>
                </a:solidFill>
                <a:effectLst/>
                <a:latin typeface="Univers LT Std 47 Cn Lt" pitchFamily="34" charset="0"/>
              </a:rPr>
              <a:t>Als er an die ägyptische Grenze kam, sagte er zu </a:t>
            </a:r>
            <a:r>
              <a:rPr lang="de-CH" altLang="de-DE" sz="4000" dirty="0" err="1">
                <a:solidFill>
                  <a:schemeClr val="bg2"/>
                </a:solidFill>
                <a:effectLst/>
                <a:latin typeface="Univers LT Std 47 Cn Lt" pitchFamily="34" charset="0"/>
              </a:rPr>
              <a:t>Sarai</a:t>
            </a:r>
            <a:r>
              <a:rPr lang="de-CH" altLang="de-DE" sz="4000" dirty="0">
                <a:solidFill>
                  <a:schemeClr val="bg2"/>
                </a:solidFill>
                <a:effectLst/>
                <a:latin typeface="Univers LT Std 47 Cn Lt" pitchFamily="34" charset="0"/>
              </a:rPr>
              <a:t>: »Ich weiss, dass du eine schöne Frau bist. Wenn die Ägypter dich sehen, werden sie sagen: ‘Das ist seine Frau’, und sie werden mich totschlagen, um dich zu bekommen.»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808515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845079"/>
            <a:ext cx="4176464" cy="338554"/>
          </a:xfrm>
        </p:spPr>
        <p:txBody>
          <a:bodyPr wrap="square">
            <a:spAutoFit/>
          </a:bodyPr>
          <a:lstStyle/>
          <a:p>
            <a:pPr marL="457200" lvl="1" indent="0" algn="r">
              <a:buNone/>
            </a:pPr>
            <a:r>
              <a:rPr lang="de-DE" altLang="de-DE" sz="1600" dirty="0">
                <a:effectLst/>
                <a:latin typeface="Univers LT Std 47 Cn Lt" pitchFamily="34" charset="0"/>
              </a:rPr>
              <a:t>Apostelgeschichte 8,4</a:t>
            </a:r>
          </a:p>
        </p:txBody>
      </p:sp>
      <p:sp>
        <p:nvSpPr>
          <p:cNvPr id="7" name="Rectangle 2"/>
          <p:cNvSpPr>
            <a:spLocks noGrp="1" noChangeArrowheads="1"/>
          </p:cNvSpPr>
          <p:nvPr>
            <p:ph type="ctrTitle"/>
          </p:nvPr>
        </p:nvSpPr>
        <p:spPr>
          <a:xfrm>
            <a:off x="155340" y="260648"/>
            <a:ext cx="11881320" cy="2308324"/>
          </a:xfrm>
        </p:spPr>
        <p:txBody>
          <a:bodyPr wrap="square">
            <a:spAutoFit/>
          </a:bodyPr>
          <a:lstStyle/>
          <a:p>
            <a:pPr algn="l"/>
            <a:r>
              <a:rPr lang="de-CH" altLang="de-DE" sz="4800" dirty="0">
                <a:solidFill>
                  <a:schemeClr val="bg2"/>
                </a:solidFill>
                <a:effectLst/>
                <a:latin typeface="Univers LT Std 47 Cn Lt" pitchFamily="34" charset="0"/>
              </a:rPr>
              <a:t>„Die Christen, die aus Jerusalem geflohen waren, machten überall, wo sie hinkamen, das Evangelium bekannt.“</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872547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845079"/>
            <a:ext cx="4176464" cy="338554"/>
          </a:xfrm>
        </p:spPr>
        <p:txBody>
          <a:bodyPr wrap="square">
            <a:spAutoFit/>
          </a:bodyPr>
          <a:lstStyle/>
          <a:p>
            <a:pPr marL="457200" lvl="1" indent="0" algn="r">
              <a:buNone/>
            </a:pPr>
            <a:r>
              <a:rPr lang="de-DE" altLang="de-DE" sz="1600" dirty="0">
                <a:effectLst/>
                <a:latin typeface="Univers LT Std 47 Cn Lt" pitchFamily="34" charset="0"/>
              </a:rPr>
              <a:t>1.Korinther-Brief 15,28</a:t>
            </a:r>
          </a:p>
        </p:txBody>
      </p:sp>
      <p:sp>
        <p:nvSpPr>
          <p:cNvPr id="7" name="Rectangle 2"/>
          <p:cNvSpPr>
            <a:spLocks noGrp="1" noChangeArrowheads="1"/>
          </p:cNvSpPr>
          <p:nvPr>
            <p:ph type="ctrTitle"/>
          </p:nvPr>
        </p:nvSpPr>
        <p:spPr>
          <a:xfrm>
            <a:off x="119336" y="188640"/>
            <a:ext cx="10837204" cy="3046988"/>
          </a:xfrm>
        </p:spPr>
        <p:txBody>
          <a:bodyPr wrap="square">
            <a:spAutoFit/>
          </a:bodyPr>
          <a:lstStyle/>
          <a:p>
            <a:pPr algn="l"/>
            <a:r>
              <a:rPr lang="de-CH" altLang="de-DE" sz="4800" dirty="0">
                <a:solidFill>
                  <a:schemeClr val="bg2"/>
                </a:solidFill>
                <a:effectLst/>
                <a:latin typeface="Univers LT Std 47 Cn Lt" pitchFamily="34" charset="0"/>
              </a:rPr>
              <a:t>„Wenn alles unter die Herrschaft von Christus gestellt ist, wird er selbst, der Sohn, sich dem unterstellen, der ihn zum Herrn über alles gemacht hat. Und dann ist Gott alles in allen.“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4016407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bg2"/>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1.Johannes-Brief 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1" y="82012"/>
            <a:ext cx="9433048" cy="3785652"/>
          </a:xfrm>
        </p:spPr>
        <p:txBody>
          <a:bodyPr wrap="square">
            <a:spAutoFit/>
          </a:bodyPr>
          <a:lstStyle/>
          <a:p>
            <a:pPr algn="l"/>
            <a:r>
              <a:rPr lang="de-CH" altLang="de-DE" sz="4800" dirty="0">
                <a:solidFill>
                  <a:schemeClr val="bg2"/>
                </a:solidFill>
                <a:effectLst/>
                <a:latin typeface="Univers LT Std 47 Cn Lt" pitchFamily="34" charset="0"/>
              </a:rPr>
              <a:t>„Wir wissen, dass jemand, der aus Gott geboren ist, nicht sündigt; denn der Sohn Gottes hält seine schützende Hand über ihn, sodass der Böse – der Teufel – ihm nicht schaden kann.“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396413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Römer-Brief 8,39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953" y="116632"/>
            <a:ext cx="11377264" cy="3416320"/>
          </a:xfrm>
        </p:spPr>
        <p:txBody>
          <a:bodyPr wrap="square">
            <a:spAutoFit/>
          </a:bodyPr>
          <a:lstStyle/>
          <a:p>
            <a:pPr algn="l"/>
            <a:r>
              <a:rPr lang="de-CH" altLang="de-DE" sz="3600" dirty="0">
                <a:solidFill>
                  <a:schemeClr val="bg2"/>
                </a:solidFill>
                <a:effectLst/>
                <a:latin typeface="Univers LT Std 47 Cn Lt" pitchFamily="34" charset="0"/>
              </a:rPr>
              <a:t>„Ja,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a:t>
            </a:r>
            <a:endParaRPr lang="de-DE" altLang="de-DE" sz="3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03756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6142" y="112564"/>
            <a:ext cx="10568370" cy="2308324"/>
          </a:xfrm>
        </p:spPr>
        <p:txBody>
          <a:bodyPr wrap="square">
            <a:spAutoFit/>
          </a:bodyPr>
          <a:lstStyle/>
          <a:p>
            <a:pPr algn="l"/>
            <a:r>
              <a:rPr lang="de-CH" altLang="de-DE" sz="4800" dirty="0">
                <a:solidFill>
                  <a:schemeClr val="bg2"/>
                </a:solidFill>
                <a:effectLst/>
                <a:latin typeface="Univers LT Std 47 Cn Lt" pitchFamily="34" charset="0"/>
              </a:rPr>
              <a:t>«Sag deshalb, du seist meine Schwester, dann werden sie mich deinetwegen gut behandeln und am Leben lassen.«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8747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08150" y="116632"/>
            <a:ext cx="10568370" cy="2554545"/>
          </a:xfrm>
        </p:spPr>
        <p:txBody>
          <a:bodyPr wrap="square">
            <a:spAutoFit/>
          </a:bodyPr>
          <a:lstStyle/>
          <a:p>
            <a:pPr algn="l"/>
            <a:r>
              <a:rPr lang="de-CH" altLang="de-DE" sz="4000" dirty="0">
                <a:solidFill>
                  <a:schemeClr val="bg2"/>
                </a:solidFill>
                <a:effectLst/>
                <a:latin typeface="Univers LT Std 47 Cn Lt" pitchFamily="34" charset="0"/>
              </a:rPr>
              <a:t>In Ägypten traf ein, was Abram vorausgesehen hatte. Überall fiel </a:t>
            </a:r>
            <a:r>
              <a:rPr lang="de-CH" altLang="de-DE" sz="4000" dirty="0" err="1">
                <a:solidFill>
                  <a:schemeClr val="bg2"/>
                </a:solidFill>
                <a:effectLst/>
                <a:latin typeface="Univers LT Std 47 Cn Lt" pitchFamily="34" charset="0"/>
              </a:rPr>
              <a:t>Sarai</a:t>
            </a:r>
            <a:r>
              <a:rPr lang="de-CH" altLang="de-DE" sz="4000" dirty="0">
                <a:solidFill>
                  <a:schemeClr val="bg2"/>
                </a:solidFill>
                <a:effectLst/>
                <a:latin typeface="Univers LT Std 47 Cn Lt" pitchFamily="34" charset="0"/>
              </a:rPr>
              <a:t> durch ihre Schönheit auf. Die Hofleute priesen sie dem Pharao in den höchsten Tönen, und er liess sie in seinen Palast holen.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9657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775700" cy="2308324"/>
          </a:xfrm>
        </p:spPr>
        <p:txBody>
          <a:bodyPr wrap="square">
            <a:spAutoFit/>
          </a:bodyPr>
          <a:lstStyle/>
          <a:p>
            <a:pPr algn="l"/>
            <a:r>
              <a:rPr lang="de-CH" altLang="de-DE" sz="4800" dirty="0">
                <a:solidFill>
                  <a:schemeClr val="bg2"/>
                </a:solidFill>
                <a:effectLst/>
                <a:latin typeface="Univers LT Std 47 Cn Lt" pitchFamily="34" charset="0"/>
              </a:rPr>
              <a:t>Ihr zuliebe war er freundlich zu Abram und schenkte ihm Schafe und Ziegen, Rinder, Esel und Kamele, Sklaven und Sklavinnen.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96012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6307"/>
            <a:ext cx="11775700" cy="2123658"/>
          </a:xfrm>
        </p:spPr>
        <p:txBody>
          <a:bodyPr wrap="square">
            <a:spAutoFit/>
          </a:bodyPr>
          <a:lstStyle/>
          <a:p>
            <a:pPr algn="l"/>
            <a:r>
              <a:rPr lang="de-CH" altLang="de-DE" sz="4400" dirty="0">
                <a:solidFill>
                  <a:schemeClr val="bg2"/>
                </a:solidFill>
                <a:effectLst/>
                <a:latin typeface="Univers LT Std 47 Cn Lt" pitchFamily="34" charset="0"/>
              </a:rPr>
              <a:t>Doch weil der Pharao sich die Frau Abrams genommen hatte, bestrafte der HERR ihn mit einer schweren Krankheit, ihn und alle andern in seinem Palast.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9930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775700" cy="3170099"/>
          </a:xfrm>
        </p:spPr>
        <p:txBody>
          <a:bodyPr wrap="square">
            <a:spAutoFit/>
          </a:bodyPr>
          <a:lstStyle/>
          <a:p>
            <a:pPr algn="l"/>
            <a:r>
              <a:rPr lang="de-CH" altLang="de-DE" sz="4000" dirty="0">
                <a:solidFill>
                  <a:schemeClr val="bg2"/>
                </a:solidFill>
                <a:effectLst/>
                <a:latin typeface="Univers LT Std 47 Cn Lt" pitchFamily="34" charset="0"/>
              </a:rPr>
              <a:t>Da liess der Pharao Abram rufen und sagte zu ihm: »Warum hast du mir das angetan? Du hättest mir doch sagen können, dass sie deine Frau ist! Aber du hast sie für deine Schwester ausgegeben, nur deshalb habe ich sie mir zur Frau genommen. Nun, sie gehört dir; nimm sie und geh!«</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859281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0940" y="116632"/>
            <a:ext cx="11775700" cy="2308324"/>
          </a:xfrm>
        </p:spPr>
        <p:txBody>
          <a:bodyPr wrap="square">
            <a:spAutoFit/>
          </a:bodyPr>
          <a:lstStyle/>
          <a:p>
            <a:pPr algn="l"/>
            <a:r>
              <a:rPr lang="de-CH" altLang="de-DE" sz="4800" dirty="0">
                <a:solidFill>
                  <a:schemeClr val="bg2"/>
                </a:solidFill>
                <a:effectLst/>
                <a:latin typeface="Univers LT Std 47 Cn Lt" pitchFamily="34" charset="0"/>
              </a:rPr>
              <a:t>Der Pharao bestellte eine Abteilung Soldaten und liess Abram mit seiner Frau und seinem ganzen Besitz über die Grenze bringen.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0806651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945</Words>
  <Application>Microsoft Office PowerPoint</Application>
  <PresentationFormat>Benutzerdefiniert</PresentationFormat>
  <Paragraphs>99</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Wie Glaube sich auswirken kann</vt:lpstr>
      <vt:lpstr>Damals brach im Land Kanaan eine schwere Hungersnot aus. Darum suchte Abram Zuflucht in Ägypten.</vt:lpstr>
      <vt:lpstr>Als er an die ägyptische Grenze kam, sagte er zu Sarai: »Ich weiss, dass du eine schöne Frau bist. Wenn die Ägypter dich sehen, werden sie sagen: ‘Das ist seine Frau’, und sie werden mich totschlagen, um dich zu bekommen.»</vt:lpstr>
      <vt:lpstr>«Sag deshalb, du seist meine Schwester, dann werden sie mich deinetwegen gut behandeln und am Leben lassen.«</vt:lpstr>
      <vt:lpstr>In Ägypten traf ein, was Abram vorausgesehen hatte. Überall fiel Sarai durch ihre Schönheit auf. Die Hofleute priesen sie dem Pharao in den höchsten Tönen, und er liess sie in seinen Palast holen.</vt:lpstr>
      <vt:lpstr>Ihr zuliebe war er freundlich zu Abram und schenkte ihm Schafe und Ziegen, Rinder, Esel und Kamele, Sklaven und Sklavinnen.</vt:lpstr>
      <vt:lpstr>Doch weil der Pharao sich die Frau Abrams genommen hatte, bestrafte der HERR ihn mit einer schweren Krankheit, ihn und alle andern in seinem Palast.</vt:lpstr>
      <vt:lpstr>Da liess der Pharao Abram rufen und sagte zu ihm: »Warum hast du mir das angetan? Du hättest mir doch sagen können, dass sie deine Frau ist! Aber du hast sie für deine Schwester ausgegeben, nur deshalb habe ich sie mir zur Frau genommen. Nun, sie gehört dir; nimm sie und geh!«</vt:lpstr>
      <vt:lpstr>Der Pharao bestellte eine Abteilung Soldaten und liess Abram mit seiner Frau und seinem ganzen Besitz über die Grenze bringen.</vt:lpstr>
      <vt:lpstr>I. Gott lässt Notsituationen zu</vt:lpstr>
      <vt:lpstr>„Ich weiss, dass du eine schöne Frau bist. Wenn die Ägypter dich sehen, werden sie sagen: ‘Das ist seine Frau’, und sie werden mich totschlagen, um dich zu bekommen.“</vt:lpstr>
      <vt:lpstr>„Sag, du seist meine Schwester, dann werden sie mich deinetwegen gut behandeln und am Leben lassen.“</vt:lpstr>
      <vt:lpstr>„Überall fiel Sarai durch ihre Schönheit auf.“</vt:lpstr>
      <vt:lpstr>„Die Hofleute priesen Sarai vor dem Pharao in den höchsten Tönen.“</vt:lpstr>
      <vt:lpstr>„Er liess Sarai in seinen Palast holen.“</vt:lpstr>
      <vt:lpstr>„Sarai zuliebe war der Pharao freundlich zu Abram und schenkte ihm Schafe und Ziegen, Rinder, Esel und Kamele, Sklaven und Sklavinnen.“</vt:lpstr>
      <vt:lpstr>„Wer mit der Frau eines anderen Ehebruch begeht, muss den Verstand verloren haben. So etwas tut nur einer, der sein Leben leid ist!“</vt:lpstr>
      <vt:lpstr>„Wer mit der Frau eines anderen Ehebruch begeht, muss den Verstand verloren haben. So etwas tut nur einer, der sein Leben leid ist!“</vt:lpstr>
      <vt:lpstr>„Weil der Pharao sich die Frau Abrams genommen hatte, bestrafte der HERR ihn.“</vt:lpstr>
      <vt:lpstr>II. Gott bringt seine Leute ans Ziel</vt:lpstr>
      <vt:lpstr>„Der HERR bestrafte den Pharao mit einer schweren Krankheit, ihn und alle andern in seinem Palast.“</vt:lpstr>
      <vt:lpstr>„Warum hast du mir das angetan?“</vt:lpstr>
      <vt:lpstr>„Du hättest mir doch sagen können, dass sie deine Frau ist! Aber du hast sie für deine Schwester ausgegeben, nur deshalb habe ich sie mir zur Frau genommen.“</vt:lpstr>
      <vt:lpstr>„Nun, sie gehört dir; nimm sie und geh!“</vt:lpstr>
      <vt:lpstr>„Der Dienst dieser Leute soll dazu führen, dass wir alle in unserem Glauben und in unserer Kenntnis von Gottes Sohn zur vollen Einheit gelangen und dass wir eine Reife erreichen, deren Massstab Christus selbst ist in seiner ganzen Fülle.“</vt:lpstr>
      <vt:lpstr>„Ja, Gott ist treu; er wird euch ans Ziel bringen. Denn er hat euch dazu berufen, jetzt und für immer mit seinem Sohn Jesus Christus, unserem Herrn, verbunden zu sein.“</vt:lpstr>
      <vt:lpstr>III. Gott verfolgt höhere Ziele</vt:lpstr>
      <vt:lpstr>„Ich will segnen, die dich segnen, und verfluchen, die dich verfluchen; und in dir sollen gesegnet werden alle Geschlechter auf Erden.“</vt:lpstr>
      <vt:lpstr>„Der Pharao bestellte eine Abteilung Soldaten und liess Abram mit seiner Frau und seinem ganzen Besitz über die Grenze bringen.“</vt:lpstr>
      <vt:lpstr>„Die Christen, die aus Jerusalem geflohen waren, machten überall, wo sie hinkamen, das Evangelium bekannt.“</vt:lpstr>
      <vt:lpstr>„Wenn alles unter die Herrschaft von Christus gestellt ist, wird er selbst, der Sohn, sich dem unterstellen, der ihn zum Herrn über alles gemacht hat. Und dann ist Gott alles in allen.“</vt:lpstr>
      <vt:lpstr>Schlussgedanke</vt:lpstr>
      <vt:lpstr>„Wir wissen, dass jemand, der aus Gott geboren ist, nicht sündigt; denn der Sohn Gottes hält seine schützende Hand über ihn, sodass der Böse – der Teufel – ihm nicht schaden kann.“</vt:lpstr>
      <vt:lpstr>„Ja,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Rettender Glaube - Teil 4/6 - Wie Glaube sich auswirken kann - Folien</dc:title>
  <dc:creator>Jürg Birnstiel</dc:creator>
  <cp:lastModifiedBy>Me</cp:lastModifiedBy>
  <cp:revision>863</cp:revision>
  <dcterms:created xsi:type="dcterms:W3CDTF">2013-11-12T15:20:47Z</dcterms:created>
  <dcterms:modified xsi:type="dcterms:W3CDTF">2019-11-19T19:11:03Z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