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3"/>
  </p:notesMasterIdLst>
  <p:handoutMasterIdLst>
    <p:handoutMasterId r:id="rId44"/>
  </p:handoutMasterIdLst>
  <p:sldIdLst>
    <p:sldId id="601" r:id="rId2"/>
    <p:sldId id="416" r:id="rId3"/>
    <p:sldId id="579" r:id="rId4"/>
    <p:sldId id="603" r:id="rId5"/>
    <p:sldId id="605" r:id="rId6"/>
    <p:sldId id="604" r:id="rId7"/>
    <p:sldId id="606" r:id="rId8"/>
    <p:sldId id="607" r:id="rId9"/>
    <p:sldId id="608" r:id="rId10"/>
    <p:sldId id="609" r:id="rId11"/>
    <p:sldId id="610" r:id="rId12"/>
    <p:sldId id="611" r:id="rId13"/>
    <p:sldId id="258" r:id="rId14"/>
    <p:sldId id="612" r:id="rId15"/>
    <p:sldId id="613" r:id="rId16"/>
    <p:sldId id="614" r:id="rId17"/>
    <p:sldId id="615" r:id="rId18"/>
    <p:sldId id="616" r:id="rId19"/>
    <p:sldId id="617" r:id="rId20"/>
    <p:sldId id="618" r:id="rId21"/>
    <p:sldId id="619" r:id="rId22"/>
    <p:sldId id="620" r:id="rId23"/>
    <p:sldId id="621" r:id="rId24"/>
    <p:sldId id="622" r:id="rId25"/>
    <p:sldId id="314" r:id="rId26"/>
    <p:sldId id="623" r:id="rId27"/>
    <p:sldId id="624" r:id="rId28"/>
    <p:sldId id="625" r:id="rId29"/>
    <p:sldId id="626" r:id="rId30"/>
    <p:sldId id="627" r:id="rId31"/>
    <p:sldId id="628" r:id="rId32"/>
    <p:sldId id="629" r:id="rId33"/>
    <p:sldId id="630" r:id="rId34"/>
    <p:sldId id="631" r:id="rId35"/>
    <p:sldId id="632" r:id="rId36"/>
    <p:sldId id="633" r:id="rId37"/>
    <p:sldId id="634" r:id="rId38"/>
    <p:sldId id="259" r:id="rId39"/>
    <p:sldId id="637" r:id="rId40"/>
    <p:sldId id="636" r:id="rId41"/>
    <p:sldId id="635" r:id="rId42"/>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9000" r="-19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32130"/>
            <a:ext cx="6336704" cy="2308324"/>
          </a:xfrm>
        </p:spPr>
        <p:txBody>
          <a:bodyPr wrap="square">
            <a:spAutoFit/>
          </a:bodyPr>
          <a:lstStyle/>
          <a:p>
            <a:pPr algn="l"/>
            <a:r>
              <a:rPr lang="de-DE" altLang="de-DE" sz="7200" dirty="0" smtClean="0">
                <a:solidFill>
                  <a:schemeClr val="tx1"/>
                </a:solidFill>
                <a:effectLst/>
                <a:latin typeface="Univers LT Std 47 Cn Lt" pitchFamily="34" charset="0"/>
              </a:rPr>
              <a:t>HERR, warum bist du so fern?</a:t>
            </a:r>
            <a:endParaRPr lang="de-DE" altLang="de-DE" sz="72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2555776" y="6093296"/>
            <a:ext cx="6400800" cy="369332"/>
          </a:xfrm>
        </p:spPr>
        <p:txBody>
          <a:bodyPr>
            <a:spAutoFit/>
          </a:bodyPr>
          <a:lstStyle/>
          <a:p>
            <a:pPr algn="r"/>
            <a:r>
              <a:rPr lang="de-DE" altLang="de-DE" sz="1800" dirty="0" smtClean="0">
                <a:effectLst/>
                <a:latin typeface="Univers LT Std 47 Cn Lt" pitchFamily="34" charset="0"/>
              </a:rPr>
              <a:t>Reihe: Psalmen – Gespräche mit Gott (</a:t>
            </a:r>
            <a:r>
              <a:rPr lang="de-DE" altLang="de-DE" sz="1800" smtClean="0">
                <a:effectLst/>
                <a:latin typeface="Univers LT Std 47 Cn Lt" pitchFamily="34" charset="0"/>
              </a:rPr>
              <a:t>1/5)</a:t>
            </a:r>
            <a:endParaRPr lang="de-DE" altLang="de-DE" sz="1800" dirty="0">
              <a:effectLst/>
              <a:latin typeface="Univers LT Std 47 Cn Lt" pitchFamily="34" charset="0"/>
            </a:endParaRPr>
          </a:p>
        </p:txBody>
      </p:sp>
      <p:sp>
        <p:nvSpPr>
          <p:cNvPr id="6" name="Rectangle 3"/>
          <p:cNvSpPr txBox="1">
            <a:spLocks noChangeArrowheads="1"/>
          </p:cNvSpPr>
          <p:nvPr/>
        </p:nvSpPr>
        <p:spPr bwMode="auto">
          <a:xfrm>
            <a:off x="2555776" y="5301208"/>
            <a:ext cx="6400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4800" kern="0" dirty="0" smtClean="0">
                <a:effectLst/>
                <a:latin typeface="Univers LT Std 47 Cn Lt" pitchFamily="34" charset="0"/>
              </a:rPr>
              <a:t>Psalm 10</a:t>
            </a:r>
            <a:endParaRPr lang="de-DE" altLang="de-DE" sz="4800" kern="0" dirty="0">
              <a:effectLst/>
              <a:latin typeface="Univers LT Std 47 Cn Lt" pitchFamily="34" charset="0"/>
            </a:endParaRPr>
          </a:p>
        </p:txBody>
      </p:sp>
    </p:spTree>
    <p:extLst>
      <p:ext uri="{BB962C8B-B14F-4D97-AF65-F5344CB8AC3E}">
        <p14:creationId xmlns:p14="http://schemas.microsoft.com/office/powerpoint/2010/main" val="18840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10,14</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08912" cy="3416320"/>
          </a:xfrm>
        </p:spPr>
        <p:txBody>
          <a:bodyPr wrap="square">
            <a:spAutoFit/>
          </a:bodyPr>
          <a:lstStyle/>
          <a:p>
            <a:pPr algn="l"/>
            <a:r>
              <a:rPr lang="de-CH" altLang="de-DE" sz="3600" dirty="0">
                <a:solidFill>
                  <a:schemeClr val="tx1"/>
                </a:solidFill>
                <a:effectLst/>
                <a:latin typeface="Univers LT Std 47 Cn Lt" pitchFamily="34" charset="0"/>
              </a:rPr>
              <a:t>„Du hast doch alles genau </a:t>
            </a:r>
            <a:r>
              <a:rPr lang="de-CH" altLang="de-DE" sz="3600" dirty="0" smtClean="0">
                <a:solidFill>
                  <a:schemeClr val="tx1"/>
                </a:solidFill>
                <a:effectLst/>
                <a:latin typeface="Univers LT Std 47 Cn Lt" pitchFamily="34" charset="0"/>
              </a:rPr>
              <a:t>gesehen!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Du </a:t>
            </a:r>
            <a:r>
              <a:rPr lang="de-CH" altLang="de-DE" sz="3600" dirty="0">
                <a:solidFill>
                  <a:schemeClr val="tx1"/>
                </a:solidFill>
                <a:effectLst/>
                <a:latin typeface="Univers LT Std 47 Cn Lt" pitchFamily="34" charset="0"/>
              </a:rPr>
              <a:t>achtest doch darauf, ob jemand Not leidet oder Kummer hat, und nimmst das Schicksal dieser Menschen in deine Hände! Die Armen und die Verwaisten dürfen dir ihre Anliegen anvertrauen, denn du bist ihr Helfer.“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9788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10,15-16</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3416320"/>
          </a:xfrm>
        </p:spPr>
        <p:txBody>
          <a:bodyPr wrap="square">
            <a:spAutoFit/>
          </a:bodyPr>
          <a:lstStyle/>
          <a:p>
            <a:pPr algn="l"/>
            <a:r>
              <a:rPr lang="de-CH" altLang="de-DE" sz="3600" dirty="0">
                <a:solidFill>
                  <a:schemeClr val="tx1"/>
                </a:solidFill>
                <a:effectLst/>
                <a:latin typeface="Univers LT Std 47 Cn Lt" pitchFamily="34" charset="0"/>
              </a:rPr>
              <a:t>„Zerbrich die Macht dieser gottlosen und boshaften Menschen, zieh sie zur Rechenschaft dafür, dass sie sich dir widersetzen! Keiner von ihnen soll mehr zu finden sein! Der Herr ist König für immer und ewig. Einst werden alle Völker, die ihn missachten, aus seinem Land verschwunden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696884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10,17-18</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3970318"/>
          </a:xfrm>
        </p:spPr>
        <p:txBody>
          <a:bodyPr wrap="square">
            <a:spAutoFit/>
          </a:bodyPr>
          <a:lstStyle/>
          <a:p>
            <a:pPr algn="l"/>
            <a:r>
              <a:rPr lang="de-CH" altLang="de-DE" sz="3600" dirty="0">
                <a:solidFill>
                  <a:schemeClr val="tx1"/>
                </a:solidFill>
                <a:effectLst/>
                <a:latin typeface="Univers LT Std 47 Cn Lt" pitchFamily="34" charset="0"/>
              </a:rPr>
              <a:t>„Du hast die Wünsche derer gehört, die erlittenes Unrecht geduldig ertragen, Herr; aufmerksam hast du dich ihnen zugewandt und ihr Herz wieder stark gemacht. Du wirst den Verwaisten und den Unterdrückten zu ihrem Recht </a:t>
            </a:r>
            <a:r>
              <a:rPr lang="de-CH" altLang="de-DE" sz="3600" dirty="0" smtClean="0">
                <a:solidFill>
                  <a:schemeClr val="tx1"/>
                </a:solidFill>
                <a:effectLst/>
                <a:latin typeface="Univers LT Std 47 Cn Lt" pitchFamily="34" charset="0"/>
              </a:rPr>
              <a:t>verhelfen.</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Du </a:t>
            </a:r>
            <a:r>
              <a:rPr lang="de-CH" altLang="de-DE" sz="3600" dirty="0">
                <a:solidFill>
                  <a:schemeClr val="tx1"/>
                </a:solidFill>
                <a:effectLst/>
                <a:latin typeface="Univers LT Std 47 Cn Lt" pitchFamily="34" charset="0"/>
              </a:rPr>
              <a:t>wirst nicht zulassen, dass </a:t>
            </a:r>
            <a:r>
              <a:rPr lang="de-CH" altLang="de-DE" sz="3600" dirty="0" smtClean="0">
                <a:solidFill>
                  <a:schemeClr val="tx1"/>
                </a:solidFill>
                <a:effectLst/>
                <a:latin typeface="Univers LT Std 47 Cn Lt" pitchFamily="34" charset="0"/>
              </a:rPr>
              <a:t>Menschen auf</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der </a:t>
            </a:r>
            <a:r>
              <a:rPr lang="de-CH" altLang="de-DE" sz="3600" dirty="0">
                <a:solidFill>
                  <a:schemeClr val="tx1"/>
                </a:solidFill>
                <a:effectLst/>
                <a:latin typeface="Univers LT Std 47 Cn Lt" pitchFamily="34" charset="0"/>
              </a:rPr>
              <a:t>Erde Angst und Schrecken verbreiten.“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77003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67544" y="548680"/>
            <a:ext cx="8280920" cy="923330"/>
          </a:xfrm>
        </p:spPr>
        <p:txBody>
          <a:bodyPr wrap="square">
            <a:spAutoFit/>
          </a:bodyPr>
          <a:lstStyle/>
          <a:p>
            <a:pPr algn="l"/>
            <a:r>
              <a:rPr lang="de-DE" altLang="de-DE" dirty="0" smtClean="0">
                <a:solidFill>
                  <a:schemeClr val="tx1"/>
                </a:solidFill>
                <a:effectLst/>
                <a:latin typeface="Univers LT Std 47 Cn Lt" pitchFamily="34" charset="0"/>
              </a:rPr>
              <a:t>I. Die Situation ist unerträglich!</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862322"/>
          </a:xfrm>
        </p:spPr>
        <p:txBody>
          <a:bodyPr wrap="square">
            <a:spAutoFit/>
          </a:bodyPr>
          <a:lstStyle/>
          <a:p>
            <a:pPr algn="l"/>
            <a:r>
              <a:rPr lang="de-CH" altLang="de-DE" sz="6000" dirty="0">
                <a:solidFill>
                  <a:schemeClr val="tx1"/>
                </a:solidFill>
                <a:effectLst/>
                <a:latin typeface="Univers LT Std 47 Cn Lt" pitchFamily="34" charset="0"/>
              </a:rPr>
              <a:t>„Warum, HERR, bist du so fern, warum verbirgst du dich in Zeiten der Not?“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76813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Jeremia 12,1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6893"/>
            <a:ext cx="8928992" cy="3170099"/>
          </a:xfrm>
        </p:spPr>
        <p:txBody>
          <a:bodyPr wrap="square">
            <a:spAutoFit/>
          </a:bodyPr>
          <a:lstStyle/>
          <a:p>
            <a:pPr algn="l"/>
            <a:r>
              <a:rPr lang="de-CH" altLang="de-DE" sz="4000" dirty="0">
                <a:solidFill>
                  <a:schemeClr val="tx1"/>
                </a:solidFill>
                <a:effectLst/>
                <a:latin typeface="Univers LT Std 47 Cn Lt" pitchFamily="34" charset="0"/>
              </a:rPr>
              <a:t>„Herr, wenn ich auch mit dir rechten wollte, so behältst du doch Recht; dennoch muss ich vom Recht mit dir reden. Warum geht’s doch den Gottlosen so gut, und die Abtrünnigen haben alles in Fülle?“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57498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862322"/>
          </a:xfrm>
        </p:spPr>
        <p:txBody>
          <a:bodyPr wrap="square">
            <a:spAutoFit/>
          </a:bodyPr>
          <a:lstStyle/>
          <a:p>
            <a:pPr algn="l"/>
            <a:r>
              <a:rPr lang="de-CH" altLang="de-DE" sz="6000" dirty="0">
                <a:solidFill>
                  <a:schemeClr val="tx1"/>
                </a:solidFill>
                <a:effectLst/>
                <a:latin typeface="Univers LT Std 47 Cn Lt" pitchFamily="34" charset="0"/>
              </a:rPr>
              <a:t>„Warum, HERR, bist du so fern, warum verbirgst du dich in Zeiten der Not?“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1791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2800767"/>
          </a:xfrm>
        </p:spPr>
        <p:txBody>
          <a:bodyPr wrap="square">
            <a:spAutoFit/>
          </a:bodyPr>
          <a:lstStyle/>
          <a:p>
            <a:pPr algn="l"/>
            <a:r>
              <a:rPr lang="de-CH" altLang="de-DE" sz="4400" dirty="0">
                <a:solidFill>
                  <a:schemeClr val="tx1"/>
                </a:solidFill>
                <a:effectLst/>
                <a:latin typeface="Univers LT Std 47 Cn Lt" pitchFamily="34" charset="0"/>
              </a:rPr>
              <a:t>„Stolz behaupten sie: ‚Gott kümmert sich sowieso nicht um das, was wir </a:t>
            </a:r>
            <a:r>
              <a:rPr lang="de-CH" altLang="de-DE" sz="4400" dirty="0" smtClean="0">
                <a:solidFill>
                  <a:schemeClr val="tx1"/>
                </a:solidFill>
                <a:effectLst/>
                <a:latin typeface="Univers LT Std 47 Cn Lt" pitchFamily="34" charset="0"/>
              </a:rPr>
              <a:t>tun!</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Es </a:t>
            </a:r>
            <a:r>
              <a:rPr lang="de-CH" altLang="de-DE" sz="4400" dirty="0">
                <a:solidFill>
                  <a:schemeClr val="tx1"/>
                </a:solidFill>
                <a:effectLst/>
                <a:latin typeface="Univers LT Std 47 Cn Lt" pitchFamily="34" charset="0"/>
              </a:rPr>
              <a:t>gibt ja gar keinen Gott!‘ </a:t>
            </a:r>
            <a:r>
              <a:rPr lang="de-CH" altLang="de-DE" sz="4400" dirty="0" smtClean="0">
                <a:solidFill>
                  <a:schemeClr val="tx1"/>
                </a:solidFill>
                <a:effectLst/>
                <a:latin typeface="Univers LT Std 47 Cn Lt" pitchFamily="34" charset="0"/>
              </a:rPr>
              <a:t>Weiter</a:t>
            </a:r>
            <a:br>
              <a:rPr lang="de-CH" altLang="de-DE" sz="4400" dirty="0" smtClean="0">
                <a:solidFill>
                  <a:schemeClr val="tx1"/>
                </a:solidFill>
                <a:effectLst/>
                <a:latin typeface="Univers LT Std 47 Cn Lt" pitchFamily="34" charset="0"/>
              </a:rPr>
            </a:br>
            <a:r>
              <a:rPr lang="de-CH" altLang="de-DE" sz="4400" dirty="0" smtClean="0">
                <a:solidFill>
                  <a:schemeClr val="tx1"/>
                </a:solidFill>
                <a:effectLst/>
                <a:latin typeface="Univers LT Std 47 Cn Lt" pitchFamily="34" charset="0"/>
              </a:rPr>
              <a:t>reichen </a:t>
            </a:r>
            <a:r>
              <a:rPr lang="de-CH" altLang="de-DE" sz="4400" dirty="0">
                <a:solidFill>
                  <a:schemeClr val="tx1"/>
                </a:solidFill>
                <a:effectLst/>
                <a:latin typeface="Univers LT Std 47 Cn Lt" pitchFamily="34" charset="0"/>
              </a:rPr>
              <a:t>ihre Gedanken nicht.“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462301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208912" cy="2800767"/>
          </a:xfrm>
        </p:spPr>
        <p:txBody>
          <a:bodyPr wrap="square">
            <a:spAutoFit/>
          </a:bodyPr>
          <a:lstStyle/>
          <a:p>
            <a:pPr algn="l"/>
            <a:r>
              <a:rPr lang="de-CH" altLang="de-DE" sz="4400" dirty="0">
                <a:solidFill>
                  <a:schemeClr val="tx1"/>
                </a:solidFill>
                <a:effectLst/>
                <a:latin typeface="Univers LT Std 47 Cn Lt" pitchFamily="34" charset="0"/>
              </a:rPr>
              <a:t>„Sie reden sich ein: ‚Uns bringt nichts zu Fall, kein Unglück wird uns jemals treffen, auch nicht in künftigen Generationen.‘“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393901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Prediger 8,11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7272808" cy="2800767"/>
          </a:xfrm>
        </p:spPr>
        <p:txBody>
          <a:bodyPr wrap="square">
            <a:spAutoFit/>
          </a:bodyPr>
          <a:lstStyle/>
          <a:p>
            <a:pPr algn="l"/>
            <a:r>
              <a:rPr lang="de-CH" altLang="de-DE" sz="4400" dirty="0">
                <a:solidFill>
                  <a:schemeClr val="tx1"/>
                </a:solidFill>
                <a:effectLst/>
                <a:latin typeface="Univers LT Std 47 Cn Lt" pitchFamily="34" charset="0"/>
              </a:rPr>
              <a:t>„Weil das Urteil über böses Tun nicht sogleich ergeht, wird das Herz der Menschen voll Begier, Böses zu tun.“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7127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16632"/>
            <a:ext cx="5656688" cy="4655611"/>
          </a:xfrm>
          <a:prstGeom prst="rect">
            <a:avLst/>
          </a:prstGeom>
        </p:spPr>
      </p:pic>
      <p:sp>
        <p:nvSpPr>
          <p:cNvPr id="5" name="Rectangle 2"/>
          <p:cNvSpPr>
            <a:spLocks noGrp="1" noChangeArrowheads="1"/>
          </p:cNvSpPr>
          <p:nvPr>
            <p:ph type="ctrTitle"/>
          </p:nvPr>
        </p:nvSpPr>
        <p:spPr>
          <a:xfrm>
            <a:off x="323528" y="5733256"/>
            <a:ext cx="8352928" cy="584775"/>
          </a:xfrm>
        </p:spPr>
        <p:txBody>
          <a:bodyPr wrap="square">
            <a:spAutoFit/>
          </a:bodyPr>
          <a:lstStyle/>
          <a:p>
            <a:pPr algn="l"/>
            <a:r>
              <a:rPr lang="de-DE" altLang="de-DE" sz="3200" dirty="0">
                <a:solidFill>
                  <a:schemeClr val="tx1"/>
                </a:solidFill>
                <a:effectLst/>
                <a:latin typeface="Univers LT Std 47 Cn Lt" pitchFamily="34" charset="0"/>
              </a:rPr>
              <a:t>Mariam </a:t>
            </a:r>
            <a:r>
              <a:rPr lang="de-DE" altLang="de-DE" sz="3200" dirty="0" smtClean="0">
                <a:solidFill>
                  <a:schemeClr val="tx1"/>
                </a:solidFill>
                <a:effectLst/>
                <a:latin typeface="Univers LT Std 47 Cn Lt" pitchFamily="34" charset="0"/>
              </a:rPr>
              <a:t>Yahya Ibrahim </a:t>
            </a:r>
            <a:r>
              <a:rPr lang="de-DE" altLang="de-DE" sz="3200" dirty="0" err="1" smtClean="0">
                <a:solidFill>
                  <a:schemeClr val="tx1"/>
                </a:solidFill>
                <a:effectLst/>
                <a:latin typeface="Univers LT Std 47 Cn Lt" pitchFamily="34" charset="0"/>
              </a:rPr>
              <a:t>Ishang</a:t>
            </a:r>
            <a:r>
              <a:rPr lang="de-DE" altLang="de-DE" sz="3200" dirty="0" smtClean="0">
                <a:solidFill>
                  <a:schemeClr val="tx1"/>
                </a:solidFill>
                <a:effectLst/>
                <a:latin typeface="Univers LT Std 47 Cn Lt" pitchFamily="34" charset="0"/>
              </a:rPr>
              <a:t> mit ihrem Mann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63393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Römer-Brief 2,4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3477875"/>
          </a:xfrm>
        </p:spPr>
        <p:txBody>
          <a:bodyPr wrap="square">
            <a:spAutoFit/>
          </a:bodyPr>
          <a:lstStyle/>
          <a:p>
            <a:pPr algn="l"/>
            <a:r>
              <a:rPr lang="de-CH" altLang="de-DE" sz="4400" dirty="0">
                <a:solidFill>
                  <a:schemeClr val="tx1"/>
                </a:solidFill>
                <a:effectLst/>
                <a:latin typeface="Univers LT Std 47 Cn Lt" pitchFamily="34" charset="0"/>
              </a:rPr>
              <a:t>„Betrachtest du Gottes grosse Güte, Nachsicht und Geduld als selbstverständlich? Begreifst du nicht, dass Gottes Güte dich zur Umkehr bringen will?“</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78858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2123658"/>
          </a:xfrm>
        </p:spPr>
        <p:txBody>
          <a:bodyPr wrap="square">
            <a:spAutoFit/>
          </a:bodyPr>
          <a:lstStyle/>
          <a:p>
            <a:pPr algn="l"/>
            <a:r>
              <a:rPr lang="de-CH" altLang="de-DE" sz="4400" dirty="0">
                <a:solidFill>
                  <a:schemeClr val="tx1"/>
                </a:solidFill>
                <a:effectLst/>
                <a:latin typeface="Univers LT Std 47 Cn Lt" pitchFamily="34" charset="0"/>
              </a:rPr>
              <a:t>„Sie reden sich ein: ‚Gott hat alles sowieso schon vergessen, er hat sich abgewandt und sieht nie wieder hin.‘“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964523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Johannes-Evangelium 15,20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2123658"/>
          </a:xfrm>
        </p:spPr>
        <p:txBody>
          <a:bodyPr wrap="square">
            <a:spAutoFit/>
          </a:bodyPr>
          <a:lstStyle/>
          <a:p>
            <a:pPr algn="l"/>
            <a:r>
              <a:rPr lang="de-CH" altLang="de-DE" sz="4400" dirty="0">
                <a:solidFill>
                  <a:schemeClr val="tx1"/>
                </a:solidFill>
                <a:effectLst/>
                <a:latin typeface="Univers LT Std 47 Cn Lt" pitchFamily="34" charset="0"/>
              </a:rPr>
              <a:t>„Ein Diener ist nicht grösser als sein Herr. Wenn sie mich verfolgt haben, werden sie auch euch verfolgen.“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259636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1.Petrus-Brief 4,12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66104"/>
            <a:ext cx="8928992" cy="4154984"/>
          </a:xfrm>
        </p:spPr>
        <p:txBody>
          <a:bodyPr wrap="square">
            <a:spAutoFit/>
          </a:bodyPr>
          <a:lstStyle/>
          <a:p>
            <a:pPr algn="l"/>
            <a:r>
              <a:rPr lang="de-CH" altLang="de-DE" sz="4400" dirty="0">
                <a:solidFill>
                  <a:schemeClr val="tx1"/>
                </a:solidFill>
                <a:effectLst/>
                <a:latin typeface="Univers LT Std 47 Cn Lt" pitchFamily="34" charset="0"/>
              </a:rPr>
              <a:t>„Liebe Freunde, wundert euch nicht über die Nöte, die wie ein Feuersturm über euch hereingebrochen sind und durch die euer Glaube auf die Probe gestellt wird; denkt nicht, dass euch damit etwas Ungewöhnliches zustösst.“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83037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862322"/>
          </a:xfrm>
        </p:spPr>
        <p:txBody>
          <a:bodyPr wrap="square">
            <a:spAutoFit/>
          </a:bodyPr>
          <a:lstStyle/>
          <a:p>
            <a:pPr algn="l"/>
            <a:r>
              <a:rPr lang="de-CH" altLang="de-DE" sz="6000" dirty="0">
                <a:solidFill>
                  <a:schemeClr val="tx1"/>
                </a:solidFill>
                <a:effectLst/>
                <a:latin typeface="Univers LT Std 47 Cn Lt" pitchFamily="34" charset="0"/>
              </a:rPr>
              <a:t>„Warum, HERR, bist du so fern, warum verbirgst du dich in Zeiten der Not?“</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15674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620688"/>
            <a:ext cx="8964488" cy="830997"/>
          </a:xfrm>
        </p:spPr>
        <p:txBody>
          <a:bodyPr wrap="square">
            <a:spAutoFit/>
          </a:bodyPr>
          <a:lstStyle/>
          <a:p>
            <a:pPr algn="l"/>
            <a:r>
              <a:rPr lang="de-DE" altLang="de-DE" sz="4800" dirty="0" smtClean="0">
                <a:solidFill>
                  <a:schemeClr val="tx1"/>
                </a:solidFill>
                <a:effectLst/>
                <a:latin typeface="Univers LT Std 47 Cn Lt" pitchFamily="34" charset="0"/>
              </a:rPr>
              <a:t>II. Steh auf und schaffe Gerechtigkeit!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10,12</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4800" dirty="0">
                <a:solidFill>
                  <a:schemeClr val="tx1"/>
                </a:solidFill>
                <a:effectLst/>
                <a:latin typeface="Univers LT Std 47 Cn Lt" pitchFamily="34" charset="0"/>
              </a:rPr>
              <a:t>„Steh auf</a:t>
            </a:r>
            <a:r>
              <a:rPr lang="de-CH" altLang="de-DE" sz="4800">
                <a:solidFill>
                  <a:schemeClr val="tx1"/>
                </a:solidFill>
                <a:effectLst/>
                <a:latin typeface="Univers LT Std 47 Cn Lt" pitchFamily="34" charset="0"/>
              </a:rPr>
              <a:t>, </a:t>
            </a:r>
            <a:r>
              <a:rPr lang="de-CH" altLang="de-DE" sz="4800" smtClean="0">
                <a:solidFill>
                  <a:schemeClr val="tx1"/>
                </a:solidFill>
                <a:effectLst/>
                <a:latin typeface="Univers LT Std 47 Cn Lt" pitchFamily="34" charset="0"/>
              </a:rPr>
              <a:t>HERR! </a:t>
            </a:r>
            <a:r>
              <a:rPr lang="de-CH" altLang="de-DE" sz="4800" dirty="0">
                <a:solidFill>
                  <a:schemeClr val="tx1"/>
                </a:solidFill>
                <a:effectLst/>
                <a:latin typeface="Univers LT Std 47 Cn Lt" pitchFamily="34" charset="0"/>
              </a:rPr>
              <a:t>Gott, erhebe deine mächtige Hand! Vergiss die nicht, die erlittenes Unrecht geduldig ertragen!“</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113345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10,13</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308324"/>
          </a:xfrm>
        </p:spPr>
        <p:txBody>
          <a:bodyPr wrap="square">
            <a:spAutoFit/>
          </a:bodyPr>
          <a:lstStyle/>
          <a:p>
            <a:pPr algn="l"/>
            <a:r>
              <a:rPr lang="de-CH" altLang="de-DE" sz="4800" dirty="0">
                <a:solidFill>
                  <a:schemeClr val="tx1"/>
                </a:solidFill>
                <a:effectLst/>
                <a:latin typeface="Univers LT Std 47 Cn Lt" pitchFamily="34" charset="0"/>
              </a:rPr>
              <a:t>„Warum dürfen diese Gottlosen Gott verachten und sich einreden, dass du dich sowieso um nichts kümmerst?“</a:t>
            </a:r>
            <a:endParaRPr lang="de-DE" altLang="de-DE" sz="4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651645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84688"/>
            <a:ext cx="8496944" cy="3416320"/>
          </a:xfrm>
        </p:spPr>
        <p:txBody>
          <a:bodyPr wrap="square">
            <a:spAutoFit/>
          </a:bodyPr>
          <a:lstStyle/>
          <a:p>
            <a:pPr algn="l"/>
            <a:r>
              <a:rPr lang="de-CH" altLang="de-DE" sz="3600" dirty="0">
                <a:solidFill>
                  <a:schemeClr val="tx1"/>
                </a:solidFill>
                <a:effectLst/>
                <a:latin typeface="Univers LT Std 47 Cn Lt" pitchFamily="34" charset="0"/>
              </a:rPr>
              <a:t>„Du hast doch alles genau gesehen! Du achtest doch darauf, ob jemand Not leidet oder Kummer hat, und nimmst das Schicksal dieser Menschen in deine Hände! Die Armen und die Verwaisten dürfen dir ihre Anliegen anvertrauen, denn </a:t>
            </a:r>
            <a:r>
              <a:rPr lang="de-CH" altLang="de-DE" sz="3600" dirty="0" smtClean="0">
                <a:solidFill>
                  <a:schemeClr val="tx1"/>
                </a:solidFill>
                <a:effectLst/>
                <a:latin typeface="Univers LT Std 47 Cn Lt" pitchFamily="34" charset="0"/>
              </a:rPr>
              <a:t>du</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bist </a:t>
            </a:r>
            <a:r>
              <a:rPr lang="de-CH" altLang="de-DE" sz="3600" dirty="0">
                <a:solidFill>
                  <a:schemeClr val="tx1"/>
                </a:solidFill>
                <a:effectLst/>
                <a:latin typeface="Univers LT Std 47 Cn Lt" pitchFamily="34" charset="0"/>
              </a:rPr>
              <a:t>ihr Helfer.“</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72098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272808" cy="2862322"/>
          </a:xfrm>
        </p:spPr>
        <p:txBody>
          <a:bodyPr wrap="square">
            <a:spAutoFit/>
          </a:bodyPr>
          <a:lstStyle/>
          <a:p>
            <a:pPr algn="l"/>
            <a:r>
              <a:rPr lang="de-CH" altLang="de-DE" sz="3600" dirty="0">
                <a:solidFill>
                  <a:schemeClr val="tx1"/>
                </a:solidFill>
                <a:effectLst/>
                <a:latin typeface="Univers LT Std 47 Cn Lt" pitchFamily="34" charset="0"/>
              </a:rPr>
              <a:t>„Zerbrich die Macht dieser gottlosen und boshaften Menschen, zieh sie zur Rechenschaft dafür, dass sie sich dir widersetzen! Keiner von ihnen </a:t>
            </a:r>
            <a:r>
              <a:rPr lang="de-CH" altLang="de-DE" sz="3600" dirty="0" smtClean="0">
                <a:solidFill>
                  <a:schemeClr val="tx1"/>
                </a:solidFill>
                <a:effectLst/>
                <a:latin typeface="Univers LT Std 47 Cn Lt" pitchFamily="34" charset="0"/>
              </a:rPr>
              <a:t>soll</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mehr </a:t>
            </a:r>
            <a:r>
              <a:rPr lang="de-CH" altLang="de-DE" sz="3600" dirty="0">
                <a:solidFill>
                  <a:schemeClr val="tx1"/>
                </a:solidFill>
                <a:effectLst/>
                <a:latin typeface="Univers LT Std 47 Cn Lt" pitchFamily="34" charset="0"/>
              </a:rPr>
              <a:t>zu finden sein!“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6341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251520" y="260648"/>
            <a:ext cx="8784976" cy="1323439"/>
          </a:xfrm>
        </p:spPr>
        <p:txBody>
          <a:bodyPr wrap="square">
            <a:spAutoFit/>
          </a:bodyPr>
          <a:lstStyle/>
          <a:p>
            <a:pPr algn="l"/>
            <a:r>
              <a:rPr lang="de-CH" altLang="de-DE" sz="4000" dirty="0">
                <a:solidFill>
                  <a:schemeClr val="tx1"/>
                </a:solidFill>
                <a:effectLst/>
                <a:latin typeface="Univers LT Std 47 Cn Lt" pitchFamily="34" charset="0"/>
              </a:rPr>
              <a:t>„Warum, HERR, bist du so fern, warum verbirgst du dich in Zeiten der Not?“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506941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Römer-Brief 12,19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4885"/>
            <a:ext cx="8064896" cy="3170099"/>
          </a:xfrm>
        </p:spPr>
        <p:txBody>
          <a:bodyPr wrap="square">
            <a:spAutoFit/>
          </a:bodyPr>
          <a:lstStyle/>
          <a:p>
            <a:pPr algn="l"/>
            <a:r>
              <a:rPr lang="de-CH" altLang="de-DE" sz="4000" dirty="0">
                <a:solidFill>
                  <a:schemeClr val="tx1"/>
                </a:solidFill>
                <a:effectLst/>
                <a:latin typeface="Univers LT Std 47 Cn Lt" pitchFamily="34" charset="0"/>
              </a:rPr>
              <a:t>„Rächt euch nicht selbst, liebe Freunde, sondern überlasst die Rache dem Zorn Gottes. Denn es heisst in der Schrift: ‚Das Unrecht zu rächen ist meine Sache, sagt der Herr; ich werde Vergeltung üben.‘“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995890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Römer-Brief 12,20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064896" cy="2554545"/>
          </a:xfrm>
        </p:spPr>
        <p:txBody>
          <a:bodyPr wrap="square">
            <a:spAutoFit/>
          </a:bodyPr>
          <a:lstStyle/>
          <a:p>
            <a:pPr algn="l"/>
            <a:r>
              <a:rPr lang="de-CH" altLang="de-DE" sz="4000" dirty="0">
                <a:solidFill>
                  <a:schemeClr val="tx1"/>
                </a:solidFill>
                <a:effectLst/>
                <a:latin typeface="Univers LT Std 47 Cn Lt" pitchFamily="34" charset="0"/>
              </a:rPr>
              <a:t>„Wenn dein Feind hungrig ist, gib ihm zu essen, und wenn er Durst hat, gib ihm zu trinken. Ein solches Verhalten wird ihn zutiefst beschämen.“</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1311022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2.Timotheus-Brief 4,14</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064896" cy="2123658"/>
          </a:xfrm>
        </p:spPr>
        <p:txBody>
          <a:bodyPr wrap="square">
            <a:spAutoFit/>
          </a:bodyPr>
          <a:lstStyle/>
          <a:p>
            <a:pPr algn="l"/>
            <a:r>
              <a:rPr lang="de-CH" altLang="de-DE" sz="4400" dirty="0">
                <a:solidFill>
                  <a:schemeClr val="tx1"/>
                </a:solidFill>
                <a:effectLst/>
                <a:latin typeface="Univers LT Std 47 Cn Lt" pitchFamily="34" charset="0"/>
              </a:rPr>
              <a:t>„Alexander, der Schmied, hat mir viel Böses zugefügt. Der Herr wird so an ihm handeln, wie er es verdient hat.“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17856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Matthäus-Evangelium 5,44-45</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62622"/>
            <a:ext cx="8064896" cy="2862322"/>
          </a:xfrm>
        </p:spPr>
        <p:txBody>
          <a:bodyPr wrap="square">
            <a:spAutoFit/>
          </a:bodyPr>
          <a:lstStyle/>
          <a:p>
            <a:pPr algn="l"/>
            <a:r>
              <a:rPr lang="de-CH" altLang="de-DE" sz="3600" dirty="0">
                <a:solidFill>
                  <a:schemeClr val="tx1"/>
                </a:solidFill>
                <a:effectLst/>
                <a:latin typeface="Univers LT Std 47 Cn Lt" pitchFamily="34" charset="0"/>
              </a:rPr>
              <a:t>„Liebt eure Feinde, und betet für die, die euch verfolgen. Damit erweist ihr euch als Söhne eures Vaters im Himmel. Denn er lässt seine Sonne über Bösen und Guten aufgehen und lässt es regnen für Gerechte und Ungerechte.“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149314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10,16</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24177"/>
            <a:ext cx="7776864" cy="2800767"/>
          </a:xfrm>
        </p:spPr>
        <p:txBody>
          <a:bodyPr wrap="square">
            <a:spAutoFit/>
          </a:bodyPr>
          <a:lstStyle/>
          <a:p>
            <a:pPr algn="l"/>
            <a:r>
              <a:rPr lang="de-CH" altLang="de-DE" sz="4400" dirty="0">
                <a:solidFill>
                  <a:schemeClr val="tx1"/>
                </a:solidFill>
                <a:effectLst/>
                <a:latin typeface="Univers LT Std 47 Cn Lt" pitchFamily="34" charset="0"/>
              </a:rPr>
              <a:t>„Der HERR ist König für immer und ewig. Einst werden alle Völker, die ihn missachten, aus seinem Land verschwunden sein.“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88262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95141"/>
            <a:ext cx="8352928" cy="3477875"/>
          </a:xfrm>
        </p:spPr>
        <p:txBody>
          <a:bodyPr wrap="square">
            <a:spAutoFit/>
          </a:bodyPr>
          <a:lstStyle/>
          <a:p>
            <a:pPr algn="l"/>
            <a:r>
              <a:rPr lang="de-CH" altLang="de-DE" sz="4400" dirty="0">
                <a:solidFill>
                  <a:schemeClr val="tx1"/>
                </a:solidFill>
                <a:effectLst/>
                <a:latin typeface="Univers LT Std 47 Cn Lt" pitchFamily="34" charset="0"/>
              </a:rPr>
              <a:t>„Du hast die Wünsche derer gehört, die erlittenes Unrecht geduldig ertragen, </a:t>
            </a:r>
            <a:r>
              <a:rPr lang="de-CH" altLang="de-DE" sz="4400" dirty="0" smtClean="0">
                <a:solidFill>
                  <a:schemeClr val="tx1"/>
                </a:solidFill>
                <a:effectLst/>
                <a:latin typeface="Univers LT Std 47 Cn Lt" pitchFamily="34" charset="0"/>
              </a:rPr>
              <a:t>HERR; </a:t>
            </a:r>
            <a:r>
              <a:rPr lang="de-CH" altLang="de-DE" sz="4400" dirty="0">
                <a:solidFill>
                  <a:schemeClr val="tx1"/>
                </a:solidFill>
                <a:effectLst/>
                <a:latin typeface="Univers LT Std 47 Cn Lt" pitchFamily="34" charset="0"/>
              </a:rPr>
              <a:t>aufmerksam hast du dich ihnen zugewandt und ihr Herz wieder stark gemacht.“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02071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10,18</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88640"/>
            <a:ext cx="6696744" cy="4154984"/>
          </a:xfrm>
        </p:spPr>
        <p:txBody>
          <a:bodyPr wrap="square">
            <a:spAutoFit/>
          </a:bodyPr>
          <a:lstStyle/>
          <a:p>
            <a:pPr algn="l"/>
            <a:r>
              <a:rPr lang="de-CH" altLang="de-DE" sz="4400" dirty="0">
                <a:solidFill>
                  <a:schemeClr val="tx1"/>
                </a:solidFill>
                <a:effectLst/>
                <a:latin typeface="Univers LT Std 47 Cn Lt" pitchFamily="34" charset="0"/>
              </a:rPr>
              <a:t>„Du wirst den Verwaisten und den Unterdrückten zu ihrem Recht verhelfen. Du wirst nicht zulassen, dass Menschen auf der Erde Angst und Schrecken verbreiten.“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0438777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1.Petrus-Brief 3,9</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79512" y="116632"/>
            <a:ext cx="8568952" cy="3170099"/>
          </a:xfrm>
        </p:spPr>
        <p:txBody>
          <a:bodyPr wrap="square">
            <a:spAutoFit/>
          </a:bodyPr>
          <a:lstStyle/>
          <a:p>
            <a:pPr algn="l"/>
            <a:r>
              <a:rPr lang="de-CH" altLang="de-DE" sz="4000" dirty="0">
                <a:solidFill>
                  <a:schemeClr val="tx1"/>
                </a:solidFill>
                <a:effectLst/>
                <a:latin typeface="Univers LT Std 47 Cn Lt" pitchFamily="34" charset="0"/>
              </a:rPr>
              <a:t>„Vergeltet Böses nicht mit Bösem und Beschimpfungen nicht mit Beschimpfungen! Im Gegenteil: Segnet! Denn dazu hat Gott euch berufen, damit ihr dann seinen Segen erbt.“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1494755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chemeClr val="tx1"/>
                </a:solidFill>
                <a:effectLst/>
                <a:latin typeface="Univers LT Std 47 Cn Lt" pitchFamily="34" charset="0"/>
              </a:rPr>
              <a:t>Schlussgedanke</a:t>
            </a:r>
            <a:endParaRPr lang="de-DE" altLang="de-DE" sz="88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16632"/>
            <a:ext cx="5656688" cy="4655611"/>
          </a:xfrm>
          <a:prstGeom prst="rect">
            <a:avLst/>
          </a:prstGeom>
        </p:spPr>
      </p:pic>
      <p:sp>
        <p:nvSpPr>
          <p:cNvPr id="5" name="Rectangle 2"/>
          <p:cNvSpPr>
            <a:spLocks noGrp="1" noChangeArrowheads="1"/>
          </p:cNvSpPr>
          <p:nvPr>
            <p:ph type="ctrTitle"/>
          </p:nvPr>
        </p:nvSpPr>
        <p:spPr>
          <a:xfrm>
            <a:off x="323528" y="5733256"/>
            <a:ext cx="8352928" cy="584775"/>
          </a:xfrm>
        </p:spPr>
        <p:txBody>
          <a:bodyPr wrap="square">
            <a:spAutoFit/>
          </a:bodyPr>
          <a:lstStyle/>
          <a:p>
            <a:pPr algn="l"/>
            <a:r>
              <a:rPr lang="de-DE" altLang="de-DE" sz="3200" dirty="0">
                <a:solidFill>
                  <a:schemeClr val="tx1"/>
                </a:solidFill>
                <a:effectLst/>
                <a:latin typeface="Univers LT Std 47 Cn Lt" pitchFamily="34" charset="0"/>
              </a:rPr>
              <a:t>Mariam </a:t>
            </a:r>
            <a:r>
              <a:rPr lang="de-DE" altLang="de-DE" sz="3200" dirty="0" smtClean="0">
                <a:solidFill>
                  <a:schemeClr val="tx1"/>
                </a:solidFill>
                <a:effectLst/>
                <a:latin typeface="Univers LT Std 47 Cn Lt" pitchFamily="34" charset="0"/>
              </a:rPr>
              <a:t>Yahya Ibrahim </a:t>
            </a:r>
            <a:r>
              <a:rPr lang="de-DE" altLang="de-DE" sz="3200" dirty="0" err="1" smtClean="0">
                <a:solidFill>
                  <a:schemeClr val="tx1"/>
                </a:solidFill>
                <a:effectLst/>
                <a:latin typeface="Univers LT Std 47 Cn Lt" pitchFamily="34" charset="0"/>
              </a:rPr>
              <a:t>Ishang</a:t>
            </a:r>
            <a:r>
              <a:rPr lang="de-DE" altLang="de-DE" sz="3200" dirty="0" smtClean="0">
                <a:solidFill>
                  <a:schemeClr val="tx1"/>
                </a:solidFill>
                <a:effectLst/>
                <a:latin typeface="Univers LT Std 47 Cn Lt" pitchFamily="34" charset="0"/>
              </a:rPr>
              <a:t> mit ihrem Mann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29280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10,2-3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280920" cy="3416320"/>
          </a:xfrm>
        </p:spPr>
        <p:txBody>
          <a:bodyPr wrap="square">
            <a:spAutoFit/>
          </a:bodyPr>
          <a:lstStyle/>
          <a:p>
            <a:pPr algn="l"/>
            <a:r>
              <a:rPr lang="de-CH" altLang="de-DE" sz="3600" dirty="0">
                <a:solidFill>
                  <a:schemeClr val="tx1"/>
                </a:solidFill>
                <a:effectLst/>
                <a:latin typeface="Univers LT Std 47 Cn Lt" pitchFamily="34" charset="0"/>
              </a:rPr>
              <a:t>„Hochmütige Menschen, die Gott ablehnen, verfolgen die Wehrlosen und bringen sie durch ihre Intrigen zu Fall. Diese Gottlosen prahlen auch noch damit, dass ihre Gier keine Grenzen kennt. In ihrer Habsucht verspotten sie den Herrn und verachten ihn.“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22370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Offenbarung 13,10</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35496" y="34746"/>
            <a:ext cx="7704856" cy="3970318"/>
          </a:xfrm>
        </p:spPr>
        <p:txBody>
          <a:bodyPr wrap="square">
            <a:spAutoFit/>
          </a:bodyPr>
          <a:lstStyle/>
          <a:p>
            <a:pPr algn="l"/>
            <a:r>
              <a:rPr lang="de-CH" altLang="de-DE" sz="3600" dirty="0">
                <a:solidFill>
                  <a:schemeClr val="tx1"/>
                </a:solidFill>
                <a:effectLst/>
                <a:latin typeface="Univers LT Std 47 Cn Lt" pitchFamily="34" charset="0"/>
              </a:rPr>
              <a:t>„Wenn jemand für die Gefangenschaft bestimmt ist, wird er in Gefangenschaft geraten. Und wenn jemand durch das Schwert umkommen soll, wird er </a:t>
            </a:r>
            <a:r>
              <a:rPr lang="de-CH" altLang="de-DE" sz="3600" dirty="0" smtClean="0">
                <a:solidFill>
                  <a:schemeClr val="tx1"/>
                </a:solidFill>
                <a:effectLst/>
                <a:latin typeface="Univers LT Std 47 Cn Lt" pitchFamily="34" charset="0"/>
              </a:rPr>
              <a:t>durch</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das </a:t>
            </a:r>
            <a:r>
              <a:rPr lang="de-CH" altLang="de-DE" sz="3600" dirty="0">
                <a:solidFill>
                  <a:schemeClr val="tx1"/>
                </a:solidFill>
                <a:effectLst/>
                <a:latin typeface="Univers LT Std 47 Cn Lt" pitchFamily="34" charset="0"/>
              </a:rPr>
              <a:t>Schwert umkommen. Hier ist die ganze Standhaftigkeit und Treue derer gefordert, die zu Gottes heiligem Volk gehören.“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847128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461665"/>
          </a:xfrm>
        </p:spPr>
        <p:txBody>
          <a:bodyPr>
            <a:spAutoFit/>
          </a:bodyPr>
          <a:lstStyle/>
          <a:p>
            <a:pPr algn="r"/>
            <a:r>
              <a:rPr lang="de-DE" altLang="de-DE" sz="2400" dirty="0" smtClean="0">
                <a:effectLst/>
                <a:latin typeface="Univers LT Std 47 Cn Lt" pitchFamily="34" charset="0"/>
              </a:rPr>
              <a:t>Psalm 10,17</a:t>
            </a:r>
            <a:endParaRPr lang="de-DE" altLang="de-DE" sz="24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8352928" cy="2123658"/>
          </a:xfrm>
        </p:spPr>
        <p:txBody>
          <a:bodyPr wrap="square">
            <a:spAutoFit/>
          </a:bodyPr>
          <a:lstStyle/>
          <a:p>
            <a:pPr algn="l"/>
            <a:r>
              <a:rPr lang="de-CH" altLang="de-DE" sz="4400" dirty="0" smtClean="0">
                <a:solidFill>
                  <a:schemeClr val="tx1"/>
                </a:solidFill>
                <a:effectLst/>
                <a:latin typeface="Univers LT Std 47 Cn Lt" pitchFamily="34" charset="0"/>
              </a:rPr>
              <a:t>„HERR, </a:t>
            </a:r>
            <a:r>
              <a:rPr lang="de-CH" altLang="de-DE" sz="4400" dirty="0">
                <a:solidFill>
                  <a:schemeClr val="tx1"/>
                </a:solidFill>
                <a:effectLst/>
                <a:latin typeface="Univers LT Std 47 Cn Lt" pitchFamily="34" charset="0"/>
              </a:rPr>
              <a:t>aufmerksam hast du dich ihnen zugewandt und ihr Herz wieder stark gemacht.“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6437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10,4-5</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78762"/>
            <a:ext cx="8928992" cy="3970318"/>
          </a:xfrm>
        </p:spPr>
        <p:txBody>
          <a:bodyPr wrap="square">
            <a:spAutoFit/>
          </a:bodyPr>
          <a:lstStyle/>
          <a:p>
            <a:pPr algn="l"/>
            <a:r>
              <a:rPr lang="de-CH" altLang="de-DE" sz="3600" dirty="0">
                <a:solidFill>
                  <a:schemeClr val="tx1"/>
                </a:solidFill>
                <a:effectLst/>
                <a:latin typeface="Univers LT Std 47 Cn Lt" pitchFamily="34" charset="0"/>
              </a:rPr>
              <a:t>„Stolz behaupten sie: ‚Gott kümmert sich sowieso nicht um das, was wir tun! Es gibt ja gar keinen Gott!‘ Weiter reichen ihre Gedanken </a:t>
            </a:r>
            <a:r>
              <a:rPr lang="de-CH" altLang="de-DE" sz="3600" dirty="0" smtClean="0">
                <a:solidFill>
                  <a:schemeClr val="tx1"/>
                </a:solidFill>
                <a:effectLst/>
                <a:latin typeface="Univers LT Std 47 Cn Lt" pitchFamily="34" charset="0"/>
              </a:rPr>
              <a:t>nicht. Dennoch </a:t>
            </a:r>
            <a:r>
              <a:rPr lang="de-CH" altLang="de-DE" sz="3600" dirty="0">
                <a:solidFill>
                  <a:schemeClr val="tx1"/>
                </a:solidFill>
                <a:effectLst/>
                <a:latin typeface="Univers LT Std 47 Cn Lt" pitchFamily="34" charset="0"/>
              </a:rPr>
              <a:t>führt ihr Weg sie stets zum Erfolg. Unendlich fern liegt ihnen der Gedanke, dass du sie einmal zur Rechenschaft ziehen könntest. Sie pfeifen auf jeden, der sich ihnen in den Weg stellt.“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0307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10,6-7</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352928" cy="3416320"/>
          </a:xfrm>
        </p:spPr>
        <p:txBody>
          <a:bodyPr wrap="square">
            <a:spAutoFit/>
          </a:bodyPr>
          <a:lstStyle/>
          <a:p>
            <a:pPr algn="l"/>
            <a:r>
              <a:rPr lang="de-CH" altLang="de-DE" sz="3600" dirty="0">
                <a:solidFill>
                  <a:schemeClr val="tx1"/>
                </a:solidFill>
                <a:effectLst/>
                <a:latin typeface="Univers LT Std 47 Cn Lt" pitchFamily="34" charset="0"/>
              </a:rPr>
              <a:t>„Sie reden sich ein: ‚Uns bringt nichts zu Fall, kein Unglück wird uns jemals treffen, auch nicht in künftigen Generationen.‘ Wenn sie fluchen, betrügen und erpressen, sind sie um Worte nicht verlegen; was sie von sich geben, bringt anderen Unheil und Schaden.“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287060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10,8-9</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712968" cy="3970318"/>
          </a:xfrm>
        </p:spPr>
        <p:txBody>
          <a:bodyPr wrap="square">
            <a:spAutoFit/>
          </a:bodyPr>
          <a:lstStyle/>
          <a:p>
            <a:pPr algn="l"/>
            <a:r>
              <a:rPr lang="de-CH" altLang="de-DE" sz="3600" dirty="0">
                <a:solidFill>
                  <a:schemeClr val="tx1"/>
                </a:solidFill>
                <a:effectLst/>
                <a:latin typeface="Univers LT Std 47 Cn Lt" pitchFamily="34" charset="0"/>
              </a:rPr>
              <a:t>„Dort, wo ihre Opfer wohnen, legen sie sich in den Hinterhalt; wo niemand es sieht, bringen sie den Unschuldigen um. Ihre Augen spähen nach Menschen, die sich nicht wehren können. Sie liegen auf der Lauer wie Löwen im Dickicht, aus dem Hinterhalt fallen sie über ihr Opfer her und fangen es in ihrem Netz.“</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639669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10,10-11</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352928" cy="2862322"/>
          </a:xfrm>
        </p:spPr>
        <p:txBody>
          <a:bodyPr wrap="square">
            <a:spAutoFit/>
          </a:bodyPr>
          <a:lstStyle/>
          <a:p>
            <a:pPr algn="l"/>
            <a:r>
              <a:rPr lang="de-CH" altLang="de-DE" sz="3600" dirty="0">
                <a:solidFill>
                  <a:schemeClr val="tx1"/>
                </a:solidFill>
                <a:effectLst/>
                <a:latin typeface="Univers LT Std 47 Cn Lt" pitchFamily="34" charset="0"/>
              </a:rPr>
              <a:t>„Sie halten sich versteckt, sind auf dem Sprung, und schon geht ein Wehrloser unter ihren Pranken zu Boden. Sie reden sich ein: ‚</a:t>
            </a:r>
            <a:r>
              <a:rPr lang="de-CH" altLang="de-DE" sz="3600" dirty="0" smtClean="0">
                <a:solidFill>
                  <a:schemeClr val="tx1"/>
                </a:solidFill>
                <a:effectLst/>
                <a:latin typeface="Univers LT Std 47 Cn Lt" pitchFamily="34" charset="0"/>
              </a:rPr>
              <a:t>Gott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hat </a:t>
            </a:r>
            <a:r>
              <a:rPr lang="de-CH" altLang="de-DE" sz="3600" dirty="0">
                <a:solidFill>
                  <a:schemeClr val="tx1"/>
                </a:solidFill>
                <a:effectLst/>
                <a:latin typeface="Univers LT Std 47 Cn Lt" pitchFamily="34" charset="0"/>
              </a:rPr>
              <a:t>alles sowieso schon vergessen, er </a:t>
            </a:r>
            <a:r>
              <a:rPr lang="de-CH" altLang="de-DE" sz="3600" dirty="0" smtClean="0">
                <a:solidFill>
                  <a:schemeClr val="tx1"/>
                </a:solidFill>
                <a:effectLst/>
                <a:latin typeface="Univers LT Std 47 Cn Lt" pitchFamily="34" charset="0"/>
              </a:rPr>
              <a:t>hat</a:t>
            </a:r>
            <a:br>
              <a:rPr lang="de-CH" altLang="de-DE" sz="3600" dirty="0" smtClean="0">
                <a:solidFill>
                  <a:schemeClr val="tx1"/>
                </a:solidFill>
                <a:effectLst/>
                <a:latin typeface="Univers LT Std 47 Cn Lt" pitchFamily="34" charset="0"/>
              </a:rPr>
            </a:br>
            <a:r>
              <a:rPr lang="de-CH" altLang="de-DE" sz="3600" dirty="0" smtClean="0">
                <a:solidFill>
                  <a:schemeClr val="tx1"/>
                </a:solidFill>
                <a:effectLst/>
                <a:latin typeface="Univers LT Std 47 Cn Lt" pitchFamily="34" charset="0"/>
              </a:rPr>
              <a:t>sich </a:t>
            </a:r>
            <a:r>
              <a:rPr lang="de-CH" altLang="de-DE" sz="3600" dirty="0">
                <a:solidFill>
                  <a:schemeClr val="tx1"/>
                </a:solidFill>
                <a:effectLst/>
                <a:latin typeface="Univers LT Std 47 Cn Lt" pitchFamily="34" charset="0"/>
              </a:rPr>
              <a:t>abgewandt und sieht nie wieder hin.‘“</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371397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339752" y="5805264"/>
            <a:ext cx="6400800" cy="707886"/>
          </a:xfrm>
        </p:spPr>
        <p:txBody>
          <a:bodyPr>
            <a:spAutoFit/>
          </a:bodyPr>
          <a:lstStyle/>
          <a:p>
            <a:pPr algn="r"/>
            <a:r>
              <a:rPr lang="de-DE" altLang="de-DE" sz="4000" dirty="0" smtClean="0">
                <a:effectLst/>
                <a:latin typeface="Univers LT Std 47 Cn Lt" pitchFamily="34" charset="0"/>
              </a:rPr>
              <a:t>Psalm 10,12-13</a:t>
            </a:r>
            <a:endParaRPr lang="de-DE" altLang="de-DE" sz="4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8208912" cy="2862322"/>
          </a:xfrm>
        </p:spPr>
        <p:txBody>
          <a:bodyPr wrap="square">
            <a:spAutoFit/>
          </a:bodyPr>
          <a:lstStyle/>
          <a:p>
            <a:pPr algn="l"/>
            <a:r>
              <a:rPr lang="de-CH" altLang="de-DE" sz="3600" dirty="0">
                <a:solidFill>
                  <a:schemeClr val="tx1"/>
                </a:solidFill>
                <a:effectLst/>
                <a:latin typeface="Univers LT Std 47 Cn Lt" pitchFamily="34" charset="0"/>
              </a:rPr>
              <a:t>„Steh auf, HERR! Gott, erhebe deine mächtige Hand! Vergiss die nicht, die erlittenes Unrecht geduldig ertragen! Warum dürfen diese Gottlosen Gott verachten und sich einreden, dass du dich sowieso um nichts kümmerst?“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2353631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1274</Words>
  <Application>Microsoft Office PowerPoint</Application>
  <PresentationFormat>Bildschirmpräsentation (4:3)</PresentationFormat>
  <Paragraphs>119</Paragraphs>
  <Slides>41</Slides>
  <Notes>41</Notes>
  <HiddenSlides>0</HiddenSlides>
  <MMClips>0</MMClips>
  <ScaleCrop>false</ScaleCrop>
  <HeadingPairs>
    <vt:vector size="4" baseType="variant">
      <vt:variant>
        <vt:lpstr>Design</vt:lpstr>
      </vt:variant>
      <vt:variant>
        <vt:i4>1</vt:i4>
      </vt:variant>
      <vt:variant>
        <vt:lpstr>Folientitel</vt:lpstr>
      </vt:variant>
      <vt:variant>
        <vt:i4>41</vt:i4>
      </vt:variant>
    </vt:vector>
  </HeadingPairs>
  <TitlesOfParts>
    <vt:vector size="42" baseType="lpstr">
      <vt:lpstr>Designvorlage 'Berggipfel'</vt:lpstr>
      <vt:lpstr>HERR, warum bist du so fern?</vt:lpstr>
      <vt:lpstr>Mariam Yahya Ibrahim Ishang mit ihrem Mann</vt:lpstr>
      <vt:lpstr>„Warum, HERR, bist du so fern, warum verbirgst du dich in Zeiten der Not?“</vt:lpstr>
      <vt:lpstr>„Hochmütige Menschen, die Gott ablehnen, verfolgen die Wehrlosen und bringen sie durch ihre Intrigen zu Fall. Diese Gottlosen prahlen auch noch damit, dass ihre Gier keine Grenzen kennt. In ihrer Habsucht verspotten sie den Herrn und verachten ihn.“</vt:lpstr>
      <vt:lpstr>„Stolz behaupten sie: ‚Gott kümmert sich sowieso nicht um das, was wir tun! Es gibt ja gar keinen Gott!‘ Weiter reichen ihre Gedanken nicht. Dennoch führt ihr Weg sie stets zum Erfolg. Unendlich fern liegt ihnen der Gedanke, dass du sie einmal zur Rechenschaft ziehen könntest. Sie pfeifen auf jeden, der sich ihnen in den Weg stellt.“</vt:lpstr>
      <vt:lpstr>„Sie reden sich ein: ‚Uns bringt nichts zu Fall, kein Unglück wird uns jemals treffen, auch nicht in künftigen Generationen.‘ Wenn sie fluchen, betrügen und erpressen, sind sie um Worte nicht verlegen; was sie von sich geben, bringt anderen Unheil und Schaden.“</vt:lpstr>
      <vt:lpstr>„Dort, wo ihre Opfer wohnen, legen sie sich in den Hinterhalt; wo niemand es sieht, bringen sie den Unschuldigen um. Ihre Augen spähen nach Menschen, die sich nicht wehren können. Sie liegen auf der Lauer wie Löwen im Dickicht, aus dem Hinterhalt fallen sie über ihr Opfer her und fangen es in ihrem Netz.“</vt:lpstr>
      <vt:lpstr>„Sie halten sich versteckt, sind auf dem Sprung, und schon geht ein Wehrloser unter ihren Pranken zu Boden. Sie reden sich ein: ‚Gott hat alles sowieso schon vergessen, er hat sich abgewandt und sieht nie wieder hin.‘“</vt:lpstr>
      <vt:lpstr>„Steh auf, HERR! Gott, erhebe deine mächtige Hand! Vergiss die nicht, die erlittenes Unrecht geduldig ertragen! Warum dürfen diese Gottlosen Gott verachten und sich einreden, dass du dich sowieso um nichts kümmerst?“</vt:lpstr>
      <vt:lpstr>„Du hast doch alles genau gesehen! Du achtest doch darauf, ob jemand Not leidet oder Kummer hat, und nimmst das Schicksal dieser Menschen in deine Hände! Die Armen und die Verwaisten dürfen dir ihre Anliegen anvertrauen, denn du bist ihr Helfer.“</vt:lpstr>
      <vt:lpstr>„Zerbrich die Macht dieser gottlosen und boshaften Menschen, zieh sie zur Rechenschaft dafür, dass sie sich dir widersetzen! Keiner von ihnen soll mehr zu finden sein! Der Herr ist König für immer und ewig. Einst werden alle Völker, die ihn missachten, aus seinem Land verschwunden sein.“</vt:lpstr>
      <vt:lpstr>„Du hast die Wünsche derer gehört, die erlittenes Unrecht geduldig ertragen, Herr; aufmerksam hast du dich ihnen zugewandt und ihr Herz wieder stark gemacht. Du wirst den Verwaisten und den Unterdrückten zu ihrem Recht verhelfen. Du wirst nicht zulassen, dass Menschen auf der Erde Angst und Schrecken verbreiten.“</vt:lpstr>
      <vt:lpstr>I. Die Situation ist unerträglich!</vt:lpstr>
      <vt:lpstr>„Warum, HERR, bist du so fern, warum verbirgst du dich in Zeiten der Not?“</vt:lpstr>
      <vt:lpstr>„Herr, wenn ich auch mit dir rechten wollte, so behältst du doch Recht; dennoch muss ich vom Recht mit dir reden. Warum geht’s doch den Gottlosen so gut, und die Abtrünnigen haben alles in Fülle?“</vt:lpstr>
      <vt:lpstr>„Warum, HERR, bist du so fern, warum verbirgst du dich in Zeiten der Not?“</vt:lpstr>
      <vt:lpstr>„Stolz behaupten sie: ‚Gott kümmert sich sowieso nicht um das, was wir tun! Es gibt ja gar keinen Gott!‘ Weiter reichen ihre Gedanken nicht.“</vt:lpstr>
      <vt:lpstr>„Sie reden sich ein: ‚Uns bringt nichts zu Fall, kein Unglück wird uns jemals treffen, auch nicht in künftigen Generationen.‘“</vt:lpstr>
      <vt:lpstr>„Weil das Urteil über böses Tun nicht sogleich ergeht, wird das Herz der Menschen voll Begier, Böses zu tun.“</vt:lpstr>
      <vt:lpstr>„Betrachtest du Gottes grosse Güte, Nachsicht und Geduld als selbstverständlich? Begreifst du nicht, dass Gottes Güte dich zur Umkehr bringen will?“</vt:lpstr>
      <vt:lpstr>„Sie reden sich ein: ‚Gott hat alles sowieso schon vergessen, er hat sich abgewandt und sieht nie wieder hin.‘“</vt:lpstr>
      <vt:lpstr>„Ein Diener ist nicht grösser als sein Herr. Wenn sie mich verfolgt haben, werden sie auch euch verfolgen.“</vt:lpstr>
      <vt:lpstr>„Liebe Freunde, wundert euch nicht über die Nöte, die wie ein Feuersturm über euch hereingebrochen sind und durch die euer Glaube auf die Probe gestellt wird; denkt nicht, dass euch damit etwas Ungewöhnliches zustösst.“</vt:lpstr>
      <vt:lpstr>„Warum, HERR, bist du so fern, warum verbirgst du dich in Zeiten der Not?“</vt:lpstr>
      <vt:lpstr>II. Steh auf und schaffe Gerechtigkeit!</vt:lpstr>
      <vt:lpstr>„Steh auf, HERR! Gott, erhebe deine mächtige Hand! Vergiss die nicht, die erlittenes Unrecht geduldig ertragen!“</vt:lpstr>
      <vt:lpstr>„Warum dürfen diese Gottlosen Gott verachten und sich einreden, dass du dich sowieso um nichts kümmerst?“</vt:lpstr>
      <vt:lpstr>„Du hast doch alles genau gesehen! Du achtest doch darauf, ob jemand Not leidet oder Kummer hat, und nimmst das Schicksal dieser Menschen in deine Hände! Die Armen und die Verwaisten dürfen dir ihre Anliegen anvertrauen, denn du bist ihr Helfer.“</vt:lpstr>
      <vt:lpstr>„Zerbrich die Macht dieser gottlosen und boshaften Menschen, zieh sie zur Rechenschaft dafür, dass sie sich dir widersetzen! Keiner von ihnen soll mehr zu finden sein!“</vt:lpstr>
      <vt:lpstr>„Rächt euch nicht selbst, liebe Freunde, sondern überlasst die Rache dem Zorn Gottes. Denn es heisst in der Schrift: ‚Das Unrecht zu rächen ist meine Sache, sagt der Herr; ich werde Vergeltung üben.‘“</vt:lpstr>
      <vt:lpstr>„Wenn dein Feind hungrig ist, gib ihm zu essen, und wenn er Durst hat, gib ihm zu trinken. Ein solches Verhalten wird ihn zutiefst beschämen.“</vt:lpstr>
      <vt:lpstr>„Alexander, der Schmied, hat mir viel Böses zugefügt. Der Herr wird so an ihm handeln, wie er es verdient hat.“</vt:lpstr>
      <vt:lpstr>„Liebt eure Feinde, und betet für die, die euch verfolgen. Damit erweist ihr euch als Söhne eures Vaters im Himmel. Denn er lässt seine Sonne über Bösen und Guten aufgehen und lässt es regnen für Gerechte und Ungerechte.“</vt:lpstr>
      <vt:lpstr>„Der HERR ist König für immer und ewig. Einst werden alle Völker, die ihn missachten, aus seinem Land verschwunden sein.“</vt:lpstr>
      <vt:lpstr>„Du hast die Wünsche derer gehört, die erlittenes Unrecht geduldig ertragen, HERR; aufmerksam hast du dich ihnen zugewandt und ihr Herz wieder stark gemacht.“</vt:lpstr>
      <vt:lpstr>„Du wirst den Verwaisten und den Unterdrückten zu ihrem Recht verhelfen. Du wirst nicht zulassen, dass Menschen auf der Erde Angst und Schrecken verbreiten.“</vt:lpstr>
      <vt:lpstr>„Vergeltet Böses nicht mit Bösem und Beschimpfungen nicht mit Beschimpfungen! Im Gegenteil: Segnet! Denn dazu hat Gott euch berufen, damit ihr dann seinen Segen erbt.“</vt:lpstr>
      <vt:lpstr>Schlussgedanke</vt:lpstr>
      <vt:lpstr>Mariam Yahya Ibrahim Ishang mit ihrem Mann</vt:lpstr>
      <vt:lpstr>„Wenn jemand für die Gefangenschaft bestimmt ist, wird er in Gefangenschaft geraten. Und wenn jemand durch das Schwert umkommen soll, wird er durch das Schwert umkommen. Hier ist die ganze Standhaftigkeit und Treue derer gefordert, die zu Gottes heiligem Volk gehören.“</vt:lpstr>
      <vt:lpstr>„HERR, aufmerksam hast du dich ihnen zugewandt und ihr Herz wieder stark gemacht.“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Psalmen - Gespräche mit Gott - Teil 1/5 - Herr, warum bist du so fern? - Folien</dc:title>
  <dc:creator>Jürg Brnstiel</dc:creator>
  <cp:lastModifiedBy>Me</cp:lastModifiedBy>
  <cp:revision>226</cp:revision>
  <dcterms:created xsi:type="dcterms:W3CDTF">2013-11-12T15:20:47Z</dcterms:created>
  <dcterms:modified xsi:type="dcterms:W3CDTF">2014-09-10T19:46:14Z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