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924" r:id="rId3"/>
    <p:sldId id="925" r:id="rId4"/>
    <p:sldId id="926" r:id="rId5"/>
    <p:sldId id="927" r:id="rId6"/>
    <p:sldId id="896" r:id="rId7"/>
    <p:sldId id="945" r:id="rId8"/>
    <p:sldId id="928" r:id="rId9"/>
    <p:sldId id="929" r:id="rId10"/>
    <p:sldId id="930" r:id="rId11"/>
    <p:sldId id="931" r:id="rId12"/>
    <p:sldId id="932" r:id="rId13"/>
    <p:sldId id="933" r:id="rId14"/>
    <p:sldId id="946" r:id="rId15"/>
    <p:sldId id="934" r:id="rId16"/>
    <p:sldId id="891" r:id="rId17"/>
    <p:sldId id="935" r:id="rId18"/>
    <p:sldId id="936" r:id="rId19"/>
    <p:sldId id="937" r:id="rId20"/>
    <p:sldId id="938" r:id="rId21"/>
    <p:sldId id="939" r:id="rId22"/>
    <p:sldId id="940" r:id="rId23"/>
    <p:sldId id="941" r:id="rId24"/>
    <p:sldId id="942" r:id="rId25"/>
    <p:sldId id="259" r:id="rId26"/>
    <p:sldId id="943" r:id="rId27"/>
    <p:sldId id="947" r:id="rId28"/>
    <p:sldId id="948" r:id="rId29"/>
    <p:sldId id="949" r:id="rId30"/>
    <p:sldId id="950"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2000" b="-1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32656"/>
            <a:ext cx="8880519" cy="830997"/>
          </a:xfrm>
        </p:spPr>
        <p:txBody>
          <a:bodyPr wrap="square">
            <a:spAutoFit/>
          </a:bodyPr>
          <a:lstStyle/>
          <a:p>
            <a:pPr algn="l"/>
            <a:r>
              <a:rPr lang="de-CH" altLang="de-DE" sz="4800" dirty="0" smtClean="0">
                <a:solidFill>
                  <a:schemeClr val="tx1"/>
                </a:solidFill>
                <a:effectLst/>
                <a:latin typeface="Univers LT Std 47 Cn Lt" pitchFamily="34" charset="0"/>
              </a:rPr>
              <a:t>Im Sturm des Lebens gehalten sein</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51520" y="3068960"/>
            <a:ext cx="8712968" cy="523220"/>
          </a:xfrm>
        </p:spPr>
        <p:txBody>
          <a:bodyPr wrap="square">
            <a:spAutoFit/>
          </a:bodyPr>
          <a:lstStyle/>
          <a:p>
            <a:pPr algn="r"/>
            <a:r>
              <a:rPr lang="de-CH" altLang="de-DE" sz="2800" dirty="0" smtClean="0">
                <a:effectLst/>
                <a:latin typeface="Univers LT Std 47 Cn Lt" pitchFamily="34" charset="0"/>
              </a:rPr>
              <a:t>Lukas-Evangelium 8,22-25</a:t>
            </a:r>
            <a:endParaRPr lang="de-DE" altLang="de-DE" sz="2800" dirty="0" smtClean="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Apostelgeschichte 11,29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308324"/>
          </a:xfrm>
        </p:spPr>
        <p:txBody>
          <a:bodyPr wrap="square">
            <a:spAutoFit/>
          </a:bodyPr>
          <a:lstStyle/>
          <a:p>
            <a:pPr algn="l"/>
            <a:r>
              <a:rPr lang="de-CH" altLang="de-DE" sz="3600" dirty="0">
                <a:solidFill>
                  <a:schemeClr val="tx1"/>
                </a:solidFill>
                <a:effectLst/>
                <a:latin typeface="Univers LT Std 47 Cn Lt" pitchFamily="34" charset="0"/>
              </a:rPr>
              <a:t>„Die Christen beschlossen, den Geschwistern in Judäa eine Geldspende zukommen zu lassen; jeder sollte entsprechend seinen Möglichkeiten zu ihrer Unterstützung beitragen.“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0686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2.Korinther-Brief 11,25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064896" cy="2862322"/>
          </a:xfrm>
        </p:spPr>
        <p:txBody>
          <a:bodyPr wrap="square">
            <a:spAutoFit/>
          </a:bodyPr>
          <a:lstStyle/>
          <a:p>
            <a:pPr algn="l"/>
            <a:r>
              <a:rPr lang="de-CH" altLang="de-DE" sz="3600" dirty="0">
                <a:solidFill>
                  <a:schemeClr val="tx1"/>
                </a:solidFill>
                <a:effectLst/>
                <a:latin typeface="Univers LT Std 47 Cn Lt" pitchFamily="34" charset="0"/>
              </a:rPr>
              <a:t>„Dreimal wurde ich mit der Rute geschlagen, einmal wurde ich gesteinigt, dreimal habe ich einen Schiffbruch erlebt, und einmal trieb ich einen ganzen Tag und eine ganze Nacht auf dem offenen Meer.“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36342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Matthäus-Evangelium 5,45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64896" cy="1754326"/>
          </a:xfrm>
        </p:spPr>
        <p:txBody>
          <a:bodyPr wrap="square">
            <a:spAutoFit/>
          </a:bodyPr>
          <a:lstStyle/>
          <a:p>
            <a:pPr algn="l"/>
            <a:r>
              <a:rPr lang="de-CH" altLang="de-DE" sz="3600" dirty="0">
                <a:solidFill>
                  <a:schemeClr val="tx1"/>
                </a:solidFill>
                <a:effectLst/>
                <a:latin typeface="Univers LT Std 47 Cn Lt" pitchFamily="34" charset="0"/>
              </a:rPr>
              <a:t>„Gott lässt seine Sonne über Bösen und Guten aufgehen und lässt es regnen für Gerechte und Ungerechte.“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01249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88024" y="5445224"/>
            <a:ext cx="4176464" cy="400110"/>
          </a:xfrm>
        </p:spPr>
        <p:txBody>
          <a:bodyPr wrap="square">
            <a:spAutoFit/>
          </a:bodyPr>
          <a:lstStyle/>
          <a:p>
            <a:pPr algn="r"/>
            <a:r>
              <a:rPr lang="de-CH" altLang="de-DE" sz="2000" dirty="0" smtClean="0">
                <a:effectLst/>
                <a:latin typeface="Univers LT Std 47 Cn Lt" pitchFamily="34" charset="0"/>
              </a:rPr>
              <a:t>Römer-Brief 8,38-39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970318"/>
          </a:xfrm>
        </p:spPr>
        <p:txBody>
          <a:bodyPr wrap="square">
            <a:spAutoFit/>
          </a:bodyPr>
          <a:lstStyle/>
          <a:p>
            <a:pPr algn="l"/>
            <a:r>
              <a:rPr lang="de-CH" altLang="de-DE" sz="3600" dirty="0">
                <a:solidFill>
                  <a:schemeClr val="tx1"/>
                </a:solidFill>
                <a:effectLst/>
                <a:latin typeface="Univers LT Std 47 Cn Lt" pitchFamily="34" charset="0"/>
              </a:rPr>
              <a:t>„Ja,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20837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347864" y="5949280"/>
            <a:ext cx="5616624" cy="400110"/>
          </a:xfrm>
        </p:spPr>
        <p:txBody>
          <a:bodyPr wrap="square">
            <a:spAutoFit/>
          </a:bodyPr>
          <a:lstStyle/>
          <a:p>
            <a:pPr algn="r"/>
            <a:r>
              <a:rPr lang="de-CH" altLang="de-DE" sz="2000" dirty="0" err="1">
                <a:effectLst/>
                <a:latin typeface="Univers LT Std 47 Cn Lt" pitchFamily="34" charset="0"/>
              </a:rPr>
              <a:t>L.J.Crabb</a:t>
            </a:r>
            <a:r>
              <a:rPr lang="de-CH" altLang="de-DE" sz="2000" dirty="0">
                <a:effectLst/>
                <a:latin typeface="Univers LT Std 47 Cn Lt" pitchFamily="34" charset="0"/>
              </a:rPr>
              <a:t>: Das Schweigen der Männer, Brunnen, S. 216.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1706" y="116632"/>
            <a:ext cx="9036496" cy="5078313"/>
          </a:xfrm>
        </p:spPr>
        <p:txBody>
          <a:bodyPr wrap="square">
            <a:spAutoFit/>
          </a:bodyPr>
          <a:lstStyle/>
          <a:p>
            <a:pPr algn="l"/>
            <a:r>
              <a:rPr lang="de-CH" altLang="de-DE" sz="3600" dirty="0">
                <a:solidFill>
                  <a:schemeClr val="tx1"/>
                </a:solidFill>
                <a:effectLst/>
                <a:latin typeface="Univers LT Std 47 Cn Lt" pitchFamily="34" charset="0"/>
              </a:rPr>
              <a:t>„Enttäuschung über den Glauben an </a:t>
            </a:r>
            <a:r>
              <a:rPr lang="de-CH" altLang="de-DE" sz="3600" dirty="0" smtClean="0">
                <a:solidFill>
                  <a:schemeClr val="tx1"/>
                </a:solidFill>
                <a:effectLst/>
                <a:latin typeface="Univers LT Std 47 Cn Lt" pitchFamily="34" charset="0"/>
              </a:rPr>
              <a:t>Jesus,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unser </a:t>
            </a:r>
            <a:r>
              <a:rPr lang="de-CH" altLang="de-DE" sz="3600" dirty="0">
                <a:solidFill>
                  <a:schemeClr val="tx1"/>
                </a:solidFill>
                <a:effectLst/>
                <a:latin typeface="Univers LT Std 47 Cn Lt" pitchFamily="34" charset="0"/>
              </a:rPr>
              <a:t>eigenes Leben oder über das Leben anderer Menschen hat ihre Ursache in der Hauptkrankheit unserer westlichen Welt: Wir erwarten Befriedigung, wir wollen, dass es uns gut geht. Wir möchten vor allem Erfolg haben. Leid muss immer gelindert werden. Probleme müssen immer beseitigt werden. Quälende Gefühle müssen durch angenehme ersetzt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87657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1.Johannes-Brief 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64896" cy="1754326"/>
          </a:xfrm>
        </p:spPr>
        <p:txBody>
          <a:bodyPr wrap="square">
            <a:spAutoFit/>
          </a:bodyPr>
          <a:lstStyle/>
          <a:p>
            <a:pPr algn="l"/>
            <a:r>
              <a:rPr lang="de-CH" altLang="de-DE" sz="3600" dirty="0">
                <a:solidFill>
                  <a:schemeClr val="tx1"/>
                </a:solidFill>
                <a:effectLst/>
                <a:latin typeface="Univers LT Std 47 Cn Lt" pitchFamily="34" charset="0"/>
              </a:rPr>
              <a:t>„Wer mit dem Sohn verbunden ist, hat das Leben. Wer nicht mit ihm, dem Sohn Gottes, verbunden ist, hat das Leben nicht.“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19359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Jesus beherrscht die Stürme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064896" cy="646331"/>
          </a:xfrm>
        </p:spPr>
        <p:txBody>
          <a:bodyPr wrap="square">
            <a:spAutoFit/>
          </a:bodyPr>
          <a:lstStyle/>
          <a:p>
            <a:pPr algn="l"/>
            <a:r>
              <a:rPr lang="de-CH" altLang="de-DE" sz="3600" dirty="0">
                <a:solidFill>
                  <a:schemeClr val="tx1"/>
                </a:solidFill>
                <a:effectLst/>
                <a:latin typeface="Univers LT Std 47 Cn Lt" pitchFamily="34" charset="0"/>
              </a:rPr>
              <a:t>„Meister, Meister, wir sind verloren!“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39141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Psalm 59,5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0498"/>
            <a:ext cx="8064896" cy="1754326"/>
          </a:xfrm>
        </p:spPr>
        <p:txBody>
          <a:bodyPr wrap="square">
            <a:spAutoFit/>
          </a:bodyPr>
          <a:lstStyle/>
          <a:p>
            <a:pPr algn="l"/>
            <a:r>
              <a:rPr lang="de-CH" altLang="de-DE" sz="3600" dirty="0">
                <a:solidFill>
                  <a:schemeClr val="tx1"/>
                </a:solidFill>
                <a:effectLst/>
                <a:latin typeface="Univers LT Std 47 Cn Lt" pitchFamily="34" charset="0"/>
              </a:rPr>
              <a:t>„Obwohl keine Schuld auf mir liegt, laufen sie herbei, um mich anzugreifen. Wach auf, komm und sieh es dir an!“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3961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064896" cy="646331"/>
          </a:xfrm>
        </p:spPr>
        <p:txBody>
          <a:bodyPr wrap="square">
            <a:spAutoFit/>
          </a:bodyPr>
          <a:lstStyle/>
          <a:p>
            <a:pPr algn="l"/>
            <a:r>
              <a:rPr lang="de-CH" altLang="de-DE" sz="3600" dirty="0">
                <a:solidFill>
                  <a:schemeClr val="tx1"/>
                </a:solidFill>
                <a:effectLst/>
                <a:latin typeface="Univers LT Std 47 Cn Lt" pitchFamily="34" charset="0"/>
              </a:rPr>
              <a:t>„Meister, Meister, wir sind verloren!“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51702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068960"/>
            <a:ext cx="4176464" cy="400110"/>
          </a:xfrm>
        </p:spPr>
        <p:txBody>
          <a:bodyPr wrap="square">
            <a:spAutoFit/>
          </a:bodyPr>
          <a:lstStyle/>
          <a:p>
            <a:pPr algn="r"/>
            <a:r>
              <a:rPr lang="de-CH" altLang="de-DE" sz="2000" dirty="0" smtClean="0">
                <a:effectLst/>
                <a:latin typeface="Univers LT Std 47 Cn Lt" pitchFamily="34" charset="0"/>
              </a:rPr>
              <a:t>Lukas-Evangelium 8,22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2564"/>
            <a:ext cx="6696744" cy="2308324"/>
          </a:xfrm>
        </p:spPr>
        <p:txBody>
          <a:bodyPr wrap="square">
            <a:spAutoFit/>
          </a:bodyPr>
          <a:lstStyle/>
          <a:p>
            <a:pPr algn="l"/>
            <a:r>
              <a:rPr lang="de-CH" altLang="de-DE" sz="3600" dirty="0">
                <a:solidFill>
                  <a:schemeClr val="tx1"/>
                </a:solidFill>
                <a:effectLst/>
                <a:latin typeface="Univers LT Std 47 Cn Lt" pitchFamily="34" charset="0"/>
              </a:rPr>
              <a:t>Eines Tages stieg Jesus mit seinen Jüngern ins Boot und sagte zu ihnen: „Wir wollen über den See ans andere Ufer fahren!“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2280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90498"/>
            <a:ext cx="8064896" cy="1754326"/>
          </a:xfrm>
        </p:spPr>
        <p:txBody>
          <a:bodyPr wrap="square">
            <a:spAutoFit/>
          </a:bodyPr>
          <a:lstStyle/>
          <a:p>
            <a:pPr algn="l"/>
            <a:r>
              <a:rPr lang="de-CH" altLang="de-DE" sz="3600" dirty="0">
                <a:solidFill>
                  <a:schemeClr val="tx1"/>
                </a:solidFill>
                <a:effectLst/>
                <a:latin typeface="Univers LT Std 47 Cn Lt" pitchFamily="34" charset="0"/>
              </a:rPr>
              <a:t>„Jesus stand auf und wies den Wind und die Wellen in ihre Schranken. Da legte sich der Sturm, und es wurde ganz still.“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44195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064896" cy="646331"/>
          </a:xfrm>
        </p:spPr>
        <p:txBody>
          <a:bodyPr wrap="square">
            <a:spAutoFit/>
          </a:bodyPr>
          <a:lstStyle/>
          <a:p>
            <a:pPr algn="l"/>
            <a:r>
              <a:rPr lang="de-CH" altLang="de-DE" sz="3600" dirty="0">
                <a:solidFill>
                  <a:schemeClr val="tx1"/>
                </a:solidFill>
                <a:effectLst/>
                <a:latin typeface="Univers LT Std 47 Cn Lt" pitchFamily="34" charset="0"/>
              </a:rPr>
              <a:t>„Wo bleibt euer Glaube?“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675162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04664"/>
            <a:ext cx="8064896" cy="646331"/>
          </a:xfrm>
        </p:spPr>
        <p:txBody>
          <a:bodyPr wrap="square">
            <a:spAutoFit/>
          </a:bodyPr>
          <a:lstStyle/>
          <a:p>
            <a:pPr algn="l"/>
            <a:r>
              <a:rPr lang="de-CH" altLang="de-DE" sz="3600" dirty="0">
                <a:solidFill>
                  <a:schemeClr val="tx1"/>
                </a:solidFill>
                <a:effectLst/>
                <a:latin typeface="Univers LT Std 47 Cn Lt" pitchFamily="34" charset="0"/>
              </a:rPr>
              <a:t>„Meister, Meister, wir sind verloren!“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6717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2308324"/>
          </a:xfrm>
        </p:spPr>
        <p:txBody>
          <a:bodyPr wrap="square">
            <a:spAutoFit/>
          </a:bodyPr>
          <a:lstStyle/>
          <a:p>
            <a:pPr algn="l"/>
            <a:r>
              <a:rPr lang="de-CH" altLang="de-DE" sz="3600" dirty="0">
                <a:solidFill>
                  <a:schemeClr val="tx1"/>
                </a:solidFill>
                <a:effectLst/>
                <a:latin typeface="Univers LT Std 47 Cn Lt" pitchFamily="34" charset="0"/>
              </a:rPr>
              <a:t>„Voll Furcht und Staunen sagten zueinander: „Wer ist nur dieser Mann? Er befiehlt sogar dem Wind und dem Wasser, und sie gehorchen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318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1.Petrus-Brief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6408712" cy="1200329"/>
          </a:xfrm>
        </p:spPr>
        <p:txBody>
          <a:bodyPr wrap="square">
            <a:spAutoFit/>
          </a:bodyPr>
          <a:lstStyle/>
          <a:p>
            <a:pPr algn="l"/>
            <a:r>
              <a:rPr lang="de-CH" altLang="de-DE" sz="3600" dirty="0">
                <a:solidFill>
                  <a:schemeClr val="tx1"/>
                </a:solidFill>
                <a:effectLst/>
                <a:latin typeface="Univers LT Std 47 Cn Lt" pitchFamily="34" charset="0"/>
              </a:rPr>
              <a:t>„Legt alle eure Sorgen bei Jesus ab, denn er sorgt für euch.“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4560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6408712" cy="1754326"/>
          </a:xfrm>
        </p:spPr>
        <p:txBody>
          <a:bodyPr wrap="square">
            <a:spAutoFit/>
          </a:bodyPr>
          <a:lstStyle/>
          <a:p>
            <a:pPr algn="l"/>
            <a:r>
              <a:rPr lang="de-CH" altLang="de-DE" sz="3600" dirty="0">
                <a:solidFill>
                  <a:schemeClr val="tx1"/>
                </a:solidFill>
                <a:effectLst/>
                <a:latin typeface="Univers LT Std 47 Cn Lt" pitchFamily="34" charset="0"/>
              </a:rPr>
              <a:t>„Zunächst glauben sie, doch wenn eine Zeit der Prüfung </a:t>
            </a:r>
            <a:r>
              <a:rPr lang="de-CH" altLang="de-DE" sz="3600" dirty="0" smtClean="0">
                <a:solidFill>
                  <a:schemeClr val="tx1"/>
                </a:solidFill>
                <a:effectLst/>
                <a:latin typeface="Univers LT Std 47 Cn Lt" pitchFamily="34" charset="0"/>
              </a:rPr>
              <a:t>kommt,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wenden </a:t>
            </a:r>
            <a:r>
              <a:rPr lang="de-CH" altLang="de-DE" sz="3600" dirty="0">
                <a:solidFill>
                  <a:schemeClr val="tx1"/>
                </a:solidFill>
                <a:effectLst/>
                <a:latin typeface="Univers LT Std 47 Cn Lt" pitchFamily="34" charset="0"/>
              </a:rPr>
              <a:t>sie sich wieder ab.“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73533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308324"/>
          </a:xfrm>
        </p:spPr>
        <p:txBody>
          <a:bodyPr wrap="square">
            <a:spAutoFit/>
          </a:bodyPr>
          <a:lstStyle/>
          <a:p>
            <a:pPr algn="l"/>
            <a:r>
              <a:rPr lang="de-CH" altLang="de-DE" sz="3600" dirty="0">
                <a:solidFill>
                  <a:schemeClr val="tx1"/>
                </a:solidFill>
                <a:effectLst/>
                <a:latin typeface="Univers LT Std 47 Cn Lt" pitchFamily="34" charset="0"/>
              </a:rPr>
              <a:t>„Im Lauf der Zeit wird der Glaube von den Sorgen, dem Reichtum und den Freuden, die das Leben bietet, verdrängt, sodass keine Frucht reifen kann.“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9392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1.Johannes-Brief 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00800" cy="2308324"/>
          </a:xfrm>
        </p:spPr>
        <p:txBody>
          <a:bodyPr wrap="square">
            <a:spAutoFit/>
          </a:bodyPr>
          <a:lstStyle/>
          <a:p>
            <a:pPr algn="l"/>
            <a:r>
              <a:rPr lang="de-CH" altLang="de-DE" sz="3600" dirty="0">
                <a:solidFill>
                  <a:schemeClr val="tx1"/>
                </a:solidFill>
                <a:effectLst/>
                <a:latin typeface="Univers LT Std 47 Cn Lt" pitchFamily="34" charset="0"/>
              </a:rPr>
              <a:t>„Gottes Liebe zu uns ist daran sichtbar geworden, dass Gott seinen einzigen Sohn in die Welt gesandt hat, um uns durch ihn das Leben zu geben</a:t>
            </a:r>
            <a:r>
              <a:rPr lang="de-CH" altLang="de-DE" sz="3600" dirty="0" smtClean="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93343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Philipper-Brief 4,12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568952" cy="3416320"/>
          </a:xfrm>
        </p:spPr>
        <p:txBody>
          <a:bodyPr wrap="square">
            <a:spAutoFit/>
          </a:bodyPr>
          <a:lstStyle/>
          <a:p>
            <a:pPr algn="l"/>
            <a:r>
              <a:rPr lang="de-CH" altLang="de-DE" sz="3600" dirty="0">
                <a:solidFill>
                  <a:schemeClr val="tx1"/>
                </a:solidFill>
                <a:effectLst/>
                <a:latin typeface="Univers LT Std 47 Cn Lt" pitchFamily="34" charset="0"/>
              </a:rPr>
              <a:t>„Ich weiss, was es heisst, sich einschränken zu müssen, und ich weiss, wie es ist, wenn alles im Überfluss zur Verfügung steht. Mit allem bin ich voll und ganz vertraut: satt zu sein und zu hungern, Überfluss zu haben und Entbehrungen zu ertragen.“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664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068960"/>
            <a:ext cx="4176464" cy="400110"/>
          </a:xfrm>
        </p:spPr>
        <p:txBody>
          <a:bodyPr wrap="square">
            <a:spAutoFit/>
          </a:bodyPr>
          <a:lstStyle/>
          <a:p>
            <a:pPr algn="r"/>
            <a:r>
              <a:rPr lang="de-CH" altLang="de-DE" sz="2000" dirty="0" smtClean="0">
                <a:effectLst/>
                <a:latin typeface="Univers LT Std 47 Cn Lt" pitchFamily="34" charset="0"/>
              </a:rPr>
              <a:t>Lukas-Evangelium 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6192688" cy="2862322"/>
          </a:xfrm>
        </p:spPr>
        <p:txBody>
          <a:bodyPr wrap="square">
            <a:spAutoFit/>
          </a:bodyPr>
          <a:lstStyle/>
          <a:p>
            <a:pPr algn="l"/>
            <a:r>
              <a:rPr lang="de-CH" altLang="de-DE" sz="3600" dirty="0">
                <a:solidFill>
                  <a:schemeClr val="tx1"/>
                </a:solidFill>
                <a:effectLst/>
                <a:latin typeface="Univers LT Std 47 Cn Lt" pitchFamily="34" charset="0"/>
              </a:rPr>
              <a:t>Während der Fahrt schlief Jesus ein. Plötzlich brach auf dem See ein schwerer Sturm los; das Boot füllte sich mit Wasser, und sie waren in grosser Gefahr.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59722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Psalm 73,25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2564"/>
            <a:ext cx="6696744" cy="2308324"/>
          </a:xfrm>
        </p:spPr>
        <p:txBody>
          <a:bodyPr wrap="square">
            <a:spAutoFit/>
          </a:bodyPr>
          <a:lstStyle/>
          <a:p>
            <a:pPr algn="l"/>
            <a:r>
              <a:rPr lang="de-CH" altLang="de-DE" sz="3600" dirty="0">
                <a:solidFill>
                  <a:schemeClr val="tx1"/>
                </a:solidFill>
                <a:effectLst/>
                <a:latin typeface="Univers LT Std 47 Cn Lt" pitchFamily="34" charset="0"/>
              </a:rPr>
              <a:t>„Wen habe ich im Himmel ausser dir? Und auch auf der Erde habe ich nach nichts Verlangen, wenn ich nur </a:t>
            </a:r>
            <a:r>
              <a:rPr lang="de-CH" altLang="de-DE" sz="3600" dirty="0" smtClean="0">
                <a:solidFill>
                  <a:schemeClr val="tx1"/>
                </a:solidFill>
                <a:effectLst/>
                <a:latin typeface="Univers LT Std 47 Cn Lt" pitchFamily="34" charset="0"/>
              </a:rPr>
              <a:t>dich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bei </a:t>
            </a:r>
            <a:r>
              <a:rPr lang="de-CH" altLang="de-DE" sz="3600" dirty="0">
                <a:solidFill>
                  <a:schemeClr val="tx1"/>
                </a:solidFill>
                <a:effectLst/>
                <a:latin typeface="Univers LT Std 47 Cn Lt" pitchFamily="34" charset="0"/>
              </a:rPr>
              <a:t>mir weiss!“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35856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284984"/>
            <a:ext cx="4176464" cy="400110"/>
          </a:xfrm>
        </p:spPr>
        <p:txBody>
          <a:bodyPr wrap="square">
            <a:spAutoFit/>
          </a:bodyPr>
          <a:lstStyle/>
          <a:p>
            <a:pPr algn="r"/>
            <a:r>
              <a:rPr lang="de-CH" altLang="de-DE" sz="2000" dirty="0" smtClean="0">
                <a:effectLst/>
                <a:latin typeface="Univers LT Std 47 Cn Lt" pitchFamily="34" charset="0"/>
              </a:rPr>
              <a:t>Lukas-Evangelium 8,24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632848" cy="3416320"/>
          </a:xfrm>
        </p:spPr>
        <p:txBody>
          <a:bodyPr wrap="square">
            <a:spAutoFit/>
          </a:bodyPr>
          <a:lstStyle/>
          <a:p>
            <a:pPr algn="l"/>
            <a:r>
              <a:rPr lang="de-CH" altLang="de-DE" sz="3600" dirty="0">
                <a:solidFill>
                  <a:schemeClr val="tx1"/>
                </a:solidFill>
                <a:effectLst/>
                <a:latin typeface="Univers LT Std 47 Cn Lt" pitchFamily="34" charset="0"/>
              </a:rPr>
              <a:t>Die Jünger stürzten zu Jesus und weckten ihn. „Meister, Meister“, schrien sie, „wir sind verloren!“ Jesus stand auf und wies den Wind und die Wellen in ihre Schranken. Da legte sich der Sturm, und es wurde ganz still.</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58392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488832" cy="2862322"/>
          </a:xfrm>
        </p:spPr>
        <p:txBody>
          <a:bodyPr wrap="square">
            <a:spAutoFit/>
          </a:bodyPr>
          <a:lstStyle/>
          <a:p>
            <a:pPr algn="l"/>
            <a:r>
              <a:rPr lang="de-CH" altLang="de-DE" sz="3600" dirty="0">
                <a:solidFill>
                  <a:schemeClr val="tx1"/>
                </a:solidFill>
                <a:effectLst/>
                <a:latin typeface="Univers LT Std 47 Cn Lt" pitchFamily="34" charset="0"/>
              </a:rPr>
              <a:t>„Wo bleibt euer Glaube?“, fragte Jesus seine Jünger. Sie aber sagten voll Furcht und Staunen zueinander: „Wer ist nur dieser Mann? Er befiehlt sogar dem Wind und dem Wasser, und sie gehorchen ihm.“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11067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Jesus verhindert keine Stürme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p:cNvSpPr>
            <a:spLocks noGrp="1"/>
          </p:cNvSpPr>
          <p:nvPr>
            <p:ph type="ctrTitle" sz="quarter"/>
          </p:nvPr>
        </p:nvSpPr>
        <p:spPr/>
        <p:txBody>
          <a:bodyPr/>
          <a:lstStyle/>
          <a:p>
            <a:endParaRPr lang="de-CH" dirty="0"/>
          </a:p>
        </p:txBody>
      </p:sp>
      <p:sp>
        <p:nvSpPr>
          <p:cNvPr id="3" name="Untertitel 2"/>
          <p:cNvSpPr>
            <a:spLocks noGrp="1"/>
          </p:cNvSpPr>
          <p:nvPr>
            <p:ph type="subTitle" sz="quarter" idx="1"/>
          </p:nvPr>
        </p:nvSpPr>
        <p:spPr/>
        <p:txBody>
          <a:bodyPr/>
          <a:lstStyle/>
          <a:p>
            <a:endParaRPr lang="de-CH"/>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6" y="2273882"/>
            <a:ext cx="8576828"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5578264" y="-673608"/>
            <a:ext cx="2847504" cy="4283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7860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Lukas-Evangelium 8,23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88832" cy="1754326"/>
          </a:xfrm>
        </p:spPr>
        <p:txBody>
          <a:bodyPr wrap="square">
            <a:spAutoFit/>
          </a:bodyPr>
          <a:lstStyle/>
          <a:p>
            <a:pPr algn="l"/>
            <a:r>
              <a:rPr lang="de-CH" altLang="de-DE" sz="3600" dirty="0">
                <a:solidFill>
                  <a:schemeClr val="tx1"/>
                </a:solidFill>
                <a:effectLst/>
                <a:latin typeface="Univers LT Std 47 Cn Lt" pitchFamily="34" charset="0"/>
              </a:rPr>
              <a:t>„Plötzlich brach auf dem See ein schwerer Sturm los; das Boot füllte sich mit Wasser, und sie waren in grosser Gefahr.“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9882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356992"/>
            <a:ext cx="4176464" cy="400110"/>
          </a:xfrm>
        </p:spPr>
        <p:txBody>
          <a:bodyPr wrap="square">
            <a:spAutoFit/>
          </a:bodyPr>
          <a:lstStyle/>
          <a:p>
            <a:pPr algn="r"/>
            <a:r>
              <a:rPr lang="de-CH" altLang="de-DE" sz="2000" dirty="0" smtClean="0">
                <a:effectLst/>
                <a:latin typeface="Univers LT Std 47 Cn Lt" pitchFamily="34" charset="0"/>
              </a:rPr>
              <a:t>Matthäus-Evangelium 28,20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5112568" cy="1200329"/>
          </a:xfrm>
        </p:spPr>
        <p:txBody>
          <a:bodyPr wrap="square">
            <a:spAutoFit/>
          </a:bodyPr>
          <a:lstStyle/>
          <a:p>
            <a:pPr algn="l"/>
            <a:r>
              <a:rPr lang="de-CH" altLang="de-DE" sz="3600" dirty="0">
                <a:solidFill>
                  <a:schemeClr val="tx1"/>
                </a:solidFill>
                <a:effectLst/>
                <a:latin typeface="Univers LT Std 47 Cn Lt" pitchFamily="34" charset="0"/>
              </a:rPr>
              <a:t>„Ich bin jeden Tag bei euch, bis zum Ende der Welt.“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2582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755</Words>
  <Application>Microsoft Office PowerPoint</Application>
  <PresentationFormat>Bildschirmpräsentation (4:3)</PresentationFormat>
  <Paragraphs>85</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Im Sturm des Lebens gehalten sein</vt:lpstr>
      <vt:lpstr>Eines Tages stieg Jesus mit seinen Jüngern ins Boot und sagte zu ihnen: „Wir wollen über den See ans andere Ufer fahren!“</vt:lpstr>
      <vt:lpstr>Während der Fahrt schlief Jesus ein. Plötzlich brach auf dem See ein schwerer Sturm los; das Boot füllte sich mit Wasser, und sie waren in grosser Gefahr.</vt:lpstr>
      <vt:lpstr>Die Jünger stürzten zu Jesus und weckten ihn. „Meister, Meister“, schrien sie, „wir sind verloren!“ Jesus stand auf und wies den Wind und die Wellen in ihre Schranken. Da legte sich der Sturm, und es wurde ganz still.</vt:lpstr>
      <vt:lpstr>„Wo bleibt euer Glaube?“, fragte Jesus seine Jünger. Sie aber sagten voll Furcht und Staunen zueinander: „Wer ist nur dieser Mann? Er befiehlt sogar dem Wind und dem Wasser, und sie gehorchen ihm.“</vt:lpstr>
      <vt:lpstr>I. Jesus verhindert keine Stürme</vt:lpstr>
      <vt:lpstr>PowerPoint-Präsentation</vt:lpstr>
      <vt:lpstr>„Plötzlich brach auf dem See ein schwerer Sturm los; das Boot füllte sich mit Wasser, und sie waren in grosser Gefahr.“</vt:lpstr>
      <vt:lpstr>„Ich bin jeden Tag bei euch, bis zum Ende der Welt.“</vt:lpstr>
      <vt:lpstr>„Die Christen beschlossen, den Geschwistern in Judäa eine Geldspende zukommen zu lassen; jeder sollte entsprechend seinen Möglichkeiten zu ihrer Unterstützung beitragen.“</vt:lpstr>
      <vt:lpstr>„Dreimal wurde ich mit der Rute geschlagen, einmal wurde ich gesteinigt, dreimal habe ich einen Schiffbruch erlebt, und einmal trieb ich einen ganzen Tag und eine ganze Nacht auf dem offenen Meer.“</vt:lpstr>
      <vt:lpstr>„Gott lässt seine Sonne über Bösen und Guten aufgehen und lässt es regnen für Gerechte und Ungerechte.“</vt:lpstr>
      <vt:lpstr>„Ja, ich bin überzeugt, dass weder Tod noch Leben, weder Engel noch unsichtbare Mächte, weder Gegenwärtiges noch Zukünftiges, noch gottfeindliche Kräfte, weder Hohes noch Tiefes, noch sonst irgendetwas in der ganzen Schöpfung uns je von der Liebe Gottes trennen kann, die uns geschenkt ist in Jesus Christus, unserem Herrn.“</vt:lpstr>
      <vt:lpstr>„Enttäuschung über den Glauben an Jesus, unser eigenes Leben oder über das Leben anderer Menschen hat ihre Ursache in der Hauptkrankheit unserer westlichen Welt: Wir erwarten Befriedigung, wir wollen, dass es uns gut geht. Wir möchten vor allem Erfolg haben. Leid muss immer gelindert werden. Probleme müssen immer beseitigt werden. Quälende Gefühle müssen durch angenehme ersetzt werden.“</vt:lpstr>
      <vt:lpstr>„Wer mit dem Sohn verbunden ist, hat das Leben. Wer nicht mit ihm, dem Sohn Gottes, verbunden ist, hat das Leben nicht.“</vt:lpstr>
      <vt:lpstr>II. Jesus beherrscht die Stürme</vt:lpstr>
      <vt:lpstr>„Meister, Meister, wir sind verloren!“</vt:lpstr>
      <vt:lpstr>„Obwohl keine Schuld auf mir liegt, laufen sie herbei, um mich anzugreifen. Wach auf, komm und sieh es dir an!“</vt:lpstr>
      <vt:lpstr>„Meister, Meister, wir sind verloren!“</vt:lpstr>
      <vt:lpstr>„Jesus stand auf und wies den Wind und die Wellen in ihre Schranken. Da legte sich der Sturm, und es wurde ganz still.“</vt:lpstr>
      <vt:lpstr>„Wo bleibt euer Glaube?“</vt:lpstr>
      <vt:lpstr>„Meister, Meister, wir sind verloren!“</vt:lpstr>
      <vt:lpstr>„Voll Furcht und Staunen sagten zueinander: „Wer ist nur dieser Mann? Er befiehlt sogar dem Wind und dem Wasser, und sie gehorchen ihm.“</vt:lpstr>
      <vt:lpstr>„Legt alle eure Sorgen bei Jesus ab, denn er sorgt für euch.“</vt:lpstr>
      <vt:lpstr>Schlussgedanke</vt:lpstr>
      <vt:lpstr>„Zunächst glauben sie, doch wenn eine Zeit der Prüfung kommt, wenden sie sich wieder ab.“</vt:lpstr>
      <vt:lpstr>„Im Lauf der Zeit wird der Glaube von den Sorgen, dem Reichtum und den Freuden, die das Leben bietet, verdrängt, sodass keine Frucht reifen kann.“</vt:lpstr>
      <vt:lpstr>„Gottes Liebe zu uns ist daran sichtbar geworden, dass Gott seinen einzigen Sohn in die Welt gesandt hat, um uns durch ihn das Leben zu geben.“</vt:lpstr>
      <vt:lpstr>„Ich weiss, was es heisst, sich einschränken zu müssen, und ich weiss, wie es ist, wenn alles im Überfluss zur Verfügung steht. Mit allem bin ich voll und ganz vertraut: satt zu sein und zu hungern, Überfluss zu haben und Entbehrungen zu ertragen.“</vt:lpstr>
      <vt:lpstr>„Wen habe ich im Himmel ausser dir? Und auch auf der Erde habe ich nach nichts Verlangen, wenn ich nur dich bei mir weiss!“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Sturm des Lebens gehalten sein - Folien</dc:title>
  <dc:creator>Jürg Birnstiel</dc:creator>
  <cp:lastModifiedBy>Me</cp:lastModifiedBy>
  <cp:revision>575</cp:revision>
  <dcterms:created xsi:type="dcterms:W3CDTF">2013-11-12T15:20:47Z</dcterms:created>
  <dcterms:modified xsi:type="dcterms:W3CDTF">2016-09-16T08:46:02Z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