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9"/>
  </p:notesMasterIdLst>
  <p:handoutMasterIdLst>
    <p:handoutMasterId r:id="rId50"/>
  </p:handoutMasterIdLst>
  <p:sldIdLst>
    <p:sldId id="735" r:id="rId2"/>
    <p:sldId id="1129" r:id="rId3"/>
    <p:sldId id="1089" r:id="rId4"/>
    <p:sldId id="1090" r:id="rId5"/>
    <p:sldId id="1091" r:id="rId6"/>
    <p:sldId id="1092" r:id="rId7"/>
    <p:sldId id="1093" r:id="rId8"/>
    <p:sldId id="1094" r:id="rId9"/>
    <p:sldId id="1095" r:id="rId10"/>
    <p:sldId id="1096" r:id="rId11"/>
    <p:sldId id="1097" r:id="rId12"/>
    <p:sldId id="1098" r:id="rId13"/>
    <p:sldId id="1099" r:id="rId14"/>
    <p:sldId id="1077" r:id="rId15"/>
    <p:sldId id="1130" r:id="rId16"/>
    <p:sldId id="1131" r:id="rId17"/>
    <p:sldId id="1100" r:id="rId18"/>
    <p:sldId id="1101" r:id="rId19"/>
    <p:sldId id="1102" r:id="rId20"/>
    <p:sldId id="1103" r:id="rId21"/>
    <p:sldId id="1104" r:id="rId22"/>
    <p:sldId id="962" r:id="rId23"/>
    <p:sldId id="1106" r:id="rId24"/>
    <p:sldId id="1107" r:id="rId25"/>
    <p:sldId id="1108" r:id="rId26"/>
    <p:sldId id="1109" r:id="rId27"/>
    <p:sldId id="1110" r:id="rId28"/>
    <p:sldId id="1105" r:id="rId29"/>
    <p:sldId id="1111" r:id="rId30"/>
    <p:sldId id="1112" r:id="rId31"/>
    <p:sldId id="1113" r:id="rId32"/>
    <p:sldId id="1114" r:id="rId33"/>
    <p:sldId id="1115" r:id="rId34"/>
    <p:sldId id="1116" r:id="rId35"/>
    <p:sldId id="1117" r:id="rId36"/>
    <p:sldId id="1118" r:id="rId37"/>
    <p:sldId id="259" r:id="rId38"/>
    <p:sldId id="1119" r:id="rId39"/>
    <p:sldId id="1120" r:id="rId40"/>
    <p:sldId id="1121" r:id="rId41"/>
    <p:sldId id="1122" r:id="rId42"/>
    <p:sldId id="1123" r:id="rId43"/>
    <p:sldId id="1124" r:id="rId44"/>
    <p:sldId id="1125" r:id="rId45"/>
    <p:sldId id="1126" r:id="rId46"/>
    <p:sldId id="1127" r:id="rId47"/>
    <p:sldId id="1128" r:id="rId4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78" d="100"/>
          <a:sy n="78" d="100"/>
        </p:scale>
        <p:origin x="-108" y="-3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8943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9000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5576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60658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5225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6778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34390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19662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3052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58205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440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71881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87587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683889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95991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67493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88079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72859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1415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84845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265214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6746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04878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00893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27648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803058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492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957206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72072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655958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69878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93374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97340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205342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538022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12896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058426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6835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7241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1038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61685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4517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721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908409" y="116632"/>
            <a:ext cx="6984776" cy="2554545"/>
          </a:xfrm>
        </p:spPr>
        <p:txBody>
          <a:bodyPr wrap="square">
            <a:spAutoFit/>
          </a:bodyPr>
          <a:lstStyle/>
          <a:p>
            <a:pPr algn="l"/>
            <a:r>
              <a:rPr lang="de-CH" altLang="de-DE" sz="8000" dirty="0">
                <a:solidFill>
                  <a:schemeClr val="tx1"/>
                </a:solidFill>
                <a:effectLst/>
                <a:latin typeface="Univers LT Std 47 Cn Lt" pitchFamily="34" charset="0"/>
              </a:rPr>
              <a:t>Sie wissen nicht, was sie tun!</a:t>
            </a:r>
            <a:endParaRPr lang="de-DE" altLang="de-DE" sz="8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3467166" y="3284984"/>
            <a:ext cx="8426019" cy="892552"/>
          </a:xfrm>
        </p:spPr>
        <p:txBody>
          <a:bodyPr wrap="square">
            <a:spAutoFit/>
          </a:bodyPr>
          <a:lstStyle/>
          <a:p>
            <a:pPr algn="r"/>
            <a:r>
              <a:rPr lang="de-CH" altLang="de-DE" sz="2800" dirty="0">
                <a:effectLst/>
                <a:latin typeface="Univers LT Std 47 Cn Lt" pitchFamily="34" charset="0"/>
              </a:rPr>
              <a:t>Lukas-Evangelium 23,32-38</a:t>
            </a:r>
          </a:p>
          <a:p>
            <a:pPr algn="r"/>
            <a:r>
              <a:rPr lang="de-CH" altLang="de-DE" sz="2000" dirty="0">
                <a:effectLst/>
                <a:latin typeface="Univers LT Std 47 Cn Lt" pitchFamily="34" charset="0"/>
              </a:rPr>
              <a:t>Gedanken zu Karfreitag</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23,40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27848" y="82143"/>
            <a:ext cx="7344816" cy="4154984"/>
          </a:xfrm>
        </p:spPr>
        <p:txBody>
          <a:bodyPr wrap="square">
            <a:spAutoFit/>
          </a:bodyPr>
          <a:lstStyle/>
          <a:p>
            <a:pPr algn="l"/>
            <a:r>
              <a:rPr lang="de-CH" altLang="de-DE" sz="4400" dirty="0">
                <a:solidFill>
                  <a:schemeClr val="tx1"/>
                </a:solidFill>
                <a:effectLst/>
                <a:latin typeface="Univers LT Std 47 Cn Lt" pitchFamily="34" charset="0"/>
              </a:rPr>
              <a:t>Aber der andere wies ihn zurecht. »Fürchtest du Gott auch jetzt noch nicht, wo du doch ebenso schlimm bestraft worden bist wie dieser Mann und wie ich?«, sagte er zu ihm.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59329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166565"/>
            <a:ext cx="7920880" cy="2800767"/>
          </a:xfrm>
        </p:spPr>
        <p:txBody>
          <a:bodyPr wrap="square">
            <a:spAutoFit/>
          </a:bodyPr>
          <a:lstStyle/>
          <a:p>
            <a:pPr algn="l"/>
            <a:r>
              <a:rPr lang="de-CH" altLang="de-DE" sz="4400" dirty="0">
                <a:solidFill>
                  <a:schemeClr val="tx1"/>
                </a:solidFill>
                <a:effectLst/>
                <a:latin typeface="Univers LT Std 47 Cn Lt" pitchFamily="34" charset="0"/>
              </a:rPr>
              <a:t>»Dabei werden wir zu Recht bestraft; wir bekommen den Lohn für das, was wir getan haben. Er aber hat nichts Unrechtes getan.«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26088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188640"/>
            <a:ext cx="7920880" cy="2123658"/>
          </a:xfrm>
        </p:spPr>
        <p:txBody>
          <a:bodyPr wrap="square">
            <a:spAutoFit/>
          </a:bodyPr>
          <a:lstStyle/>
          <a:p>
            <a:pPr algn="l"/>
            <a:r>
              <a:rPr lang="de-CH" altLang="de-DE" sz="4400" dirty="0">
                <a:solidFill>
                  <a:schemeClr val="tx1"/>
                </a:solidFill>
                <a:effectLst/>
                <a:latin typeface="Univers LT Std 47 Cn Lt" pitchFamily="34" charset="0"/>
              </a:rPr>
              <a:t>Dann sagte er: »Jesus, denk an mich, wenn du deine Herrschaft als König antrittst!«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0664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188640"/>
            <a:ext cx="7920880" cy="2123658"/>
          </a:xfrm>
        </p:spPr>
        <p:txBody>
          <a:bodyPr wrap="square">
            <a:spAutoFit/>
          </a:bodyPr>
          <a:lstStyle/>
          <a:p>
            <a:pPr algn="l"/>
            <a:r>
              <a:rPr lang="de-CH" altLang="de-DE" sz="4400" dirty="0">
                <a:solidFill>
                  <a:schemeClr val="tx1"/>
                </a:solidFill>
                <a:effectLst/>
                <a:latin typeface="Univers LT Std 47 Cn Lt" pitchFamily="34" charset="0"/>
              </a:rPr>
              <a:t>Jesus antwortete ihm: »Ich sage dir: Heute noch wirst du mit mir im Paradies sein.«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3778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151784" y="404664"/>
            <a:ext cx="7308812"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Jesus liebt seine Peiniger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149080"/>
            <a:ext cx="4176464" cy="400110"/>
          </a:xfrm>
        </p:spPr>
        <p:txBody>
          <a:bodyPr wrap="square">
            <a:spAutoFit/>
          </a:bodyPr>
          <a:lstStyle/>
          <a:p>
            <a:pPr algn="r"/>
            <a:r>
              <a:rPr lang="de-CH" altLang="de-DE" sz="2000" dirty="0">
                <a:effectLst/>
                <a:latin typeface="Univers LT Std 47 Cn Lt" pitchFamily="34" charset="0"/>
              </a:rPr>
              <a:t>Markus-Evangelium 14,65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15680" y="116632"/>
            <a:ext cx="8856984" cy="3477875"/>
          </a:xfrm>
        </p:spPr>
        <p:txBody>
          <a:bodyPr wrap="square">
            <a:spAutoFit/>
          </a:bodyPr>
          <a:lstStyle/>
          <a:p>
            <a:pPr algn="l"/>
            <a:r>
              <a:rPr lang="de-CH" altLang="de-DE" sz="4400" dirty="0">
                <a:solidFill>
                  <a:schemeClr val="tx1"/>
                </a:solidFill>
                <a:effectLst/>
                <a:latin typeface="Univers LT Std 47 Cn Lt" pitchFamily="34" charset="0"/>
              </a:rPr>
              <a:t>Einige begannen, Jesus anzuspucken; sie verhüllten ihm das Gesicht, schlugen ihn mit Fäusten und sagten: »Du bist doch ein Prophet! Sag uns, wer es war!« Auch die Diener des Hohen Rates schlugen ihn.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84223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149080"/>
            <a:ext cx="4176464" cy="400110"/>
          </a:xfrm>
        </p:spPr>
        <p:txBody>
          <a:bodyPr wrap="square">
            <a:spAutoFit/>
          </a:bodyPr>
          <a:lstStyle/>
          <a:p>
            <a:pPr algn="r"/>
            <a:r>
              <a:rPr lang="de-CH" altLang="de-DE" sz="2000" dirty="0">
                <a:effectLst/>
                <a:latin typeface="Univers LT Std 47 Cn Lt" pitchFamily="34" charset="0"/>
              </a:rPr>
              <a:t>Markus-Evangelium 15,18-19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15680" y="116632"/>
            <a:ext cx="8856984" cy="3477875"/>
          </a:xfrm>
        </p:spPr>
        <p:txBody>
          <a:bodyPr wrap="square">
            <a:spAutoFit/>
          </a:bodyPr>
          <a:lstStyle/>
          <a:p>
            <a:pPr algn="l"/>
            <a:r>
              <a:rPr lang="de-CH" altLang="de-DE" sz="4400" dirty="0">
                <a:solidFill>
                  <a:schemeClr val="tx1"/>
                </a:solidFill>
                <a:effectLst/>
                <a:latin typeface="Univers LT Std 47 Cn Lt" pitchFamily="34" charset="0"/>
              </a:rPr>
              <a:t>Sie riefen ihm zu: »Es lebe der König der Juden!« Sie schlugen ihm mit einem Stock auf den Kopf, spuckten ihn an und warfen sich vor ihm auf die Knie, um ihm zu huldigen.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8102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22,53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91744" y="476672"/>
            <a:ext cx="8208912" cy="1446550"/>
          </a:xfrm>
        </p:spPr>
        <p:txBody>
          <a:bodyPr wrap="square">
            <a:spAutoFit/>
          </a:bodyPr>
          <a:lstStyle/>
          <a:p>
            <a:pPr algn="l"/>
            <a:r>
              <a:rPr lang="de-CH" altLang="de-DE" sz="4400" dirty="0">
                <a:solidFill>
                  <a:schemeClr val="tx1"/>
                </a:solidFill>
                <a:effectLst/>
                <a:latin typeface="Univers LT Std 47 Cn Lt" pitchFamily="34" charset="0"/>
              </a:rPr>
              <a:t>„Jetzt ist eure Stunde gekommen,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jetzt übt die Finsternis ihre Macht aus.“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50369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12,49-50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95600" y="116632"/>
            <a:ext cx="9577064" cy="3477875"/>
          </a:xfrm>
        </p:spPr>
        <p:txBody>
          <a:bodyPr wrap="square">
            <a:spAutoFit/>
          </a:bodyPr>
          <a:lstStyle/>
          <a:p>
            <a:pPr algn="l"/>
            <a:r>
              <a:rPr lang="de-CH" altLang="de-DE" sz="4400" dirty="0">
                <a:solidFill>
                  <a:schemeClr val="tx1"/>
                </a:solidFill>
                <a:effectLst/>
                <a:latin typeface="Univers LT Std 47 Cn Lt" pitchFamily="34" charset="0"/>
              </a:rPr>
              <a:t>„Ich bin gekommen, um auf der Erde ein Feuer anzuzünden; ich wünschte, es würde schon brennen! Aber vor mir steht eine Taufe, mit der ich noch getauft werden muss, und wie schwer ist mir das Herz, bis sie vollzogen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0875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39816" y="188640"/>
            <a:ext cx="7632848" cy="1754326"/>
          </a:xfrm>
        </p:spPr>
        <p:txBody>
          <a:bodyPr wrap="square">
            <a:spAutoFit/>
          </a:bodyPr>
          <a:lstStyle/>
          <a:p>
            <a:pPr algn="l"/>
            <a:r>
              <a:rPr lang="de-CH" altLang="de-DE" dirty="0">
                <a:solidFill>
                  <a:schemeClr val="tx1"/>
                </a:solidFill>
                <a:effectLst/>
                <a:latin typeface="Univers LT Std 47 Cn Lt" pitchFamily="34" charset="0"/>
              </a:rPr>
              <a:t>„Vater, vergib ihnen, denn sie wissen nicht, was sie tun.“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66209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67608" y="105016"/>
            <a:ext cx="9505056" cy="3785652"/>
          </a:xfrm>
        </p:spPr>
        <p:txBody>
          <a:bodyPr wrap="square">
            <a:spAutoFit/>
          </a:bodyPr>
          <a:lstStyle/>
          <a:p>
            <a:pPr algn="l"/>
            <a:r>
              <a:rPr lang="de-CH" altLang="de-DE" sz="4800" dirty="0">
                <a:solidFill>
                  <a:schemeClr val="tx1"/>
                </a:solidFill>
                <a:effectLst/>
                <a:latin typeface="Univers LT Std 47 Cn Lt" pitchFamily="34" charset="0"/>
              </a:rPr>
              <a:t>„Gott hat der Welt seine Liebe dadurch gezeigt, dass er seinen einzigen Sohn für sie hergab, damit jeder, der an ihn glaubt, das ewige Leben hat und nicht verloren geht.“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79602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6,27-28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11824" y="143712"/>
            <a:ext cx="7488832" cy="2800767"/>
          </a:xfrm>
        </p:spPr>
        <p:txBody>
          <a:bodyPr wrap="square">
            <a:spAutoFit/>
          </a:bodyPr>
          <a:lstStyle/>
          <a:p>
            <a:pPr algn="l"/>
            <a:r>
              <a:rPr lang="de-CH" altLang="de-DE" sz="4400" dirty="0">
                <a:solidFill>
                  <a:schemeClr val="tx1"/>
                </a:solidFill>
                <a:effectLst/>
                <a:latin typeface="Univers LT Std 47 Cn Lt" pitchFamily="34" charset="0"/>
              </a:rPr>
              <a:t>„Liebt eure Feinde; tut denen Gutes, die euch hassen; segnet die, die euch verfluchen; betet für die,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die euch Böses tun.“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83996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1.Korinther-Brief 4,12-13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11624" y="116632"/>
            <a:ext cx="9361040" cy="3416320"/>
          </a:xfrm>
        </p:spPr>
        <p:txBody>
          <a:bodyPr wrap="square">
            <a:spAutoFit/>
          </a:bodyPr>
          <a:lstStyle/>
          <a:p>
            <a:pPr algn="l"/>
            <a:r>
              <a:rPr lang="de-CH" altLang="de-DE" sz="3600" dirty="0">
                <a:solidFill>
                  <a:schemeClr val="tx1"/>
                </a:solidFill>
                <a:effectLst/>
                <a:latin typeface="Univers LT Std 47 Cn Lt" pitchFamily="34" charset="0"/>
              </a:rPr>
              <a:t>„Man verflucht uns, aber wir segnen; man verfolgt uns, aber wir geben nicht auf. Auf Beleidigungen reagieren wir mit freundlichen Worten. Die Welt behandelt uns, als wären wir Abfall; wir sind der Abschaum der Gesellschaft – und daran hat sich bis heute nichts geändert.“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12116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583832" y="476672"/>
            <a:ext cx="7272808" cy="830997"/>
          </a:xfrm>
        </p:spPr>
        <p:txBody>
          <a:bodyPr wrap="square">
            <a:spAutoFit/>
          </a:bodyPr>
          <a:lstStyle/>
          <a:p>
            <a:pPr algn="l"/>
            <a:r>
              <a:rPr lang="de-DE" altLang="de-DE" sz="4800" dirty="0">
                <a:solidFill>
                  <a:schemeClr val="tx1"/>
                </a:solidFill>
                <a:effectLst/>
                <a:latin typeface="Univers LT Std 47 Cn Lt" pitchFamily="34" charset="0"/>
              </a:rPr>
              <a:t>II. </a:t>
            </a:r>
            <a:r>
              <a:rPr lang="de-CH" altLang="de-DE" sz="4800" dirty="0">
                <a:solidFill>
                  <a:schemeClr val="tx1"/>
                </a:solidFill>
                <a:effectLst/>
                <a:latin typeface="Univers LT Std 47 Cn Lt" pitchFamily="34" charset="0"/>
              </a:rPr>
              <a:t>Jesus lässt sich demütigen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23792" y="166565"/>
            <a:ext cx="7776864" cy="2800767"/>
          </a:xfrm>
        </p:spPr>
        <p:txBody>
          <a:bodyPr wrap="square">
            <a:spAutoFit/>
          </a:bodyPr>
          <a:lstStyle/>
          <a:p>
            <a:pPr algn="l"/>
            <a:r>
              <a:rPr lang="de-CH" altLang="de-DE" sz="4400" dirty="0">
                <a:solidFill>
                  <a:schemeClr val="tx1"/>
                </a:solidFill>
                <a:effectLst/>
                <a:latin typeface="Univers LT Std 47 Cn Lt" pitchFamily="34" charset="0"/>
              </a:rPr>
              <a:t>„Anderen hat er geholfen; soll er sich doch jetzt selbst helfen, wenn er der von Gott gesandte Messias ist, der Auserwählte!“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06447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64782" y="332656"/>
            <a:ext cx="7056784" cy="1569660"/>
          </a:xfrm>
        </p:spPr>
        <p:txBody>
          <a:bodyPr wrap="square">
            <a:spAutoFit/>
          </a:bodyPr>
          <a:lstStyle/>
          <a:p>
            <a:pPr algn="l"/>
            <a:r>
              <a:rPr lang="de-CH" altLang="de-DE" sz="4800" dirty="0">
                <a:solidFill>
                  <a:schemeClr val="tx1"/>
                </a:solidFill>
                <a:effectLst/>
                <a:latin typeface="Univers LT Std 47 Cn Lt" pitchFamily="34" charset="0"/>
              </a:rPr>
              <a:t>„Wenn du der König der Juden bist, dann hilf dir selbst!“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84292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Matthäus-Evangelium 26,53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83832" y="116632"/>
            <a:ext cx="7416824" cy="3477875"/>
          </a:xfrm>
        </p:spPr>
        <p:txBody>
          <a:bodyPr wrap="square">
            <a:spAutoFit/>
          </a:bodyPr>
          <a:lstStyle/>
          <a:p>
            <a:pPr algn="l"/>
            <a:r>
              <a:rPr lang="de-CH" altLang="de-DE" sz="4400" dirty="0">
                <a:solidFill>
                  <a:schemeClr val="tx1"/>
                </a:solidFill>
                <a:effectLst/>
                <a:latin typeface="Univers LT Std 47 Cn Lt" pitchFamily="34" charset="0"/>
              </a:rPr>
              <a:t>„Glaubst du nicht, dass ich meinen Vater um Hilfe bitten könnte und dass er mir sofort mehr als zwölf Legionen Engel zur Seite stellen würde?“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56618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Matthäus-Evangelium 26,54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159896" y="140395"/>
            <a:ext cx="6912768" cy="2800767"/>
          </a:xfrm>
        </p:spPr>
        <p:txBody>
          <a:bodyPr wrap="square">
            <a:spAutoFit/>
          </a:bodyPr>
          <a:lstStyle/>
          <a:p>
            <a:pPr algn="l"/>
            <a:r>
              <a:rPr lang="de-CH" altLang="de-DE" sz="4400" dirty="0">
                <a:solidFill>
                  <a:schemeClr val="tx1"/>
                </a:solidFill>
                <a:effectLst/>
                <a:latin typeface="Univers LT Std 47 Cn Lt" pitchFamily="34" charset="0"/>
              </a:rPr>
              <a:t>„Wie würden sich dann aber die Voraussagen der Schrift erfüllen, nach denen es so geschehen muss?“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7855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Philipper-Brief 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655840" y="166565"/>
            <a:ext cx="7416824" cy="2800767"/>
          </a:xfrm>
        </p:spPr>
        <p:txBody>
          <a:bodyPr wrap="square">
            <a:spAutoFit/>
          </a:bodyPr>
          <a:lstStyle/>
          <a:p>
            <a:pPr algn="l"/>
            <a:r>
              <a:rPr lang="de-CH" altLang="de-DE" sz="4400" dirty="0">
                <a:solidFill>
                  <a:schemeClr val="tx1"/>
                </a:solidFill>
                <a:effectLst/>
                <a:latin typeface="Univers LT Std 47 Cn Lt" pitchFamily="34" charset="0"/>
              </a:rPr>
              <a:t>„Jesus erniedrigte sich noch mehr: Im Gehorsam gegenüber Gott nahm er sogar den Tod auf sich; er starb am Kreuz wie ein Verbrecher.“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4743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511824" y="476672"/>
            <a:ext cx="7488832" cy="830997"/>
          </a:xfrm>
        </p:spPr>
        <p:txBody>
          <a:bodyPr wrap="square">
            <a:spAutoFit/>
          </a:bodyPr>
          <a:lstStyle/>
          <a:p>
            <a:pPr algn="l"/>
            <a:r>
              <a:rPr lang="de-CH" altLang="de-DE" sz="4800" dirty="0">
                <a:solidFill>
                  <a:schemeClr val="tx1"/>
                </a:solidFill>
                <a:effectLst/>
                <a:latin typeface="Univers LT Std 47 Cn Lt" pitchFamily="34" charset="0"/>
              </a:rPr>
              <a:t>III. Jesus vergibt gern und sofort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0081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Markus-Evangelium 15,32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64782" y="116632"/>
            <a:ext cx="7056784" cy="2308324"/>
          </a:xfrm>
        </p:spPr>
        <p:txBody>
          <a:bodyPr wrap="square">
            <a:spAutoFit/>
          </a:bodyPr>
          <a:lstStyle/>
          <a:p>
            <a:pPr algn="l"/>
            <a:r>
              <a:rPr lang="de-CH" altLang="de-DE" sz="4800" dirty="0">
                <a:solidFill>
                  <a:schemeClr val="tx1"/>
                </a:solidFill>
                <a:effectLst/>
                <a:latin typeface="Univers LT Std 47 Cn Lt" pitchFamily="34" charset="0"/>
              </a:rPr>
              <a:t>„Auch die Männer, die mit ihm gekreuzigt worden waren, beschimpften ihn.“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358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47728" y="116632"/>
            <a:ext cx="8424936" cy="2308324"/>
          </a:xfrm>
        </p:spPr>
        <p:txBody>
          <a:bodyPr wrap="square">
            <a:spAutoFit/>
          </a:bodyPr>
          <a:lstStyle/>
          <a:p>
            <a:pPr algn="l"/>
            <a:r>
              <a:rPr lang="de-CH" altLang="de-DE" sz="4800" dirty="0">
                <a:solidFill>
                  <a:schemeClr val="tx1"/>
                </a:solidFill>
                <a:effectLst/>
                <a:latin typeface="Univers LT Std 47 Cn Lt" pitchFamily="34" charset="0"/>
              </a:rPr>
              <a:t>Zusammen mit Jesus wurden auch zwei andere Männer zur Hinrichtung geführt, zwei Verbrecher.</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9702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735960" y="116632"/>
            <a:ext cx="6271778" cy="2308324"/>
          </a:xfrm>
        </p:spPr>
        <p:txBody>
          <a:bodyPr wrap="square">
            <a:spAutoFit/>
          </a:bodyPr>
          <a:lstStyle/>
          <a:p>
            <a:pPr algn="l"/>
            <a:r>
              <a:rPr lang="de-CH" altLang="de-DE" sz="4800" dirty="0">
                <a:solidFill>
                  <a:schemeClr val="tx1"/>
                </a:solidFill>
                <a:effectLst/>
                <a:latin typeface="Univers LT Std 47 Cn Lt" pitchFamily="34" charset="0"/>
              </a:rPr>
              <a:t>„Du bist doch der Messias, oder nicht? Dann hilf dir selbst, und hilf auch uns!“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89752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23,40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88489" y="116632"/>
            <a:ext cx="7056784" cy="3046988"/>
          </a:xfrm>
        </p:spPr>
        <p:txBody>
          <a:bodyPr wrap="square">
            <a:spAutoFit/>
          </a:bodyPr>
          <a:lstStyle/>
          <a:p>
            <a:pPr algn="l"/>
            <a:r>
              <a:rPr lang="de-CH" altLang="de-DE" sz="4800" dirty="0">
                <a:solidFill>
                  <a:schemeClr val="tx1"/>
                </a:solidFill>
                <a:effectLst/>
                <a:latin typeface="Univers LT Std 47 Cn Lt" pitchFamily="34" charset="0"/>
              </a:rPr>
              <a:t>„Fürchtest du Gott auch jetzt noch nicht, wo du doch ebenso schlimm bestraft worden bist wie dieser Mann und wie ich?“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23804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647728" y="116632"/>
            <a:ext cx="8352928" cy="3046988"/>
          </a:xfrm>
        </p:spPr>
        <p:txBody>
          <a:bodyPr wrap="square">
            <a:spAutoFit/>
          </a:bodyPr>
          <a:lstStyle/>
          <a:p>
            <a:pPr algn="l"/>
            <a:r>
              <a:rPr lang="de-CH" altLang="de-DE" sz="4800" dirty="0">
                <a:solidFill>
                  <a:schemeClr val="tx1"/>
                </a:solidFill>
                <a:effectLst/>
                <a:latin typeface="Univers LT Std 47 Cn Lt" pitchFamily="34" charset="0"/>
              </a:rPr>
              <a:t>„Dabei werden wir zu Recht bestraft; wir bekommen den Lohn für das, was wir getan haben. Er aber hat nichts Unrechtes getan.“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6940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00171" y="188640"/>
            <a:ext cx="8504026" cy="1569660"/>
          </a:xfrm>
        </p:spPr>
        <p:txBody>
          <a:bodyPr wrap="square">
            <a:spAutoFit/>
          </a:bodyPr>
          <a:lstStyle/>
          <a:p>
            <a:pPr algn="l"/>
            <a:r>
              <a:rPr lang="de-CH" altLang="de-DE" sz="4800" dirty="0">
                <a:solidFill>
                  <a:schemeClr val="tx1"/>
                </a:solidFill>
                <a:effectLst/>
                <a:latin typeface="Univers LT Std 47 Cn Lt" pitchFamily="34" charset="0"/>
              </a:rPr>
              <a:t>„Jesus, denk an mich, wenn du deine Herrschaft als König antrittst!“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30425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943871" y="188640"/>
            <a:ext cx="7060325" cy="1569660"/>
          </a:xfrm>
        </p:spPr>
        <p:txBody>
          <a:bodyPr wrap="square">
            <a:spAutoFit/>
          </a:bodyPr>
          <a:lstStyle/>
          <a:p>
            <a:pPr algn="l"/>
            <a:r>
              <a:rPr lang="de-CH" altLang="de-DE" sz="4800" dirty="0">
                <a:solidFill>
                  <a:schemeClr val="tx1"/>
                </a:solidFill>
                <a:effectLst/>
                <a:latin typeface="Univers LT Std 47 Cn Lt" pitchFamily="34" charset="0"/>
              </a:rPr>
              <a:t>„Ich sage dir: Heute noch wirst du mit mir im Paradies sein.“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47025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Apostelgeschichte 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367808" y="188640"/>
            <a:ext cx="7708397" cy="1569660"/>
          </a:xfrm>
        </p:spPr>
        <p:txBody>
          <a:bodyPr wrap="square">
            <a:spAutoFit/>
          </a:bodyPr>
          <a:lstStyle/>
          <a:p>
            <a:pPr algn="l"/>
            <a:r>
              <a:rPr lang="de-CH" altLang="de-DE" sz="4800" dirty="0">
                <a:solidFill>
                  <a:schemeClr val="tx1"/>
                </a:solidFill>
                <a:effectLst/>
                <a:latin typeface="Univers LT Std 47 Cn Lt" pitchFamily="34" charset="0"/>
              </a:rPr>
              <a:t>„Jeder, der den Namen des Herrn anruft, wird gerettet werden.“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88992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Römer-Brief 10,9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22015" y="44624"/>
            <a:ext cx="8047825" cy="4524315"/>
          </a:xfrm>
        </p:spPr>
        <p:txBody>
          <a:bodyPr wrap="square">
            <a:spAutoFit/>
          </a:bodyPr>
          <a:lstStyle/>
          <a:p>
            <a:pPr algn="l"/>
            <a:r>
              <a:rPr lang="de-CH" altLang="de-DE" sz="4800" dirty="0">
                <a:solidFill>
                  <a:schemeClr val="tx1"/>
                </a:solidFill>
                <a:effectLst/>
                <a:latin typeface="Univers LT Std 47 Cn Lt" pitchFamily="34" charset="0"/>
              </a:rPr>
              <a:t>„Wenn du also mit deinem Mund bekennst, dass Jesus der Herr ist, und mit deinem Herzen glaubst, dass Gott ihn von den Toten auferweckt hat, wirst du</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gerettet werden.“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3479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647728" y="116632"/>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367808" y="557971"/>
            <a:ext cx="7708397" cy="830997"/>
          </a:xfrm>
        </p:spPr>
        <p:txBody>
          <a:bodyPr wrap="square">
            <a:spAutoFit/>
          </a:bodyPr>
          <a:lstStyle/>
          <a:p>
            <a:pPr algn="l"/>
            <a:r>
              <a:rPr lang="de-CH" altLang="de-DE" sz="4800" dirty="0">
                <a:solidFill>
                  <a:schemeClr val="tx1"/>
                </a:solidFill>
                <a:effectLst/>
                <a:latin typeface="Univers LT Std 47 Cn Lt" pitchFamily="34" charset="0"/>
              </a:rPr>
              <a:t>„Dies ist der König der Juden.“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1754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Römer-Brief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969100" y="116632"/>
            <a:ext cx="6984776" cy="3046988"/>
          </a:xfrm>
        </p:spPr>
        <p:txBody>
          <a:bodyPr wrap="square">
            <a:spAutoFit/>
          </a:bodyPr>
          <a:lstStyle/>
          <a:p>
            <a:pPr algn="l"/>
            <a:r>
              <a:rPr lang="de-CH" altLang="de-DE" sz="4800" dirty="0">
                <a:solidFill>
                  <a:schemeClr val="tx1"/>
                </a:solidFill>
                <a:effectLst/>
                <a:latin typeface="Univers LT Std 47 Cn Lt" pitchFamily="34" charset="0"/>
              </a:rPr>
              <a:t>„Gott beweist uns seine Liebe dadurch, dass Christus für uns starb, als wir noch Sünder waren.“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96590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188640"/>
            <a:ext cx="7920880" cy="2554545"/>
          </a:xfrm>
        </p:spPr>
        <p:txBody>
          <a:bodyPr wrap="square">
            <a:spAutoFit/>
          </a:bodyPr>
          <a:lstStyle/>
          <a:p>
            <a:pPr algn="l"/>
            <a:r>
              <a:rPr lang="de-CH" altLang="de-DE" sz="4000" dirty="0">
                <a:solidFill>
                  <a:schemeClr val="tx1"/>
                </a:solidFill>
                <a:effectLst/>
                <a:latin typeface="Univers LT Std 47 Cn Lt" pitchFamily="34" charset="0"/>
              </a:rPr>
              <a:t>Als sie an die Stelle kamen, die ›Schädel‹ genannt wird, kreuzigten die Soldaten ihn und die beiden Verbrecher, den einen rechts und den anderen links von ihm.</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83947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Jesaja 53,4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11624" y="116632"/>
            <a:ext cx="9343969" cy="3170099"/>
          </a:xfrm>
        </p:spPr>
        <p:txBody>
          <a:bodyPr wrap="square">
            <a:spAutoFit/>
          </a:bodyPr>
          <a:lstStyle/>
          <a:p>
            <a:pPr algn="l"/>
            <a:r>
              <a:rPr lang="de-CH" altLang="de-DE" sz="4000" dirty="0">
                <a:solidFill>
                  <a:schemeClr val="tx1"/>
                </a:solidFill>
                <a:effectLst/>
                <a:latin typeface="Univers LT Std 47 Cn Lt" pitchFamily="34" charset="0"/>
              </a:rPr>
              <a:t>„In Wahrheit aber hat ER (Jesus) die Krankheiten auf sich genommen, die für uns bestimmt waren, und die Schmerzen erlitten, die wir verdient hatten. Wir meinten, Gott habe IHN gestraft und geschlagen.“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17699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Jesaja 53,5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11624" y="116632"/>
            <a:ext cx="9343969" cy="3170099"/>
          </a:xfrm>
        </p:spPr>
        <p:txBody>
          <a:bodyPr wrap="square">
            <a:spAutoFit/>
          </a:bodyPr>
          <a:lstStyle/>
          <a:p>
            <a:pPr algn="l"/>
            <a:r>
              <a:rPr lang="de-CH" altLang="de-DE" sz="4000" dirty="0">
                <a:solidFill>
                  <a:schemeClr val="tx1"/>
                </a:solidFill>
                <a:effectLst/>
                <a:latin typeface="Univers LT Std 47 Cn Lt" pitchFamily="34" charset="0"/>
              </a:rPr>
              <a:t>„Doch wegen unserer Schuld wurde ER gequält und wegen unseres Ungehorsams geschlagen. Die Strafe für unsere Schuld traf IHN und wir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sind gerettet. ER wurde verwundet und wir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sind heil geworden.“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70029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11624" y="188640"/>
            <a:ext cx="9343969" cy="1938992"/>
          </a:xfrm>
        </p:spPr>
        <p:txBody>
          <a:bodyPr wrap="square">
            <a:spAutoFit/>
          </a:bodyPr>
          <a:lstStyle/>
          <a:p>
            <a:pPr algn="l"/>
            <a:r>
              <a:rPr lang="de-CH" altLang="de-DE" sz="4000" dirty="0">
                <a:solidFill>
                  <a:schemeClr val="tx1"/>
                </a:solidFill>
                <a:effectLst/>
                <a:latin typeface="Univers LT Std 47 Cn Lt" pitchFamily="34" charset="0"/>
              </a:rPr>
              <a:t>„Wir alle waren wie Schafe, die sich verlaufen haben; jeder ging seinen eigenen Weg. IHM aber hat der HERR unsere ganze Schuld aufgeladen.“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83685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Jesaja 53,7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11624" y="116632"/>
            <a:ext cx="9343969" cy="3170099"/>
          </a:xfrm>
        </p:spPr>
        <p:txBody>
          <a:bodyPr wrap="square">
            <a:spAutoFit/>
          </a:bodyPr>
          <a:lstStyle/>
          <a:p>
            <a:pPr algn="l"/>
            <a:r>
              <a:rPr lang="de-CH" altLang="de-DE" sz="4000" dirty="0">
                <a:solidFill>
                  <a:schemeClr val="tx1"/>
                </a:solidFill>
                <a:effectLst/>
                <a:latin typeface="Univers LT Std 47 Cn Lt" pitchFamily="34" charset="0"/>
              </a:rPr>
              <a:t>„ER wurde misshandelt, aber er trug es, ohne zu klagen. Wie ein Lamm, wenn es zum Schlachten geführt wird, wie ein Schaf, wenn es geschoren wird, duldete ER alles schweigend, ohne zu klagen.“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3077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Jesaja 53,8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03712" y="79207"/>
            <a:ext cx="8496944" cy="3785652"/>
          </a:xfrm>
        </p:spPr>
        <p:txBody>
          <a:bodyPr wrap="square">
            <a:spAutoFit/>
          </a:bodyPr>
          <a:lstStyle/>
          <a:p>
            <a:pPr algn="l"/>
            <a:r>
              <a:rPr lang="de-CH" altLang="de-DE" sz="4000" dirty="0">
                <a:solidFill>
                  <a:schemeClr val="tx1"/>
                </a:solidFill>
                <a:effectLst/>
                <a:latin typeface="Univers LT Std 47 Cn Lt" pitchFamily="34" charset="0"/>
              </a:rPr>
              <a:t>„Mitten in der Zeit seiner Haft und seines Gerichtsverfahrens ereilte IHN der Tod. Weil sein Volk so grosse Schuld auf sich geladen hatte, wurde sein Leben ausgelöscht. Wer von den Menschen dieser Generation macht sich darüber Gedanken?“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43893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Jesaja 53,9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79776" y="116632"/>
            <a:ext cx="7992888" cy="3170099"/>
          </a:xfrm>
        </p:spPr>
        <p:txBody>
          <a:bodyPr wrap="square">
            <a:spAutoFit/>
          </a:bodyPr>
          <a:lstStyle/>
          <a:p>
            <a:pPr algn="l"/>
            <a:r>
              <a:rPr lang="de-CH" altLang="de-DE" sz="4000" dirty="0">
                <a:solidFill>
                  <a:schemeClr val="tx1"/>
                </a:solidFill>
                <a:effectLst/>
                <a:latin typeface="Univers LT Std 47 Cn Lt" pitchFamily="34" charset="0"/>
              </a:rPr>
              <a:t>„Sie begruben IHN zwischen Verbrechern, mitten unter den Ausgestossenen, obwohl er kein Unrecht getan hatte und nie ein unwahres Wort aus seinem Mund gekommen war.“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428460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Jesaja 53,10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92684" y="128920"/>
            <a:ext cx="9577064" cy="3785652"/>
          </a:xfrm>
        </p:spPr>
        <p:txBody>
          <a:bodyPr wrap="square">
            <a:spAutoFit/>
          </a:bodyPr>
          <a:lstStyle/>
          <a:p>
            <a:pPr algn="l"/>
            <a:r>
              <a:rPr lang="de-CH" altLang="de-DE" sz="4000" dirty="0">
                <a:solidFill>
                  <a:schemeClr val="tx1"/>
                </a:solidFill>
                <a:effectLst/>
                <a:latin typeface="Univers LT Std 47 Cn Lt" pitchFamily="34" charset="0"/>
              </a:rPr>
              <a:t>„Aber der HERR wollte IHN leiden lassen und zerschlagen. Weil ER sein Leben als Opfer für die Schuld der anderen dahingab, wird ER wieder zum Leben erweckt und wird Nachkommen haben. Durch IHN wird der Herr das Werk vollbringen,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an dem er Freude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172271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11624" y="188640"/>
            <a:ext cx="9343969" cy="1938992"/>
          </a:xfrm>
        </p:spPr>
        <p:txBody>
          <a:bodyPr wrap="square">
            <a:spAutoFit/>
          </a:bodyPr>
          <a:lstStyle/>
          <a:p>
            <a:pPr algn="l"/>
            <a:r>
              <a:rPr lang="de-CH" altLang="de-DE" sz="4000" dirty="0">
                <a:solidFill>
                  <a:schemeClr val="tx1"/>
                </a:solidFill>
                <a:effectLst/>
                <a:latin typeface="Univers LT Std 47 Cn Lt" pitchFamily="34" charset="0"/>
              </a:rPr>
              <a:t>„Wir alle waren wie Schafe, die sich verlaufen haben; jeder ging seinen eigenen Weg. IHM aber hat der HERR unsere ganze Schuld aufgeladen.“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1408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188640"/>
            <a:ext cx="7920880" cy="2554545"/>
          </a:xfrm>
        </p:spPr>
        <p:txBody>
          <a:bodyPr wrap="square">
            <a:spAutoFit/>
          </a:bodyPr>
          <a:lstStyle/>
          <a:p>
            <a:pPr algn="l"/>
            <a:r>
              <a:rPr lang="de-CH" altLang="de-DE" sz="4000" dirty="0">
                <a:solidFill>
                  <a:schemeClr val="tx1"/>
                </a:solidFill>
                <a:effectLst/>
                <a:latin typeface="Univers LT Std 47 Cn Lt" pitchFamily="34" charset="0"/>
              </a:rPr>
              <a:t>Jesus aber sagte: »Vater, vergib ihnen, denn sie wissen nicht, was sie tun.«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Die Soldaten warfen das Los um seine Kleider und verteilten sie unter sich.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0909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105016"/>
            <a:ext cx="7920880" cy="3785652"/>
          </a:xfrm>
        </p:spPr>
        <p:txBody>
          <a:bodyPr wrap="square">
            <a:spAutoFit/>
          </a:bodyPr>
          <a:lstStyle/>
          <a:p>
            <a:pPr algn="l"/>
            <a:r>
              <a:rPr lang="de-CH" altLang="de-DE" sz="4000" dirty="0">
                <a:solidFill>
                  <a:schemeClr val="tx1"/>
                </a:solidFill>
                <a:effectLst/>
                <a:latin typeface="Univers LT Std 47 Cn Lt" pitchFamily="34" charset="0"/>
              </a:rPr>
              <a:t>Das Volk stand dabei und sah zu. Und die führenden Männer sagten verächtlich: »Anderen hat er geholfen; soll er sich doch jetzt selbst helfen, wenn er der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von Gott gesandte Messias ist,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der Auserwählte!«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5418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23,36-37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7583" y="188640"/>
            <a:ext cx="7200800" cy="3170099"/>
          </a:xfrm>
        </p:spPr>
        <p:txBody>
          <a:bodyPr wrap="square">
            <a:spAutoFit/>
          </a:bodyPr>
          <a:lstStyle/>
          <a:p>
            <a:pPr algn="l"/>
            <a:r>
              <a:rPr lang="de-CH" altLang="de-DE" sz="4000" dirty="0">
                <a:solidFill>
                  <a:schemeClr val="tx1"/>
                </a:solidFill>
                <a:effectLst/>
                <a:latin typeface="Univers LT Std 47 Cn Lt" pitchFamily="34" charset="0"/>
              </a:rPr>
              <a:t>Auch die Soldaten trieben ihren Spott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mit ihm; sie traten zu ihm hin, boten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ihm Weinessig an und sagten: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»Wenn du der König der Juden bist,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dann hilf dir selbst!«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30130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260648"/>
            <a:ext cx="7920880" cy="2123658"/>
          </a:xfrm>
        </p:spPr>
        <p:txBody>
          <a:bodyPr wrap="square">
            <a:spAutoFit/>
          </a:bodyPr>
          <a:lstStyle/>
          <a:p>
            <a:pPr algn="l"/>
            <a:r>
              <a:rPr lang="de-CH" altLang="de-DE" sz="4400" dirty="0">
                <a:solidFill>
                  <a:schemeClr val="tx1"/>
                </a:solidFill>
                <a:effectLst/>
                <a:latin typeface="Univers LT Std 47 Cn Lt" pitchFamily="34" charset="0"/>
              </a:rPr>
              <a:t>Über seinem Kopf war eine Aufschrift angebracht; sie lautete: »Dies ist der König der Juden.«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31545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90668"/>
            <a:ext cx="4176464" cy="400110"/>
          </a:xfrm>
        </p:spPr>
        <p:txBody>
          <a:bodyPr wrap="square">
            <a:spAutoFit/>
          </a:bodyPr>
          <a:lstStyle/>
          <a:p>
            <a:pPr algn="r"/>
            <a:r>
              <a:rPr lang="de-CH" altLang="de-DE" sz="2000" dirty="0">
                <a:effectLst/>
                <a:latin typeface="Univers LT Std 47 Cn Lt" pitchFamily="34" charset="0"/>
              </a:rPr>
              <a:t>Lukas-Evangelium 23,39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655840" y="116632"/>
            <a:ext cx="7344816" cy="3477875"/>
          </a:xfrm>
        </p:spPr>
        <p:txBody>
          <a:bodyPr wrap="square">
            <a:spAutoFit/>
          </a:bodyPr>
          <a:lstStyle/>
          <a:p>
            <a:pPr algn="l"/>
            <a:r>
              <a:rPr lang="de-CH" altLang="de-DE" sz="4400" dirty="0">
                <a:solidFill>
                  <a:schemeClr val="tx1"/>
                </a:solidFill>
                <a:effectLst/>
                <a:latin typeface="Univers LT Std 47 Cn Lt" pitchFamily="34" charset="0"/>
              </a:rPr>
              <a:t>Einer der beiden Verbrecher, die mit ihm am Kreuz hingen, höhnte: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»Du bist doch der Messias, oder nicht? Dann hilf dir selbst,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und hilf auch uns!«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4603699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1251</Words>
  <Application>Microsoft Office PowerPoint</Application>
  <PresentationFormat>Benutzerdefiniert</PresentationFormat>
  <Paragraphs>138</Paragraphs>
  <Slides>47</Slides>
  <Notes>47</Notes>
  <HiddenSlides>0</HiddenSlides>
  <MMClips>0</MMClips>
  <ScaleCrop>false</ScaleCrop>
  <HeadingPairs>
    <vt:vector size="4" baseType="variant">
      <vt:variant>
        <vt:lpstr>Design</vt:lpstr>
      </vt:variant>
      <vt:variant>
        <vt:i4>1</vt:i4>
      </vt:variant>
      <vt:variant>
        <vt:lpstr>Folientitel</vt:lpstr>
      </vt:variant>
      <vt:variant>
        <vt:i4>47</vt:i4>
      </vt:variant>
    </vt:vector>
  </HeadingPairs>
  <TitlesOfParts>
    <vt:vector size="48" baseType="lpstr">
      <vt:lpstr>Designvorlage 'Berggipfel'</vt:lpstr>
      <vt:lpstr>Sie wissen nicht, was sie tun!</vt:lpstr>
      <vt:lpstr>„Gott hat der Welt seine Liebe dadurch gezeigt, dass er seinen einzigen Sohn für sie hergab, damit jeder, der an ihn glaubt, das ewige Leben hat und nicht verloren geht.“</vt:lpstr>
      <vt:lpstr>Zusammen mit Jesus wurden auch zwei andere Männer zur Hinrichtung geführt, zwei Verbrecher.</vt:lpstr>
      <vt:lpstr>Als sie an die Stelle kamen, die ›Schädel‹ genannt wird, kreuzigten die Soldaten ihn und die beiden Verbrecher, den einen rechts und den anderen links von ihm.</vt:lpstr>
      <vt:lpstr>Jesus aber sagte: »Vater, vergib ihnen, denn sie wissen nicht, was sie tun.« Die Soldaten warfen das Los um seine Kleider und verteilten sie unter sich.</vt:lpstr>
      <vt:lpstr>Das Volk stand dabei und sah zu. Und die führenden Männer sagten verächtlich: »Anderen hat er geholfen; soll er sich doch jetzt selbst helfen, wenn er der von Gott gesandte Messias ist, der Auserwählte!«</vt:lpstr>
      <vt:lpstr>Auch die Soldaten trieben ihren Spott mit ihm; sie traten zu ihm hin, boten ihm Weinessig an und sagten: »Wenn du der König der Juden bist, dann hilf dir selbst!«</vt:lpstr>
      <vt:lpstr>Über seinem Kopf war eine Aufschrift angebracht; sie lautete: »Dies ist der König der Juden.«</vt:lpstr>
      <vt:lpstr>Einer der beiden Verbrecher, die mit ihm am Kreuz hingen, höhnte: »Du bist doch der Messias, oder nicht? Dann hilf dir selbst, und hilf auch uns!«</vt:lpstr>
      <vt:lpstr>Aber der andere wies ihn zurecht. »Fürchtest du Gott auch jetzt noch nicht, wo du doch ebenso schlimm bestraft worden bist wie dieser Mann und wie ich?«, sagte er zu ihm.</vt:lpstr>
      <vt:lpstr>»Dabei werden wir zu Recht bestraft; wir bekommen den Lohn für das, was wir getan haben. Er aber hat nichts Unrechtes getan.«</vt:lpstr>
      <vt:lpstr>Dann sagte er: »Jesus, denk an mich, wenn du deine Herrschaft als König antrittst!«</vt:lpstr>
      <vt:lpstr>Jesus antwortete ihm: »Ich sage dir: Heute noch wirst du mit mir im Paradies sein.«</vt:lpstr>
      <vt:lpstr>I. Jesus liebt seine Peiniger</vt:lpstr>
      <vt:lpstr>Einige begannen, Jesus anzuspucken; sie verhüllten ihm das Gesicht, schlugen ihn mit Fäusten und sagten: »Du bist doch ein Prophet! Sag uns, wer es war!« Auch die Diener des Hohen Rates schlugen ihn.</vt:lpstr>
      <vt:lpstr>Sie riefen ihm zu: »Es lebe der König der Juden!« Sie schlugen ihm mit einem Stock auf den Kopf, spuckten ihn an und warfen sich vor ihm auf die Knie, um ihm zu huldigen.</vt:lpstr>
      <vt:lpstr>„Jetzt ist eure Stunde gekommen, jetzt übt die Finsternis ihre Macht aus.“</vt:lpstr>
      <vt:lpstr>„Ich bin gekommen, um auf der Erde ein Feuer anzuzünden; ich wünschte, es würde schon brennen! Aber vor mir steht eine Taufe, mit der ich noch getauft werden muss, und wie schwer ist mir das Herz, bis sie vollzogen ist!“</vt:lpstr>
      <vt:lpstr>„Vater, vergib ihnen, denn sie wissen nicht, was sie tun.“</vt:lpstr>
      <vt:lpstr>„Liebt eure Feinde; tut denen Gutes, die euch hassen; segnet die, die euch verfluchen; betet für die, die euch Böses tun.“</vt:lpstr>
      <vt:lpstr>„Man verflucht uns, aber wir segnen; man verfolgt uns, aber wir geben nicht auf. Auf Beleidigungen reagieren wir mit freundlichen Worten. Die Welt behandelt uns, als wären wir Abfall; wir sind der Abschaum der Gesellschaft – und daran hat sich bis heute nichts geändert.“</vt:lpstr>
      <vt:lpstr>II. Jesus lässt sich demütigen</vt:lpstr>
      <vt:lpstr>„Anderen hat er geholfen; soll er sich doch jetzt selbst helfen, wenn er der von Gott gesandte Messias ist, der Auserwählte!“</vt:lpstr>
      <vt:lpstr>„Wenn du der König der Juden bist, dann hilf dir selbst!“</vt:lpstr>
      <vt:lpstr>„Glaubst du nicht, dass ich meinen Vater um Hilfe bitten könnte und dass er mir sofort mehr als zwölf Legionen Engel zur Seite stellen würde?“</vt:lpstr>
      <vt:lpstr>„Wie würden sich dann aber die Voraussagen der Schrift erfüllen, nach denen es so geschehen muss?“</vt:lpstr>
      <vt:lpstr>„Jesus erniedrigte sich noch mehr: Im Gehorsam gegenüber Gott nahm er sogar den Tod auf sich; er starb am Kreuz wie ein Verbrecher.“</vt:lpstr>
      <vt:lpstr>III. Jesus vergibt gern und sofort</vt:lpstr>
      <vt:lpstr>„Auch die Männer, die mit ihm gekreuzigt worden waren, beschimpften ihn.“</vt:lpstr>
      <vt:lpstr>„Du bist doch der Messias, oder nicht? Dann hilf dir selbst, und hilf auch uns!“</vt:lpstr>
      <vt:lpstr>„Fürchtest du Gott auch jetzt noch nicht, wo du doch ebenso schlimm bestraft worden bist wie dieser Mann und wie ich?“</vt:lpstr>
      <vt:lpstr>„Dabei werden wir zu Recht bestraft; wir bekommen den Lohn für das, was wir getan haben. Er aber hat nichts Unrechtes getan.“</vt:lpstr>
      <vt:lpstr>„Jesus, denk an mich, wenn du deine Herrschaft als König antrittst!“</vt:lpstr>
      <vt:lpstr>„Ich sage dir: Heute noch wirst du mit mir im Paradies sein.“</vt:lpstr>
      <vt:lpstr>„Jeder, der den Namen des Herrn anruft, wird gerettet werden.“</vt:lpstr>
      <vt:lpstr>„Wenn du also mit deinem Mund bekennst, dass Jesus der Herr ist, und mit deinem Herzen glaubst, dass Gott ihn von den Toten auferweckt hat, wirst du gerettet werden.“</vt:lpstr>
      <vt:lpstr>Schlussgedanke</vt:lpstr>
      <vt:lpstr>„Dies ist der König der Juden.“</vt:lpstr>
      <vt:lpstr>„Gott beweist uns seine Liebe dadurch, dass Christus für uns starb, als wir noch Sünder waren.“</vt:lpstr>
      <vt:lpstr>„In Wahrheit aber hat ER (Jesus) die Krankheiten auf sich genommen, die für uns bestimmt waren, und die Schmerzen erlitten, die wir verdient hatten. Wir meinten, Gott habe IHN gestraft und geschlagen.“</vt:lpstr>
      <vt:lpstr>„Doch wegen unserer Schuld wurde ER gequält und wegen unseres Ungehorsams geschlagen. Die Strafe für unsere Schuld traf IHN und wir sind gerettet. ER wurde verwundet und wir sind heil geworden.“</vt:lpstr>
      <vt:lpstr>„Wir alle waren wie Schafe, die sich verlaufen haben; jeder ging seinen eigenen Weg. IHM aber hat der HERR unsere ganze Schuld aufgeladen.“</vt:lpstr>
      <vt:lpstr>„ER wurde misshandelt, aber er trug es, ohne zu klagen. Wie ein Lamm, wenn es zum Schlachten geführt wird, wie ein Schaf, wenn es geschoren wird, duldete ER alles schweigend, ohne zu klagen.“</vt:lpstr>
      <vt:lpstr>„Mitten in der Zeit seiner Haft und seines Gerichtsverfahrens ereilte IHN der Tod. Weil sein Volk so grosse Schuld auf sich geladen hatte, wurde sein Leben ausgelöscht. Wer von den Menschen dieser Generation macht sich darüber Gedanken?“</vt:lpstr>
      <vt:lpstr>„Sie begruben IHN zwischen Verbrechern, mitten unter den Ausgestossenen, obwohl er kein Unrecht getan hatte und nie ein unwahres Wort aus seinem Mund gekommen war.“</vt:lpstr>
      <vt:lpstr>„Aber der HERR wollte IHN leiden lassen und zerschlagen. Weil ER sein Leben als Opfer für die Schuld der anderen dahingab, wird ER wieder zum Leben erweckt und wird Nachkommen haben. Durch IHN wird der Herr das Werk vollbringen, an dem er Freude hat.“</vt:lpstr>
      <vt:lpstr>„Wir alle waren wie Schafe, die sich verlaufen haben; jeder ging seinen eigenen Weg. IHM aber hat der HERR unsere ganze Schuld aufgeladen.“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Sie wissen nicht, was sie tun!- Folien</dc:title>
  <dc:creator>Jürg Birnstiel</dc:creator>
  <cp:lastModifiedBy>Me</cp:lastModifiedBy>
  <cp:revision>855</cp:revision>
  <dcterms:created xsi:type="dcterms:W3CDTF">2013-11-12T15:20:47Z</dcterms:created>
  <dcterms:modified xsi:type="dcterms:W3CDTF">2019-07-12T18:06:23Z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