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5"/>
  </p:notesMasterIdLst>
  <p:handoutMasterIdLst>
    <p:handoutMasterId r:id="rId46"/>
  </p:handoutMasterIdLst>
  <p:sldIdLst>
    <p:sldId id="735" r:id="rId2"/>
    <p:sldId id="936" r:id="rId3"/>
    <p:sldId id="922" r:id="rId4"/>
    <p:sldId id="935" r:id="rId5"/>
    <p:sldId id="923" r:id="rId6"/>
    <p:sldId id="937" r:id="rId7"/>
    <p:sldId id="930" r:id="rId8"/>
    <p:sldId id="932" r:id="rId9"/>
    <p:sldId id="933" r:id="rId10"/>
    <p:sldId id="934" r:id="rId11"/>
    <p:sldId id="931" r:id="rId12"/>
    <p:sldId id="965" r:id="rId13"/>
    <p:sldId id="921" r:id="rId14"/>
    <p:sldId id="896" r:id="rId15"/>
    <p:sldId id="940" r:id="rId16"/>
    <p:sldId id="941" r:id="rId17"/>
    <p:sldId id="942" r:id="rId18"/>
    <p:sldId id="943" r:id="rId19"/>
    <p:sldId id="944" r:id="rId20"/>
    <p:sldId id="945" r:id="rId21"/>
    <p:sldId id="891" r:id="rId22"/>
    <p:sldId id="946" r:id="rId23"/>
    <p:sldId id="947" r:id="rId24"/>
    <p:sldId id="948" r:id="rId25"/>
    <p:sldId id="949" r:id="rId26"/>
    <p:sldId id="950" r:id="rId27"/>
    <p:sldId id="951" r:id="rId28"/>
    <p:sldId id="952" r:id="rId29"/>
    <p:sldId id="953" r:id="rId30"/>
    <p:sldId id="954" r:id="rId31"/>
    <p:sldId id="938" r:id="rId32"/>
    <p:sldId id="955" r:id="rId33"/>
    <p:sldId id="956" r:id="rId34"/>
    <p:sldId id="957" r:id="rId35"/>
    <p:sldId id="958" r:id="rId36"/>
    <p:sldId id="939" r:id="rId37"/>
    <p:sldId id="959" r:id="rId38"/>
    <p:sldId id="960" r:id="rId39"/>
    <p:sldId id="961" r:id="rId40"/>
    <p:sldId id="259" r:id="rId41"/>
    <p:sldId id="962" r:id="rId42"/>
    <p:sldId id="963" r:id="rId43"/>
    <p:sldId id="964"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4624"/>
            <a:ext cx="8753279" cy="1569660"/>
          </a:xfrm>
        </p:spPr>
        <p:txBody>
          <a:bodyPr wrap="square">
            <a:spAutoFit/>
          </a:bodyPr>
          <a:lstStyle/>
          <a:p>
            <a:pPr algn="l"/>
            <a:r>
              <a:rPr lang="de-CH" altLang="de-DE" sz="4800" dirty="0" smtClean="0">
                <a:solidFill>
                  <a:schemeClr val="tx1"/>
                </a:solidFill>
                <a:effectLst/>
                <a:latin typeface="Univers LT Std 47 Cn Lt" pitchFamily="34" charset="0"/>
              </a:rPr>
              <a:t>Johannes –</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wie er seiner Bestimmung folgte</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955927" y="6093296"/>
            <a:ext cx="6984776" cy="461665"/>
          </a:xfrm>
        </p:spPr>
        <p:txBody>
          <a:bodyPr wrap="square">
            <a:spAutoFit/>
          </a:bodyPr>
          <a:lstStyle/>
          <a:p>
            <a:pPr algn="r"/>
            <a:r>
              <a:rPr lang="de-DE" altLang="de-DE" sz="2400" dirty="0" smtClean="0">
                <a:effectLst/>
                <a:latin typeface="Univers LT Std 47 Cn Lt" pitchFamily="34" charset="0"/>
              </a:rPr>
              <a:t>Reihe: </a:t>
            </a:r>
            <a:r>
              <a:rPr lang="de-CH" altLang="de-DE" sz="2400" dirty="0" smtClean="0">
                <a:effectLst/>
                <a:latin typeface="Univers LT Std 47 Cn Lt" pitchFamily="34" charset="0"/>
              </a:rPr>
              <a:t>Johannes der Täufer im Auftrag des Höchsten</a:t>
            </a:r>
            <a:r>
              <a:rPr lang="de-DE" altLang="de-DE" sz="2400" smtClean="0">
                <a:effectLst/>
                <a:latin typeface="Univers LT Std 47 Cn Lt" pitchFamily="34" charset="0"/>
              </a:rPr>
              <a:t> (4/6</a:t>
            </a:r>
            <a:r>
              <a:rPr lang="de-DE" altLang="de-DE" sz="2400" dirty="0" smtClean="0">
                <a:effectLst/>
                <a:latin typeface="Univers LT Std 47 Cn Lt" pitchFamily="34" charset="0"/>
              </a:rPr>
              <a:t>)</a:t>
            </a:r>
          </a:p>
        </p:txBody>
      </p:sp>
      <p:sp>
        <p:nvSpPr>
          <p:cNvPr id="4" name="Rectangle 3"/>
          <p:cNvSpPr txBox="1">
            <a:spLocks noChangeArrowheads="1"/>
          </p:cNvSpPr>
          <p:nvPr/>
        </p:nvSpPr>
        <p:spPr bwMode="auto">
          <a:xfrm>
            <a:off x="2583574" y="278092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Lukas-Evangelium  3,1-20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51476" y="116632"/>
            <a:ext cx="87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rgbClr val="FFFF00"/>
                </a:solidFill>
                <a:effectLst/>
                <a:latin typeface="Univers LT Std 47 Cn Lt" pitchFamily="34" charset="0"/>
              </a:rPr>
              <a:t>Die Tetrarchen zur Wirkungszeit von Jesus &amp; Johannes</a:t>
            </a:r>
            <a:endParaRPr lang="de-DE" altLang="de-DE" sz="3200" kern="0" dirty="0">
              <a:solidFill>
                <a:srgbClr val="FFFF00"/>
              </a:solidFill>
              <a:effectLst/>
              <a:latin typeface="Univers LT Std 47 Cn Lt" pitchFamily="34" charset="0"/>
            </a:endParaRPr>
          </a:p>
        </p:txBody>
      </p:sp>
      <p:sp>
        <p:nvSpPr>
          <p:cNvPr id="10" name="Rectangle 2"/>
          <p:cNvSpPr txBox="1">
            <a:spLocks noChangeArrowheads="1"/>
          </p:cNvSpPr>
          <p:nvPr/>
        </p:nvSpPr>
        <p:spPr bwMode="auto">
          <a:xfrm>
            <a:off x="4283968" y="936013"/>
            <a:ext cx="47525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Archelaus </a:t>
            </a:r>
            <a:r>
              <a:rPr lang="de-CH" altLang="de-DE" sz="2400" kern="0" dirty="0" smtClean="0">
                <a:solidFill>
                  <a:schemeClr val="tx1"/>
                </a:solidFill>
                <a:effectLst/>
                <a:latin typeface="Univers LT Std 47 Cn Lt" pitchFamily="34" charset="0"/>
              </a:rPr>
              <a:t>(4 v. – 6 n.Chr.)</a:t>
            </a:r>
            <a:endParaRPr lang="de-DE" altLang="de-DE" sz="2400" kern="0" dirty="0">
              <a:solidFill>
                <a:schemeClr val="tx1"/>
              </a:solidFill>
              <a:effectLst/>
              <a:latin typeface="Univers LT Std 47 Cn Lt" pitchFamily="34" charset="0"/>
            </a:endParaRPr>
          </a:p>
        </p:txBody>
      </p:sp>
      <p:sp>
        <p:nvSpPr>
          <p:cNvPr id="6" name="Rectangle 2"/>
          <p:cNvSpPr txBox="1">
            <a:spLocks noChangeArrowheads="1"/>
          </p:cNvSpPr>
          <p:nvPr/>
        </p:nvSpPr>
        <p:spPr bwMode="auto">
          <a:xfrm>
            <a:off x="4211960" y="1658995"/>
            <a:ext cx="4536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Römischer Gouverneur:</a:t>
            </a:r>
          </a:p>
          <a:p>
            <a:pPr algn="r"/>
            <a:r>
              <a:rPr lang="de-CH" altLang="de-DE" sz="3200" kern="0" dirty="0" smtClean="0">
                <a:solidFill>
                  <a:schemeClr val="tx1"/>
                </a:solidFill>
                <a:effectLst/>
                <a:latin typeface="Univers LT Std 47 Cn Lt" pitchFamily="34" charset="0"/>
              </a:rPr>
              <a:t>Pontius Pilatus</a:t>
            </a:r>
            <a:endParaRPr lang="de-DE" altLang="de-DE" sz="2400" kern="0" dirty="0">
              <a:solidFill>
                <a:schemeClr val="tx1"/>
              </a:solidFill>
              <a:effectLst/>
              <a:latin typeface="Univers LT Std 47 Cn Lt" pitchFamily="34" charset="0"/>
            </a:endParaRPr>
          </a:p>
        </p:txBody>
      </p:sp>
      <p:cxnSp>
        <p:nvCxnSpPr>
          <p:cNvPr id="4" name="Gerade Verbindung 3"/>
          <p:cNvCxnSpPr/>
          <p:nvPr/>
        </p:nvCxnSpPr>
        <p:spPr>
          <a:xfrm flipV="1">
            <a:off x="4283968" y="1008021"/>
            <a:ext cx="4536504" cy="5127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4372530" y="836712"/>
            <a:ext cx="4536504"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bwMode="auto">
          <a:xfrm>
            <a:off x="4211960" y="2808221"/>
            <a:ext cx="46805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Antipas </a:t>
            </a:r>
            <a:r>
              <a:rPr lang="de-CH" altLang="de-DE" sz="2400" kern="0" dirty="0" smtClean="0">
                <a:solidFill>
                  <a:schemeClr val="tx1"/>
                </a:solidFill>
                <a:effectLst/>
                <a:latin typeface="Univers LT Std 47 Cn Lt" pitchFamily="34" charset="0"/>
              </a:rPr>
              <a:t>(4 v. – 39 n.Chr.)</a:t>
            </a:r>
            <a:endParaRPr lang="de-DE" altLang="de-DE" sz="2400" kern="0" dirty="0">
              <a:solidFill>
                <a:schemeClr val="tx1"/>
              </a:solidFill>
              <a:effectLst/>
              <a:latin typeface="Univers LT Std 47 Cn Lt" pitchFamily="34" charset="0"/>
            </a:endParaRPr>
          </a:p>
        </p:txBody>
      </p:sp>
      <p:sp>
        <p:nvSpPr>
          <p:cNvPr id="17" name="Rectangle 2"/>
          <p:cNvSpPr txBox="1">
            <a:spLocks noChangeArrowheads="1"/>
          </p:cNvSpPr>
          <p:nvPr/>
        </p:nvSpPr>
        <p:spPr bwMode="auto">
          <a:xfrm>
            <a:off x="4211960" y="3600309"/>
            <a:ext cx="45365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Philippus </a:t>
            </a:r>
            <a:r>
              <a:rPr lang="de-CH" altLang="de-DE" sz="2400" kern="0" dirty="0" smtClean="0">
                <a:solidFill>
                  <a:schemeClr val="tx1"/>
                </a:solidFill>
                <a:effectLst/>
                <a:latin typeface="Univers LT Std 47 Cn Lt" pitchFamily="34" charset="0"/>
              </a:rPr>
              <a:t>(4 v. – 34 n.Chr.)</a:t>
            </a:r>
            <a:endParaRPr lang="de-DE" altLang="de-DE" sz="2400" kern="0" dirty="0">
              <a:solidFill>
                <a:schemeClr val="tx1"/>
              </a:solidFill>
              <a:effectLst/>
              <a:latin typeface="Univers LT Std 47 Cn Lt"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78" y="764703"/>
            <a:ext cx="3721358" cy="5765709"/>
          </a:xfrm>
          <a:prstGeom prst="rect">
            <a:avLst/>
          </a:prstGeom>
        </p:spPr>
      </p:pic>
    </p:spTree>
    <p:extLst>
      <p:ext uri="{BB962C8B-B14F-4D97-AF65-F5344CB8AC3E}">
        <p14:creationId xmlns:p14="http://schemas.microsoft.com/office/powerpoint/2010/main" val="3509758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51476" y="116632"/>
            <a:ext cx="87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rgbClr val="FFFF00"/>
                </a:solidFill>
                <a:effectLst/>
                <a:latin typeface="Univers LT Std 47 Cn Lt" pitchFamily="34" charset="0"/>
              </a:rPr>
              <a:t>Die Tetrarchen zur Wirkungszeit von Jesus &amp; Johannes</a:t>
            </a:r>
            <a:endParaRPr lang="de-DE" altLang="de-DE" sz="3200" kern="0" dirty="0">
              <a:solidFill>
                <a:srgbClr val="FFFF00"/>
              </a:solidFill>
              <a:effectLst/>
              <a:latin typeface="Univers LT Std 47 Cn Lt" pitchFamily="34" charset="0"/>
            </a:endParaRPr>
          </a:p>
        </p:txBody>
      </p:sp>
      <p:sp>
        <p:nvSpPr>
          <p:cNvPr id="10" name="Rectangle 2"/>
          <p:cNvSpPr txBox="1">
            <a:spLocks noChangeArrowheads="1"/>
          </p:cNvSpPr>
          <p:nvPr/>
        </p:nvSpPr>
        <p:spPr bwMode="auto">
          <a:xfrm>
            <a:off x="4283968" y="936013"/>
            <a:ext cx="47525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Archelaus </a:t>
            </a:r>
            <a:r>
              <a:rPr lang="de-CH" altLang="de-DE" sz="2400" kern="0" dirty="0" smtClean="0">
                <a:solidFill>
                  <a:schemeClr val="tx1"/>
                </a:solidFill>
                <a:effectLst/>
                <a:latin typeface="Univers LT Std 47 Cn Lt" pitchFamily="34" charset="0"/>
              </a:rPr>
              <a:t>(4 v. – 6 n.Chr.)</a:t>
            </a:r>
            <a:endParaRPr lang="de-DE" altLang="de-DE" sz="2400" kern="0" dirty="0">
              <a:solidFill>
                <a:schemeClr val="tx1"/>
              </a:solidFill>
              <a:effectLst/>
              <a:latin typeface="Univers LT Std 47 Cn Lt" pitchFamily="34" charset="0"/>
            </a:endParaRPr>
          </a:p>
        </p:txBody>
      </p:sp>
      <p:sp>
        <p:nvSpPr>
          <p:cNvPr id="6" name="Rectangle 2"/>
          <p:cNvSpPr txBox="1">
            <a:spLocks noChangeArrowheads="1"/>
          </p:cNvSpPr>
          <p:nvPr/>
        </p:nvSpPr>
        <p:spPr bwMode="auto">
          <a:xfrm>
            <a:off x="4211960" y="1658995"/>
            <a:ext cx="4536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Römischer Gouverneur:</a:t>
            </a:r>
          </a:p>
          <a:p>
            <a:pPr algn="r"/>
            <a:r>
              <a:rPr lang="de-CH" altLang="de-DE" sz="3200" kern="0" dirty="0" smtClean="0">
                <a:solidFill>
                  <a:schemeClr val="tx1"/>
                </a:solidFill>
                <a:effectLst/>
                <a:latin typeface="Univers LT Std 47 Cn Lt" pitchFamily="34" charset="0"/>
              </a:rPr>
              <a:t>Pontius Pilatus</a:t>
            </a:r>
            <a:endParaRPr lang="de-DE" altLang="de-DE" sz="2400" kern="0" dirty="0">
              <a:solidFill>
                <a:schemeClr val="tx1"/>
              </a:solidFill>
              <a:effectLst/>
              <a:latin typeface="Univers LT Std 47 Cn Lt" pitchFamily="34" charset="0"/>
            </a:endParaRPr>
          </a:p>
        </p:txBody>
      </p:sp>
      <p:cxnSp>
        <p:nvCxnSpPr>
          <p:cNvPr id="4" name="Gerade Verbindung 3"/>
          <p:cNvCxnSpPr/>
          <p:nvPr/>
        </p:nvCxnSpPr>
        <p:spPr>
          <a:xfrm flipV="1">
            <a:off x="4283968" y="1008021"/>
            <a:ext cx="4536504" cy="5127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4372530" y="836712"/>
            <a:ext cx="4536504"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bwMode="auto">
          <a:xfrm>
            <a:off x="4211960" y="2808221"/>
            <a:ext cx="46805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Antipas </a:t>
            </a:r>
            <a:r>
              <a:rPr lang="de-CH" altLang="de-DE" sz="2400" kern="0" dirty="0" smtClean="0">
                <a:solidFill>
                  <a:schemeClr val="tx1"/>
                </a:solidFill>
                <a:effectLst/>
                <a:latin typeface="Univers LT Std 47 Cn Lt" pitchFamily="34" charset="0"/>
              </a:rPr>
              <a:t>(4 v. – 39 n.Chr.)</a:t>
            </a:r>
            <a:endParaRPr lang="de-DE" altLang="de-DE" sz="2400" kern="0" dirty="0">
              <a:solidFill>
                <a:schemeClr val="tx1"/>
              </a:solidFill>
              <a:effectLst/>
              <a:latin typeface="Univers LT Std 47 Cn Lt" pitchFamily="34" charset="0"/>
            </a:endParaRPr>
          </a:p>
        </p:txBody>
      </p:sp>
      <p:sp>
        <p:nvSpPr>
          <p:cNvPr id="17" name="Rectangle 2"/>
          <p:cNvSpPr txBox="1">
            <a:spLocks noChangeArrowheads="1"/>
          </p:cNvSpPr>
          <p:nvPr/>
        </p:nvSpPr>
        <p:spPr bwMode="auto">
          <a:xfrm>
            <a:off x="4211960" y="3600309"/>
            <a:ext cx="45365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Philippus </a:t>
            </a:r>
            <a:r>
              <a:rPr lang="de-CH" altLang="de-DE" sz="2400" kern="0" dirty="0" smtClean="0">
                <a:solidFill>
                  <a:schemeClr val="tx1"/>
                </a:solidFill>
                <a:effectLst/>
                <a:latin typeface="Univers LT Std 47 Cn Lt" pitchFamily="34" charset="0"/>
              </a:rPr>
              <a:t>(4 v. – 34 n.Chr.)</a:t>
            </a:r>
            <a:endParaRPr lang="de-DE" altLang="de-DE" sz="2400" kern="0" dirty="0">
              <a:solidFill>
                <a:schemeClr val="tx1"/>
              </a:solidFill>
              <a:effectLst/>
              <a:latin typeface="Univers LT Std 47 Cn Lt" pitchFamily="34" charset="0"/>
            </a:endParaRPr>
          </a:p>
        </p:txBody>
      </p:sp>
      <p:sp>
        <p:nvSpPr>
          <p:cNvPr id="18" name="Rectangle 2"/>
          <p:cNvSpPr txBox="1">
            <a:spLocks noChangeArrowheads="1"/>
          </p:cNvSpPr>
          <p:nvPr/>
        </p:nvSpPr>
        <p:spPr bwMode="auto">
          <a:xfrm>
            <a:off x="4201020" y="4392397"/>
            <a:ext cx="46914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err="1" smtClean="0">
                <a:solidFill>
                  <a:schemeClr val="tx1"/>
                </a:solidFill>
                <a:effectLst/>
                <a:latin typeface="Univers LT Std 47 Cn Lt" pitchFamily="34" charset="0"/>
              </a:rPr>
              <a:t>Lysanias</a:t>
            </a:r>
            <a:endParaRPr lang="de-DE" altLang="de-DE" sz="2400" kern="0" dirty="0">
              <a:solidFill>
                <a:schemeClr val="tx1"/>
              </a:solidFill>
              <a:effectLst/>
              <a:latin typeface="Univers LT Std 47 Cn Lt"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78" y="764703"/>
            <a:ext cx="3721358" cy="5765709"/>
          </a:xfrm>
          <a:prstGeom prst="rect">
            <a:avLst/>
          </a:prstGeom>
        </p:spPr>
      </p:pic>
    </p:spTree>
    <p:extLst>
      <p:ext uri="{BB962C8B-B14F-4D97-AF65-F5344CB8AC3E}">
        <p14:creationId xmlns:p14="http://schemas.microsoft.com/office/powerpoint/2010/main" val="25605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64088" y="2132856"/>
            <a:ext cx="3384376" cy="1077218"/>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Hohepriester </a:t>
            </a:r>
            <a:r>
              <a:rPr lang="de-CH" altLang="de-DE" sz="3200" dirty="0" smtClean="0">
                <a:solidFill>
                  <a:schemeClr val="tx1"/>
                </a:solidFill>
                <a:effectLst/>
                <a:latin typeface="Univers LT Std 47 Cn Lt" pitchFamily="34" charset="0"/>
              </a:rPr>
              <a:t>waren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Hannas </a:t>
            </a:r>
            <a:r>
              <a:rPr lang="de-CH" altLang="de-DE" sz="3200" dirty="0">
                <a:solidFill>
                  <a:schemeClr val="tx1"/>
                </a:solidFill>
                <a:effectLst/>
                <a:latin typeface="Univers LT Std 47 Cn Lt" pitchFamily="34" charset="0"/>
              </a:rPr>
              <a:t>und </a:t>
            </a:r>
            <a:r>
              <a:rPr lang="de-CH" altLang="de-DE" sz="3200" dirty="0" err="1">
                <a:solidFill>
                  <a:schemeClr val="tx1"/>
                </a:solidFill>
                <a:effectLst/>
                <a:latin typeface="Univers LT Std 47 Cn Lt" pitchFamily="34" charset="0"/>
              </a:rPr>
              <a:t>Kajafas</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4903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6056" y="2060848"/>
            <a:ext cx="3888432" cy="2062103"/>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Johannes, der Sohn des Zacharias, bekam in </a:t>
            </a:r>
            <a:r>
              <a:rPr lang="de-CH" altLang="de-DE" sz="3200" dirty="0" smtClean="0">
                <a:solidFill>
                  <a:schemeClr val="tx1"/>
                </a:solidFill>
                <a:effectLst/>
                <a:latin typeface="Univers LT Std 47 Cn Lt" pitchFamily="34" charset="0"/>
              </a:rPr>
              <a:t>der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Wüste </a:t>
            </a:r>
            <a:r>
              <a:rPr lang="de-CH" altLang="de-DE" sz="3200" dirty="0">
                <a:solidFill>
                  <a:schemeClr val="tx1"/>
                </a:solidFill>
                <a:effectLst/>
                <a:latin typeface="Univers LT Std 47 Cn Lt" pitchFamily="34" charset="0"/>
              </a:rPr>
              <a:t>von Gott seinen Auftrag.“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73361"/>
            <a:ext cx="8784976"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Er ruft zur Gesinnungsänderung</a:t>
            </a:r>
            <a:r>
              <a:rPr lang="de-DE" altLang="de-DE" sz="5000" dirty="0" smtClean="0">
                <a:solidFill>
                  <a:schemeClr val="tx1"/>
                </a:solidFill>
                <a:effectLst/>
                <a:latin typeface="Univers LT Std 47 Cn Lt" pitchFamily="34" charset="0"/>
              </a:rPr>
              <a:t> </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73361"/>
            <a:ext cx="8784976"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Er ruft zur Gesinnungsänderung</a:t>
            </a:r>
            <a:r>
              <a:rPr lang="de-DE" altLang="de-DE" sz="5000" dirty="0" smtClean="0">
                <a:solidFill>
                  <a:schemeClr val="tx1"/>
                </a:solidFill>
                <a:effectLst/>
                <a:latin typeface="Univers LT Std 47 Cn Lt" pitchFamily="34" charset="0"/>
              </a:rPr>
              <a:t> </a:t>
            </a:r>
            <a:endParaRPr lang="de-DE" altLang="de-DE" sz="5000" dirty="0">
              <a:solidFill>
                <a:schemeClr val="tx1"/>
              </a:solidFill>
              <a:effectLst/>
              <a:latin typeface="Univers LT Std 47 Cn Lt" pitchFamily="34" charset="0"/>
            </a:endParaRPr>
          </a:p>
        </p:txBody>
      </p:sp>
      <p:pic>
        <p:nvPicPr>
          <p:cNvPr id="1026" name="Picture 2" descr="C:\Users\jür\Desktop\629X_Page_2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5718" y="1556792"/>
            <a:ext cx="6740655"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345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60848"/>
            <a:ext cx="4752528" cy="1569660"/>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Johannes predigte die Taufe der Busse zur Vergebung der Sünden.“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9795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83968" y="2026583"/>
            <a:ext cx="4752528" cy="2554545"/>
          </a:xfrm>
        </p:spPr>
        <p:txBody>
          <a:bodyPr wrap="square">
            <a:spAutoFit/>
          </a:bodyPr>
          <a:lstStyle/>
          <a:p>
            <a:pPr algn="l"/>
            <a:r>
              <a:rPr lang="de-CH" altLang="de-DE" sz="3200" dirty="0">
                <a:solidFill>
                  <a:schemeClr val="tx1"/>
                </a:solidFill>
                <a:effectLst/>
                <a:latin typeface="Univers LT Std 47 Cn Lt" pitchFamily="34" charset="0"/>
              </a:rPr>
              <a:t>„Das ganze Volk und sogar </a:t>
            </a:r>
            <a:r>
              <a:rPr lang="de-CH" altLang="de-DE" sz="3200">
                <a:solidFill>
                  <a:schemeClr val="tx1"/>
                </a:solidFill>
                <a:effectLst/>
                <a:latin typeface="Univers LT Std 47 Cn Lt" pitchFamily="34" charset="0"/>
              </a:rPr>
              <a:t>die </a:t>
            </a:r>
            <a:r>
              <a:rPr lang="de-CH" altLang="de-DE" sz="3200" smtClean="0">
                <a:solidFill>
                  <a:schemeClr val="tx1"/>
                </a:solidFill>
                <a:effectLst/>
                <a:latin typeface="Univers LT Std 47 Cn Lt" pitchFamily="34" charset="0"/>
              </a:rPr>
              <a:t>Zolleinnehmer, </a:t>
            </a:r>
            <a:r>
              <a:rPr lang="de-CH" altLang="de-DE" sz="3200" dirty="0">
                <a:solidFill>
                  <a:schemeClr val="tx1"/>
                </a:solidFill>
                <a:effectLst/>
                <a:latin typeface="Univers LT Std 47 Cn Lt" pitchFamily="34" charset="0"/>
              </a:rPr>
              <a:t>gaben Gott in seinem Urteil Recht; sie haben sich von Johannes taufen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8096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86977"/>
            <a:ext cx="4896544" cy="2062103"/>
          </a:xfrm>
        </p:spPr>
        <p:txBody>
          <a:bodyPr wrap="square">
            <a:spAutoFit/>
          </a:bodyPr>
          <a:lstStyle/>
          <a:p>
            <a:pPr algn="l"/>
            <a:r>
              <a:rPr lang="de-CH" altLang="de-DE" sz="3200" dirty="0">
                <a:solidFill>
                  <a:schemeClr val="tx1"/>
                </a:solidFill>
                <a:effectLst/>
                <a:latin typeface="Univers LT Std 47 Cn Lt" pitchFamily="34" charset="0"/>
              </a:rPr>
              <a:t>„Johannes rief die Menschen dazu auf, umzukehren und sich taufen zu lassen, um Vergebung der Sünden zu empfangen.“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06732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19464" y="2060848"/>
            <a:ext cx="4824536" cy="1569660"/>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Hört, eine Stimme ruft in der Wüste: ›Bereitet dem </a:t>
            </a:r>
            <a:r>
              <a:rPr lang="de-CH" altLang="de-DE" sz="3200" dirty="0" smtClean="0">
                <a:solidFill>
                  <a:schemeClr val="tx1"/>
                </a:solidFill>
                <a:effectLst/>
                <a:latin typeface="Univers LT Std 47 Cn Lt" pitchFamily="34" charset="0"/>
              </a:rPr>
              <a:t>Herrn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den </a:t>
            </a:r>
            <a:r>
              <a:rPr lang="de-CH" altLang="de-DE" sz="3200" dirty="0">
                <a:solidFill>
                  <a:schemeClr val="tx1"/>
                </a:solidFill>
                <a:effectLst/>
                <a:latin typeface="Univers LT Std 47 Cn Lt" pitchFamily="34" charset="0"/>
              </a:rPr>
              <a:t>Weg! Ebnet seine Pfade!“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3936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60848"/>
            <a:ext cx="4752528" cy="1569660"/>
          </a:xfrm>
        </p:spPr>
        <p:txBody>
          <a:bodyPr wrap="square">
            <a:spAutoFit/>
          </a:bodyPr>
          <a:lstStyle/>
          <a:p>
            <a:pPr algn="l"/>
            <a:r>
              <a:rPr lang="de-CH" altLang="de-DE" sz="3200" dirty="0">
                <a:solidFill>
                  <a:schemeClr val="tx1"/>
                </a:solidFill>
                <a:effectLst/>
                <a:latin typeface="Univers LT Std 47 Cn Lt" pitchFamily="34" charset="0"/>
              </a:rPr>
              <a:t> „Es war im fünfzehnten Jahr der Regierung des Kaisers Tiberius.“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0351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78282" y="2132856"/>
            <a:ext cx="5760640" cy="3046988"/>
          </a:xfrm>
        </p:spPr>
        <p:txBody>
          <a:bodyPr wrap="square">
            <a:spAutoFit/>
          </a:bodyPr>
          <a:lstStyle/>
          <a:p>
            <a:pPr algn="l"/>
            <a:r>
              <a:rPr lang="de-CH" altLang="de-DE" sz="3200" dirty="0">
                <a:solidFill>
                  <a:schemeClr val="tx1"/>
                </a:solidFill>
                <a:effectLst/>
                <a:latin typeface="Univers LT Std 47 Cn Lt" pitchFamily="34" charset="0"/>
              </a:rPr>
              <a:t>„Jedes Tal soll aufgefüllt und jeder Berg und jeder Hügel abgetragen werden. Krumme Wege müssen begradigt und holprige eben gemacht werden. Und die ganze Welt soll das Heil sehen, das von Gott kommt.“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7528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53616"/>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smtClean="0">
                <a:solidFill>
                  <a:schemeClr val="tx1"/>
                </a:solidFill>
                <a:effectLst/>
                <a:latin typeface="Univers LT Std 47 Cn Lt" pitchFamily="34" charset="0"/>
              </a:rPr>
              <a:t>Er </a:t>
            </a:r>
            <a:r>
              <a:rPr lang="de-CH" altLang="de-DE" sz="4000" dirty="0">
                <a:solidFill>
                  <a:schemeClr val="tx1"/>
                </a:solidFill>
                <a:effectLst/>
                <a:latin typeface="Univers LT Std 47 Cn Lt" pitchFamily="34" charset="0"/>
              </a:rPr>
              <a:t>warnt vor falscher Sicherheit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2026583"/>
            <a:ext cx="4464496" cy="2554545"/>
          </a:xfrm>
        </p:spPr>
        <p:txBody>
          <a:bodyPr wrap="square">
            <a:spAutoFit/>
          </a:bodyPr>
          <a:lstStyle/>
          <a:p>
            <a:pPr algn="l"/>
            <a:r>
              <a:rPr lang="de-CH" altLang="de-DE" sz="3200" dirty="0">
                <a:solidFill>
                  <a:schemeClr val="tx1"/>
                </a:solidFill>
                <a:effectLst/>
                <a:latin typeface="Univers LT Std 47 Cn Lt" pitchFamily="34" charset="0"/>
              </a:rPr>
              <a:t>„Ihr Schlangenbrut! Wer hat euch auf den Gedanken gebracht, ihr könntet dem kommenden Gericht entgehen?“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0565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87968" y="2132856"/>
            <a:ext cx="5688632" cy="584775"/>
          </a:xfrm>
        </p:spPr>
        <p:txBody>
          <a:bodyPr wrap="square">
            <a:spAutoFit/>
          </a:bodyPr>
          <a:lstStyle/>
          <a:p>
            <a:pPr algn="l"/>
            <a:r>
              <a:rPr lang="de-CH" altLang="de-DE" sz="3200" dirty="0">
                <a:solidFill>
                  <a:schemeClr val="tx1"/>
                </a:solidFill>
                <a:effectLst/>
                <a:latin typeface="Univers LT Std 47 Cn Lt" pitchFamily="34" charset="0"/>
              </a:rPr>
              <a:t>„Wir haben ja Abraham zum Vater!“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8391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4032" y="2204864"/>
            <a:ext cx="4900456" cy="1077218"/>
          </a:xfrm>
        </p:spPr>
        <p:txBody>
          <a:bodyPr wrap="square">
            <a:spAutoFit/>
          </a:bodyPr>
          <a:lstStyle/>
          <a:p>
            <a:pPr algn="l"/>
            <a:r>
              <a:rPr lang="de-CH" altLang="de-DE" sz="3200" dirty="0">
                <a:solidFill>
                  <a:schemeClr val="tx1"/>
                </a:solidFill>
                <a:effectLst/>
                <a:latin typeface="Univers LT Std 47 Cn Lt" pitchFamily="34" charset="0"/>
              </a:rPr>
              <a:t>„Gott kann Abraham aus diesen Steinen hier Kinder erwecken.“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0045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95936" y="2132856"/>
            <a:ext cx="5040560" cy="2554545"/>
          </a:xfrm>
        </p:spPr>
        <p:txBody>
          <a:bodyPr wrap="square">
            <a:spAutoFit/>
          </a:bodyPr>
          <a:lstStyle/>
          <a:p>
            <a:pPr algn="l"/>
            <a:r>
              <a:rPr lang="de-CH" altLang="de-DE" sz="3200" dirty="0">
                <a:solidFill>
                  <a:schemeClr val="tx1"/>
                </a:solidFill>
                <a:effectLst/>
                <a:latin typeface="Univers LT Std 47 Cn Lt" pitchFamily="34" charset="0"/>
              </a:rPr>
              <a:t>„Die Axt ist schon an die Wurzel der Bäume gelegt, und jeder Baum, der keine guten Früchte bringt, wird umgehauen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ins </a:t>
            </a:r>
            <a:r>
              <a:rPr lang="de-CH" altLang="de-DE" sz="3200" dirty="0">
                <a:solidFill>
                  <a:schemeClr val="tx1"/>
                </a:solidFill>
                <a:effectLst/>
                <a:latin typeface="Univers LT Std 47 Cn Lt" pitchFamily="34" charset="0"/>
              </a:rPr>
              <a:t>Feuer geworfen.“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6110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99992" y="2132856"/>
            <a:ext cx="4464496" cy="1569660"/>
          </a:xfrm>
        </p:spPr>
        <p:txBody>
          <a:bodyPr wrap="square">
            <a:spAutoFit/>
          </a:bodyPr>
          <a:lstStyle/>
          <a:p>
            <a:pPr algn="l"/>
            <a:r>
              <a:rPr lang="de-CH" altLang="de-DE" sz="3200" dirty="0">
                <a:solidFill>
                  <a:schemeClr val="tx1"/>
                </a:solidFill>
                <a:effectLst/>
                <a:latin typeface="Univers LT Std 47 Cn Lt" pitchFamily="34" charset="0"/>
              </a:rPr>
              <a:t>„Bringt Früchte, die </a:t>
            </a:r>
            <a:r>
              <a:rPr lang="de-CH" altLang="de-DE" sz="3200" dirty="0" smtClean="0">
                <a:solidFill>
                  <a:schemeClr val="tx1"/>
                </a:solidFill>
                <a:effectLst/>
                <a:latin typeface="Univers LT Std 47 Cn Lt" pitchFamily="34" charset="0"/>
              </a:rPr>
              <a:t>zeigen,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dass </a:t>
            </a:r>
            <a:r>
              <a:rPr lang="de-CH" altLang="de-DE" sz="3200" dirty="0">
                <a:solidFill>
                  <a:schemeClr val="tx1"/>
                </a:solidFill>
                <a:effectLst/>
                <a:latin typeface="Univers LT Std 47 Cn Lt" pitchFamily="34" charset="0"/>
              </a:rPr>
              <a:t>es euch mit der Umkehr ernst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48049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Micha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63888" y="2060848"/>
            <a:ext cx="5580112" cy="3046988"/>
          </a:xfrm>
        </p:spPr>
        <p:txBody>
          <a:bodyPr wrap="square">
            <a:spAutoFit/>
          </a:bodyPr>
          <a:lstStyle/>
          <a:p>
            <a:pPr algn="l"/>
            <a:r>
              <a:rPr lang="de-CH" altLang="de-DE" sz="3200" dirty="0">
                <a:solidFill>
                  <a:schemeClr val="tx1"/>
                </a:solidFill>
                <a:effectLst/>
                <a:latin typeface="Univers LT Std 47 Cn Lt" pitchFamily="34" charset="0"/>
              </a:rPr>
              <a:t>„Womit soll ich vor Jahwe treten, diesen grossen und erhabenen Gott? Was soll ich ihm bringen, wenn ich mich vor ihm niederwerfe? Soll ich einjährige Rinder als Opfer auf seinem Altar verbrennen?“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37032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Micha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11716" y="2060848"/>
            <a:ext cx="5400600" cy="3046988"/>
          </a:xfrm>
        </p:spPr>
        <p:txBody>
          <a:bodyPr wrap="square">
            <a:spAutoFit/>
          </a:bodyPr>
          <a:lstStyle/>
          <a:p>
            <a:pPr algn="l"/>
            <a:r>
              <a:rPr lang="de-CH" altLang="de-DE" sz="3200" dirty="0">
                <a:solidFill>
                  <a:schemeClr val="tx1"/>
                </a:solidFill>
                <a:effectLst/>
                <a:latin typeface="Univers LT Std 47 Cn Lt" pitchFamily="34" charset="0"/>
              </a:rPr>
              <a:t>„Kann ich ihn damit erfreuen, dass ich ihm Tausende von Schafböcken und Ströme von Olivenöl bringe? Soll ich meinen </a:t>
            </a:r>
            <a:r>
              <a:rPr lang="de-CH" altLang="de-DE" sz="3200" dirty="0" smtClean="0">
                <a:solidFill>
                  <a:schemeClr val="tx1"/>
                </a:solidFill>
                <a:effectLst/>
                <a:latin typeface="Univers LT Std 47 Cn Lt" pitchFamily="34" charset="0"/>
              </a:rPr>
              <a:t>erstgeborenen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Sohn </a:t>
            </a:r>
            <a:r>
              <a:rPr lang="de-CH" altLang="de-DE" sz="3200" dirty="0">
                <a:solidFill>
                  <a:schemeClr val="tx1"/>
                </a:solidFill>
                <a:effectLst/>
                <a:latin typeface="Univers LT Std 47 Cn Lt" pitchFamily="34" charset="0"/>
              </a:rPr>
              <a:t>opfern, damit er mir meine Schuld vergibt?“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16630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Micha 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95936" y="2060848"/>
            <a:ext cx="5036748" cy="3539430"/>
          </a:xfrm>
        </p:spPr>
        <p:txBody>
          <a:bodyPr wrap="square">
            <a:spAutoFit/>
          </a:bodyPr>
          <a:lstStyle/>
          <a:p>
            <a:pPr algn="l"/>
            <a:r>
              <a:rPr lang="de-CH" altLang="de-DE" sz="3200" dirty="0">
                <a:solidFill>
                  <a:schemeClr val="tx1"/>
                </a:solidFill>
                <a:effectLst/>
                <a:latin typeface="Univers LT Std 47 Cn Lt" pitchFamily="34" charset="0"/>
              </a:rPr>
              <a:t>„Jahwe hat dich wissen lassen, Mensch, was gut ist und was er von dir erwartet: Halte dich </a:t>
            </a:r>
            <a:r>
              <a:rPr lang="de-CH" altLang="de-DE" sz="3200" dirty="0" smtClean="0">
                <a:solidFill>
                  <a:schemeClr val="tx1"/>
                </a:solidFill>
                <a:effectLst/>
                <a:latin typeface="Univers LT Std 47 Cn Lt" pitchFamily="34" charset="0"/>
              </a:rPr>
              <a:t>an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 </a:t>
            </a:r>
            <a:r>
              <a:rPr lang="de-CH" altLang="de-DE" sz="3200" dirty="0">
                <a:solidFill>
                  <a:schemeClr val="tx1"/>
                </a:solidFill>
                <a:effectLst/>
                <a:latin typeface="Univers LT Std 47 Cn Lt" pitchFamily="34" charset="0"/>
              </a:rPr>
              <a:t>Recht, sei menschlich zu deinen Mitmenschen und </a:t>
            </a:r>
            <a:r>
              <a:rPr lang="de-CH" altLang="de-DE" sz="3200" dirty="0" smtClean="0">
                <a:solidFill>
                  <a:schemeClr val="tx1"/>
                </a:solidFill>
                <a:effectLst/>
                <a:latin typeface="Univers LT Std 47 Cn Lt" pitchFamily="34" charset="0"/>
              </a:rPr>
              <a:t>lebe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in </a:t>
            </a:r>
            <a:r>
              <a:rPr lang="de-CH" altLang="de-DE" sz="3200" dirty="0">
                <a:solidFill>
                  <a:schemeClr val="tx1"/>
                </a:solidFill>
                <a:effectLst/>
                <a:latin typeface="Univers LT Std 47 Cn Lt" pitchFamily="34" charset="0"/>
              </a:rPr>
              <a:t>steter Verbindung mit deinem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92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79712" y="2556193"/>
            <a:ext cx="6912768" cy="584775"/>
          </a:xfrm>
        </p:spPr>
        <p:txBody>
          <a:bodyPr wrap="square">
            <a:spAutoFit/>
          </a:bodyPr>
          <a:lstStyle/>
          <a:p>
            <a:pPr algn="r"/>
            <a:r>
              <a:rPr lang="de-CH" altLang="de-DE" sz="3200" dirty="0">
                <a:solidFill>
                  <a:schemeClr val="tx1"/>
                </a:solidFill>
                <a:effectLst/>
                <a:latin typeface="Univers LT Std 47 Cn Lt" pitchFamily="34" charset="0"/>
              </a:rPr>
              <a:t> </a:t>
            </a:r>
            <a:r>
              <a:rPr lang="de-CH" altLang="de-DE" sz="3200" dirty="0" smtClean="0">
                <a:solidFill>
                  <a:schemeClr val="tx1"/>
                </a:solidFill>
                <a:effectLst/>
                <a:latin typeface="Univers LT Std 47 Cn Lt" pitchFamily="34" charset="0"/>
              </a:rPr>
              <a:t>Regierungszeit: 31 vor bis 14 n.Chr.</a:t>
            </a:r>
            <a:endParaRPr lang="de-DE" altLang="de-DE" sz="3200" dirty="0">
              <a:solidFill>
                <a:schemeClr val="tx1"/>
              </a:solidFill>
              <a:effectLst/>
              <a:latin typeface="Univers LT Std 47 Cn Lt" pitchFamily="34" charset="0"/>
            </a:endParaRPr>
          </a:p>
        </p:txBody>
      </p:sp>
      <p:sp>
        <p:nvSpPr>
          <p:cNvPr id="6" name="Rectangle 2"/>
          <p:cNvSpPr txBox="1">
            <a:spLocks noChangeArrowheads="1"/>
          </p:cNvSpPr>
          <p:nvPr/>
        </p:nvSpPr>
        <p:spPr bwMode="auto">
          <a:xfrm>
            <a:off x="1979712" y="5580529"/>
            <a:ext cx="691276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3200" kern="0" dirty="0" smtClean="0">
                <a:solidFill>
                  <a:schemeClr val="tx1"/>
                </a:solidFill>
                <a:effectLst/>
                <a:latin typeface="Univers LT Std 47 Cn Lt" pitchFamily="34" charset="0"/>
              </a:rPr>
              <a:t> Regierungszeit: 14 vor bis 37 n.Chr.</a:t>
            </a:r>
            <a:endParaRPr lang="de-DE" altLang="de-DE" sz="3200" kern="0" dirty="0">
              <a:solidFill>
                <a:schemeClr val="tx1"/>
              </a:solidFill>
              <a:effectLst/>
              <a:latin typeface="Univers LT Std 47 Cn Lt" pitchFamily="34" charset="0"/>
            </a:endParaRPr>
          </a:p>
        </p:txBody>
      </p:sp>
      <p:sp>
        <p:nvSpPr>
          <p:cNvPr id="8" name="Rectangle 2"/>
          <p:cNvSpPr txBox="1">
            <a:spLocks noChangeArrowheads="1"/>
          </p:cNvSpPr>
          <p:nvPr/>
        </p:nvSpPr>
        <p:spPr bwMode="auto">
          <a:xfrm>
            <a:off x="1907704" y="1628800"/>
            <a:ext cx="6912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smtClean="0">
                <a:solidFill>
                  <a:schemeClr val="tx1"/>
                </a:solidFill>
                <a:effectLst/>
                <a:latin typeface="Univers LT Std 47 Cn Lt" pitchFamily="34" charset="0"/>
              </a:rPr>
              <a:t>Kaiser zur Zeit der Geburt von Jesus und Johannes</a:t>
            </a:r>
            <a:endParaRPr lang="de-DE" altLang="de-DE" sz="2000" kern="0" dirty="0">
              <a:solidFill>
                <a:schemeClr val="tx1"/>
              </a:solidFill>
              <a:effectLst/>
              <a:latin typeface="Univers LT Std 47 Cn Lt" pitchFamily="34" charset="0"/>
            </a:endParaRPr>
          </a:p>
        </p:txBody>
      </p:sp>
      <p:sp>
        <p:nvSpPr>
          <p:cNvPr id="9" name="Rectangle 2"/>
          <p:cNvSpPr txBox="1">
            <a:spLocks noChangeArrowheads="1"/>
          </p:cNvSpPr>
          <p:nvPr/>
        </p:nvSpPr>
        <p:spPr bwMode="auto">
          <a:xfrm>
            <a:off x="2051720" y="4685074"/>
            <a:ext cx="6912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smtClean="0">
                <a:solidFill>
                  <a:schemeClr val="tx1"/>
                </a:solidFill>
                <a:effectLst/>
                <a:latin typeface="Univers LT Std 47 Cn Lt" pitchFamily="34" charset="0"/>
              </a:rPr>
              <a:t>Kaiser zur Zeit des Wirkens von Jesus und Johannes</a:t>
            </a:r>
            <a:endParaRPr lang="de-DE" altLang="de-DE" sz="2000" kern="0" dirty="0">
              <a:solidFill>
                <a:schemeClr val="tx1"/>
              </a:solidFill>
              <a:effectLst/>
              <a:latin typeface="Univers LT Std 47 Cn Lt" pitchFamily="34" charset="0"/>
            </a:endParaRPr>
          </a:p>
        </p:txBody>
      </p:sp>
      <p:sp>
        <p:nvSpPr>
          <p:cNvPr id="10" name="Rectangle 2"/>
          <p:cNvSpPr txBox="1">
            <a:spLocks noChangeArrowheads="1"/>
          </p:cNvSpPr>
          <p:nvPr/>
        </p:nvSpPr>
        <p:spPr bwMode="auto">
          <a:xfrm>
            <a:off x="3491880" y="1988840"/>
            <a:ext cx="5400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Augustus</a:t>
            </a:r>
            <a:endParaRPr lang="de-DE" altLang="de-DE" sz="3200" kern="0" dirty="0">
              <a:solidFill>
                <a:schemeClr val="tx1"/>
              </a:solidFill>
              <a:effectLst/>
              <a:latin typeface="Univers LT Std 47 Cn Lt" pitchFamily="34" charset="0"/>
            </a:endParaRPr>
          </a:p>
        </p:txBody>
      </p:sp>
      <p:sp>
        <p:nvSpPr>
          <p:cNvPr id="11" name="Rectangle 2"/>
          <p:cNvSpPr txBox="1">
            <a:spLocks noChangeArrowheads="1"/>
          </p:cNvSpPr>
          <p:nvPr/>
        </p:nvSpPr>
        <p:spPr bwMode="auto">
          <a:xfrm>
            <a:off x="3507227" y="5004465"/>
            <a:ext cx="5400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Tiberius</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03099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Galater-Brief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23684" y="2060848"/>
            <a:ext cx="5684820" cy="3046988"/>
          </a:xfrm>
        </p:spPr>
        <p:txBody>
          <a:bodyPr wrap="square">
            <a:spAutoFit/>
          </a:bodyPr>
          <a:lstStyle/>
          <a:p>
            <a:pPr algn="l"/>
            <a:r>
              <a:rPr lang="de-CH" altLang="de-DE" sz="3200" dirty="0">
                <a:solidFill>
                  <a:schemeClr val="tx1"/>
                </a:solidFill>
                <a:effectLst/>
                <a:latin typeface="Univers LT Std 47 Cn Lt" pitchFamily="34" charset="0"/>
              </a:rPr>
              <a:t>„Wenn jemand mit Jesus Christus verbunden ist, spielt es keine Rolle, ob er beschnitten oder </a:t>
            </a:r>
            <a:r>
              <a:rPr lang="de-CH" altLang="de-DE" sz="3200" dirty="0" err="1">
                <a:solidFill>
                  <a:schemeClr val="tx1"/>
                </a:solidFill>
                <a:effectLst/>
                <a:latin typeface="Univers LT Std 47 Cn Lt" pitchFamily="34" charset="0"/>
              </a:rPr>
              <a:t>unbeschnitten</a:t>
            </a:r>
            <a:r>
              <a:rPr lang="de-CH" altLang="de-DE" sz="3200" dirty="0">
                <a:solidFill>
                  <a:schemeClr val="tx1"/>
                </a:solidFill>
                <a:effectLst/>
                <a:latin typeface="Univers LT Std 47 Cn Lt" pitchFamily="34" charset="0"/>
              </a:rPr>
              <a:t> ist. Das einzige, was zählt, ist der Glaube – ein Glaube, der sich durch tatkräftige Liebe als echt erweist.“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2928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53616"/>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 </a:t>
            </a:r>
            <a:r>
              <a:rPr lang="de-CH" altLang="de-DE" sz="4000" dirty="0">
                <a:solidFill>
                  <a:schemeClr val="tx1"/>
                </a:solidFill>
                <a:effectLst/>
                <a:latin typeface="Univers LT Std 47 Cn Lt" pitchFamily="34" charset="0"/>
              </a:rPr>
              <a:t>Er gibt praktische Anweisungen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90195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2132856"/>
            <a:ext cx="5108756" cy="2062103"/>
          </a:xfrm>
        </p:spPr>
        <p:txBody>
          <a:bodyPr wrap="square">
            <a:spAutoFit/>
          </a:bodyPr>
          <a:lstStyle/>
          <a:p>
            <a:pPr algn="l"/>
            <a:r>
              <a:rPr lang="de-CH" altLang="de-DE" sz="3200" dirty="0">
                <a:solidFill>
                  <a:schemeClr val="tx1"/>
                </a:solidFill>
                <a:effectLst/>
                <a:latin typeface="Univers LT Std 47 Cn Lt" pitchFamily="34" charset="0"/>
              </a:rPr>
              <a:t>„Wer zwei Hemden hat, soll dem eins geben, der keines hat. Und wer etwas zu essen hat, soll es mit dem teilen, der nichts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9629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83968" y="2204864"/>
            <a:ext cx="4608512" cy="1077218"/>
          </a:xfrm>
        </p:spPr>
        <p:txBody>
          <a:bodyPr wrap="square">
            <a:spAutoFit/>
          </a:bodyPr>
          <a:lstStyle/>
          <a:p>
            <a:pPr algn="l"/>
            <a:r>
              <a:rPr lang="de-CH" altLang="de-DE" sz="3200" dirty="0">
                <a:solidFill>
                  <a:schemeClr val="tx1"/>
                </a:solidFill>
                <a:effectLst/>
                <a:latin typeface="Univers LT Std 47 Cn Lt" pitchFamily="34" charset="0"/>
              </a:rPr>
              <a:t>„Verlangt nicht mehr von den Leuten, als festgesetzt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8558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60848"/>
            <a:ext cx="4896544" cy="1569660"/>
          </a:xfrm>
        </p:spPr>
        <p:txBody>
          <a:bodyPr wrap="square">
            <a:spAutoFit/>
          </a:bodyPr>
          <a:lstStyle/>
          <a:p>
            <a:pPr algn="l"/>
            <a:r>
              <a:rPr lang="de-CH" altLang="de-DE" sz="3200" dirty="0">
                <a:solidFill>
                  <a:schemeClr val="tx1"/>
                </a:solidFill>
                <a:effectLst/>
                <a:latin typeface="Univers LT Std 47 Cn Lt" pitchFamily="34" charset="0"/>
              </a:rPr>
              <a:t>„Beraubt und erpresst niemand, sondern gebt euch mit eurem Sold zufrieden!“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97615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1.Korinther-Brief 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86977"/>
            <a:ext cx="4968552" cy="2062103"/>
          </a:xfrm>
        </p:spPr>
        <p:txBody>
          <a:bodyPr wrap="square">
            <a:spAutoFit/>
          </a:bodyPr>
          <a:lstStyle/>
          <a:p>
            <a:pPr algn="l"/>
            <a:r>
              <a:rPr lang="de-CH" altLang="de-DE" sz="3200" dirty="0">
                <a:solidFill>
                  <a:schemeClr val="tx1"/>
                </a:solidFill>
                <a:effectLst/>
                <a:latin typeface="Univers LT Std 47 Cn Lt" pitchFamily="34" charset="0"/>
              </a:rPr>
              <a:t>„Jeder soll die Lebensumstände akzeptieren, in denen er sich befand, als er zum Glauben gerufen wurde.“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94428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53616"/>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IV. </a:t>
            </a:r>
            <a:r>
              <a:rPr lang="de-CH" altLang="de-DE" sz="4000" dirty="0" smtClean="0">
                <a:solidFill>
                  <a:schemeClr val="tx1"/>
                </a:solidFill>
                <a:effectLst/>
                <a:latin typeface="Univers LT Std 47 Cn Lt" pitchFamily="34" charset="0"/>
              </a:rPr>
              <a:t>Er </a:t>
            </a:r>
            <a:r>
              <a:rPr lang="de-CH" altLang="de-DE" sz="4000" dirty="0">
                <a:solidFill>
                  <a:schemeClr val="tx1"/>
                </a:solidFill>
                <a:effectLst/>
                <a:latin typeface="Univers LT Std 47 Cn Lt" pitchFamily="34" charset="0"/>
              </a:rPr>
              <a:t>spricht über den kommenden Messias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64133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87416" y="2060848"/>
            <a:ext cx="5256584" cy="3539430"/>
          </a:xfrm>
        </p:spPr>
        <p:txBody>
          <a:bodyPr wrap="square">
            <a:spAutoFit/>
          </a:bodyPr>
          <a:lstStyle/>
          <a:p>
            <a:pPr algn="l"/>
            <a:r>
              <a:rPr lang="de-CH" altLang="de-DE" sz="3200" dirty="0">
                <a:solidFill>
                  <a:schemeClr val="tx1"/>
                </a:solidFill>
                <a:effectLst/>
                <a:latin typeface="Univers LT Std 47 Cn Lt" pitchFamily="34" charset="0"/>
              </a:rPr>
              <a:t>„Ich taufe euch mit Wasser. Aber es kommt einer, der stärker ist als ich; ich bin es nicht einmal wert, ihm die Riemen seiner </a:t>
            </a:r>
            <a:r>
              <a:rPr lang="de-CH" altLang="de-DE" sz="3200" dirty="0" smtClean="0">
                <a:solidFill>
                  <a:schemeClr val="tx1"/>
                </a:solidFill>
                <a:effectLst/>
                <a:latin typeface="Univers LT Std 47 Cn Lt" pitchFamily="34" charset="0"/>
              </a:rPr>
              <a:t>Sandalen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lösen. Er wird euch mit dem Heiligen Geist und mit Feuer taufen.“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3545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87416" y="2060848"/>
            <a:ext cx="5149080" cy="3046988"/>
          </a:xfrm>
        </p:spPr>
        <p:txBody>
          <a:bodyPr wrap="square">
            <a:spAutoFit/>
          </a:bodyPr>
          <a:lstStyle/>
          <a:p>
            <a:pPr algn="l"/>
            <a:r>
              <a:rPr lang="de-CH" altLang="de-DE" sz="3200" dirty="0">
                <a:solidFill>
                  <a:schemeClr val="tx1"/>
                </a:solidFill>
                <a:effectLst/>
                <a:latin typeface="Univers LT Std 47 Cn Lt" pitchFamily="34" charset="0"/>
              </a:rPr>
              <a:t>„Er hat die Worfschaufel in der Hand, um die Spreu vom Weizen zu trennen. Den Weizen wird er in die Scheune bringen, die Spreu aber wird er in nie erlöschendem Feuer verbrennen.“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39157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5,29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60848"/>
            <a:ext cx="4789040" cy="3046988"/>
          </a:xfrm>
        </p:spPr>
        <p:txBody>
          <a:bodyPr wrap="square">
            <a:spAutoFit/>
          </a:bodyPr>
          <a:lstStyle/>
          <a:p>
            <a:pPr algn="l"/>
            <a:r>
              <a:rPr lang="de-CH" altLang="de-DE" sz="3200" dirty="0">
                <a:solidFill>
                  <a:schemeClr val="tx1"/>
                </a:solidFill>
                <a:effectLst/>
                <a:latin typeface="Univers LT Std 47 Cn Lt" pitchFamily="34" charset="0"/>
              </a:rPr>
              <a:t>„Die, die getan haben, was gut ist, werden zu neuem Leben auferweckt werden; die aber, die getan haben, was böse ist, werden zu ihrer Verurteilung auferweckt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798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79712" y="2700209"/>
            <a:ext cx="6912768" cy="584775"/>
          </a:xfrm>
        </p:spPr>
        <p:txBody>
          <a:bodyPr wrap="square">
            <a:spAutoFit/>
          </a:bodyPr>
          <a:lstStyle/>
          <a:p>
            <a:pPr algn="r"/>
            <a:r>
              <a:rPr lang="de-CH" altLang="de-DE" sz="3200" dirty="0">
                <a:solidFill>
                  <a:schemeClr val="tx1"/>
                </a:solidFill>
                <a:effectLst/>
                <a:latin typeface="Univers LT Std 47 Cn Lt" pitchFamily="34" charset="0"/>
              </a:rPr>
              <a:t> </a:t>
            </a:r>
            <a:r>
              <a:rPr lang="de-CH" altLang="de-DE" sz="3200" dirty="0" smtClean="0">
                <a:solidFill>
                  <a:schemeClr val="tx1"/>
                </a:solidFill>
                <a:effectLst/>
                <a:latin typeface="Univers LT Std 47 Cn Lt" pitchFamily="34" charset="0"/>
              </a:rPr>
              <a:t>ca. 470 – 540 nach Christus</a:t>
            </a:r>
            <a:endParaRPr lang="de-DE" altLang="de-DE" sz="3200" dirty="0">
              <a:solidFill>
                <a:schemeClr val="tx1"/>
              </a:solidFill>
              <a:effectLst/>
              <a:latin typeface="Univers LT Std 47 Cn Lt" pitchFamily="34" charset="0"/>
            </a:endParaRPr>
          </a:p>
        </p:txBody>
      </p:sp>
      <p:sp>
        <p:nvSpPr>
          <p:cNvPr id="8" name="Rectangle 2"/>
          <p:cNvSpPr txBox="1">
            <a:spLocks noChangeArrowheads="1"/>
          </p:cNvSpPr>
          <p:nvPr/>
        </p:nvSpPr>
        <p:spPr bwMode="auto">
          <a:xfrm>
            <a:off x="1763688" y="4941168"/>
            <a:ext cx="6912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smtClean="0">
                <a:solidFill>
                  <a:schemeClr val="tx1"/>
                </a:solidFill>
                <a:effectLst/>
                <a:latin typeface="Univers LT Std 47 Cn Lt" pitchFamily="34" charset="0"/>
              </a:rPr>
              <a:t>Christi Geburt im Jahr 754 nach der Gründung Roms</a:t>
            </a:r>
            <a:endParaRPr lang="de-DE" altLang="de-DE" sz="2000" kern="0" dirty="0">
              <a:solidFill>
                <a:schemeClr val="tx1"/>
              </a:solidFill>
              <a:effectLst/>
              <a:latin typeface="Univers LT Std 47 Cn Lt" pitchFamily="34" charset="0"/>
            </a:endParaRPr>
          </a:p>
        </p:txBody>
      </p:sp>
      <p:sp>
        <p:nvSpPr>
          <p:cNvPr id="10" name="Rectangle 2"/>
          <p:cNvSpPr txBox="1">
            <a:spLocks noChangeArrowheads="1"/>
          </p:cNvSpPr>
          <p:nvPr/>
        </p:nvSpPr>
        <p:spPr bwMode="auto">
          <a:xfrm>
            <a:off x="3419872" y="1988840"/>
            <a:ext cx="5400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Abt Dionysius </a:t>
            </a:r>
            <a:r>
              <a:rPr lang="de-CH" altLang="de-DE" sz="3200" kern="0" dirty="0" err="1" smtClean="0">
                <a:solidFill>
                  <a:schemeClr val="tx1"/>
                </a:solidFill>
                <a:effectLst/>
                <a:latin typeface="Univers LT Std 47 Cn Lt" pitchFamily="34" charset="0"/>
              </a:rPr>
              <a:t>Exiguus</a:t>
            </a:r>
            <a:r>
              <a:rPr lang="de-CH" altLang="de-DE" sz="3200" kern="0" dirty="0" smtClean="0">
                <a:solidFill>
                  <a:schemeClr val="tx1"/>
                </a:solidFill>
                <a:effectLst/>
                <a:latin typeface="Univers LT Std 47 Cn Lt" pitchFamily="34" charset="0"/>
              </a:rPr>
              <a:t> </a:t>
            </a:r>
            <a:r>
              <a:rPr lang="de-CH" altLang="de-DE" sz="1800" kern="0" dirty="0" smtClean="0">
                <a:solidFill>
                  <a:schemeClr val="tx1"/>
                </a:solidFill>
                <a:effectLst/>
                <a:latin typeface="Univers LT Std 47 Cn Lt" pitchFamily="34" charset="0"/>
              </a:rPr>
              <a:t>(der Geringe)</a:t>
            </a:r>
            <a:endParaRPr lang="de-DE" altLang="de-DE" sz="18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17168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2060848"/>
            <a:ext cx="8568952" cy="1107996"/>
          </a:xfrm>
        </p:spPr>
        <p:txBody>
          <a:bodyPr wrap="square">
            <a:spAutoFit/>
          </a:bodyPr>
          <a:lstStyle/>
          <a:p>
            <a:pPr algn="r"/>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2132856"/>
            <a:ext cx="4356992" cy="2554545"/>
          </a:xfrm>
        </p:spPr>
        <p:txBody>
          <a:bodyPr wrap="square">
            <a:spAutoFit/>
          </a:bodyPr>
          <a:lstStyle/>
          <a:p>
            <a:pPr algn="l"/>
            <a:r>
              <a:rPr lang="de-CH" altLang="de-DE" sz="3200" dirty="0">
                <a:solidFill>
                  <a:schemeClr val="tx1"/>
                </a:solidFill>
                <a:effectLst/>
                <a:latin typeface="Univers LT Std 47 Cn Lt" pitchFamily="34" charset="0"/>
              </a:rPr>
              <a:t>„Mit diesen und noch vielen anderen ernsten Worten verkündete Johannes dem Volk die frohe Botschaft Gottes.“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0390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932040" y="2060848"/>
            <a:ext cx="4104456" cy="2554545"/>
          </a:xfrm>
        </p:spPr>
        <p:txBody>
          <a:bodyPr wrap="square">
            <a:spAutoFit/>
          </a:bodyPr>
          <a:lstStyle/>
          <a:p>
            <a:pPr algn="l"/>
            <a:r>
              <a:rPr lang="de-CH" altLang="de-DE" sz="3200" dirty="0">
                <a:solidFill>
                  <a:schemeClr val="tx1"/>
                </a:solidFill>
                <a:effectLst/>
                <a:latin typeface="Univers LT Std 47 Cn Lt" pitchFamily="34" charset="0"/>
              </a:rPr>
              <a:t>„So fügte Herodes allem begangenen Unrecht auch noch das hinzu, dass er Johannes ins Gefängnis werfen liess.“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62515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Galater-Brief 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2049810"/>
            <a:ext cx="5544616" cy="3539430"/>
          </a:xfrm>
        </p:spPr>
        <p:txBody>
          <a:bodyPr wrap="square">
            <a:spAutoFit/>
          </a:bodyPr>
          <a:lstStyle/>
          <a:p>
            <a:pPr algn="l"/>
            <a:r>
              <a:rPr lang="de-CH" altLang="de-DE" sz="3200" dirty="0">
                <a:solidFill>
                  <a:schemeClr val="tx1"/>
                </a:solidFill>
                <a:effectLst/>
                <a:latin typeface="Univers LT Std 47 Cn Lt" pitchFamily="34" charset="0"/>
              </a:rPr>
              <a:t>„Bin ich, wenn ich so rede, auf die Zustimmung der Menschen aus oder auf die Zustimmung Gottes? Geht es mir wirklich darum, Menschen zu gefallen? Wenn ich noch Menschen gefallen wollte, wäre ich nicht ein Diener Christi!“</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4764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79712" y="2556193"/>
            <a:ext cx="6912768" cy="584775"/>
          </a:xfrm>
        </p:spPr>
        <p:txBody>
          <a:bodyPr wrap="square">
            <a:spAutoFit/>
          </a:bodyPr>
          <a:lstStyle/>
          <a:p>
            <a:pPr algn="r"/>
            <a:r>
              <a:rPr lang="de-CH" altLang="de-DE" sz="3200" dirty="0">
                <a:solidFill>
                  <a:schemeClr val="tx1"/>
                </a:solidFill>
                <a:effectLst/>
                <a:latin typeface="Univers LT Std 47 Cn Lt" pitchFamily="34" charset="0"/>
              </a:rPr>
              <a:t> </a:t>
            </a:r>
            <a:r>
              <a:rPr lang="de-CH" altLang="de-DE" sz="3200" dirty="0" smtClean="0">
                <a:solidFill>
                  <a:schemeClr val="tx1"/>
                </a:solidFill>
                <a:effectLst/>
                <a:latin typeface="Univers LT Std 47 Cn Lt" pitchFamily="34" charset="0"/>
              </a:rPr>
              <a:t>Regierungszeit: 37 bis 4 vor Christus</a:t>
            </a:r>
            <a:endParaRPr lang="de-DE" altLang="de-DE" sz="3200" dirty="0">
              <a:solidFill>
                <a:schemeClr val="tx1"/>
              </a:solidFill>
              <a:effectLst/>
              <a:latin typeface="Univers LT Std 47 Cn Lt" pitchFamily="34" charset="0"/>
            </a:endParaRPr>
          </a:p>
        </p:txBody>
      </p:sp>
      <p:sp>
        <p:nvSpPr>
          <p:cNvPr id="8" name="Rectangle 2"/>
          <p:cNvSpPr txBox="1">
            <a:spLocks noChangeArrowheads="1"/>
          </p:cNvSpPr>
          <p:nvPr/>
        </p:nvSpPr>
        <p:spPr bwMode="auto">
          <a:xfrm>
            <a:off x="1907704" y="1628800"/>
            <a:ext cx="6912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smtClean="0">
                <a:solidFill>
                  <a:schemeClr val="tx1"/>
                </a:solidFill>
                <a:effectLst/>
                <a:latin typeface="Univers LT Std 47 Cn Lt" pitchFamily="34" charset="0"/>
              </a:rPr>
              <a:t>Herodes zur Zeit der Geburt von Jesus und Johannes</a:t>
            </a:r>
            <a:endParaRPr lang="de-DE" altLang="de-DE" sz="2000" kern="0" dirty="0">
              <a:solidFill>
                <a:schemeClr val="tx1"/>
              </a:solidFill>
              <a:effectLst/>
              <a:latin typeface="Univers LT Std 47 Cn Lt" pitchFamily="34" charset="0"/>
            </a:endParaRPr>
          </a:p>
        </p:txBody>
      </p:sp>
      <p:sp>
        <p:nvSpPr>
          <p:cNvPr id="10" name="Rectangle 2"/>
          <p:cNvSpPr txBox="1">
            <a:spLocks noChangeArrowheads="1"/>
          </p:cNvSpPr>
          <p:nvPr/>
        </p:nvSpPr>
        <p:spPr bwMode="auto">
          <a:xfrm>
            <a:off x="3419872" y="1988840"/>
            <a:ext cx="5400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der Grosse</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130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1916832"/>
            <a:ext cx="5328592" cy="3539430"/>
          </a:xfrm>
        </p:spPr>
        <p:txBody>
          <a:bodyPr wrap="square">
            <a:spAutoFit/>
          </a:bodyPr>
          <a:lstStyle/>
          <a:p>
            <a:pPr algn="l"/>
            <a:r>
              <a:rPr lang="de-CH" altLang="de-DE" sz="3200" dirty="0">
                <a:solidFill>
                  <a:schemeClr val="tx1"/>
                </a:solidFill>
                <a:effectLst/>
                <a:latin typeface="Univers LT Std 47 Cn Lt" pitchFamily="34" charset="0"/>
              </a:rPr>
              <a:t> „Es war im fünfzehnten Jahr der Regierung des Kaisers Tiberius; Pontius Pilatus war Gouverneur von Judäa, Herodes regierte als Tetrarch in Galiläa, sein Bruder Philippus in </a:t>
            </a:r>
            <a:r>
              <a:rPr lang="de-CH" altLang="de-DE" sz="3200" dirty="0" err="1">
                <a:solidFill>
                  <a:schemeClr val="tx1"/>
                </a:solidFill>
                <a:effectLst/>
                <a:latin typeface="Univers LT Std 47 Cn Lt" pitchFamily="34" charset="0"/>
              </a:rPr>
              <a:t>Ituräa</a:t>
            </a:r>
            <a:r>
              <a:rPr lang="de-CH" altLang="de-DE" sz="3200" dirty="0">
                <a:solidFill>
                  <a:schemeClr val="tx1"/>
                </a:solidFill>
                <a:effectLst/>
                <a:latin typeface="Univers LT Std 47 Cn Lt" pitchFamily="34" charset="0"/>
              </a:rPr>
              <a:t> und </a:t>
            </a:r>
            <a:r>
              <a:rPr lang="de-CH" altLang="de-DE" sz="3200" dirty="0" err="1">
                <a:solidFill>
                  <a:schemeClr val="tx1"/>
                </a:solidFill>
                <a:effectLst/>
                <a:latin typeface="Univers LT Std 47 Cn Lt" pitchFamily="34" charset="0"/>
              </a:rPr>
              <a:t>Trachonitis</a:t>
            </a:r>
            <a:r>
              <a:rPr lang="de-CH" altLang="de-DE" sz="3200" dirty="0">
                <a:solidFill>
                  <a:schemeClr val="tx1"/>
                </a:solidFill>
                <a:effectLst/>
                <a:latin typeface="Univers LT Std 47 Cn Lt" pitchFamily="34" charset="0"/>
              </a:rPr>
              <a:t>, </a:t>
            </a:r>
            <a:r>
              <a:rPr lang="de-CH" altLang="de-DE" sz="3200" dirty="0" err="1">
                <a:solidFill>
                  <a:schemeClr val="tx1"/>
                </a:solidFill>
                <a:effectLst/>
                <a:latin typeface="Univers LT Std 47 Cn Lt" pitchFamily="34" charset="0"/>
              </a:rPr>
              <a:t>Lysanias</a:t>
            </a:r>
            <a:r>
              <a:rPr lang="de-CH" altLang="de-DE" sz="3200" dirty="0">
                <a:solidFill>
                  <a:schemeClr val="tx1"/>
                </a:solidFill>
                <a:effectLst/>
                <a:latin typeface="Univers LT Std 47 Cn Lt" pitchFamily="34" charset="0"/>
              </a:rPr>
              <a:t> in Abilene.“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027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51476" y="116632"/>
            <a:ext cx="87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rgbClr val="FFFF00"/>
                </a:solidFill>
                <a:effectLst/>
                <a:latin typeface="Univers LT Std 47 Cn Lt" pitchFamily="34" charset="0"/>
              </a:rPr>
              <a:t>Die Tetrarchen zur Wirkungszeit von Jesus &amp; Johannes</a:t>
            </a:r>
            <a:endParaRPr lang="de-DE" altLang="de-DE" sz="3200" kern="0" dirty="0">
              <a:solidFill>
                <a:srgbClr val="FFFF00"/>
              </a:solidFill>
              <a:effectLst/>
              <a:latin typeface="Univers LT Std 47 Cn Lt" pitchFamily="34" charset="0"/>
            </a:endParaRPr>
          </a:p>
        </p:txBody>
      </p:sp>
      <p:sp>
        <p:nvSpPr>
          <p:cNvPr id="10" name="Rectangle 2"/>
          <p:cNvSpPr txBox="1">
            <a:spLocks noChangeArrowheads="1"/>
          </p:cNvSpPr>
          <p:nvPr/>
        </p:nvSpPr>
        <p:spPr bwMode="auto">
          <a:xfrm>
            <a:off x="4283968" y="936013"/>
            <a:ext cx="47525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Archelaus </a:t>
            </a:r>
            <a:r>
              <a:rPr lang="de-CH" altLang="de-DE" sz="2400" kern="0" dirty="0" smtClean="0">
                <a:solidFill>
                  <a:schemeClr val="tx1"/>
                </a:solidFill>
                <a:effectLst/>
                <a:latin typeface="Univers LT Std 47 Cn Lt" pitchFamily="34" charset="0"/>
              </a:rPr>
              <a:t>(4 v. – 6 n.Chr.)</a:t>
            </a:r>
            <a:endParaRPr lang="de-DE" altLang="de-DE" sz="2400" kern="0" dirty="0">
              <a:solidFill>
                <a:schemeClr val="tx1"/>
              </a:solidFill>
              <a:effectLst/>
              <a:latin typeface="Univers LT Std 47 Cn Lt"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78" y="764703"/>
            <a:ext cx="3721358" cy="5765709"/>
          </a:xfrm>
          <a:prstGeom prst="rect">
            <a:avLst/>
          </a:prstGeom>
        </p:spPr>
      </p:pic>
    </p:spTree>
    <p:extLst>
      <p:ext uri="{BB962C8B-B14F-4D97-AF65-F5344CB8AC3E}">
        <p14:creationId xmlns:p14="http://schemas.microsoft.com/office/powerpoint/2010/main" val="2834964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51476" y="116632"/>
            <a:ext cx="87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rgbClr val="FFFF00"/>
                </a:solidFill>
                <a:effectLst/>
                <a:latin typeface="Univers LT Std 47 Cn Lt" pitchFamily="34" charset="0"/>
              </a:rPr>
              <a:t>Die Tetrarchen zur Wirkungszeit von Jesus &amp; Johannes</a:t>
            </a:r>
            <a:endParaRPr lang="de-DE" altLang="de-DE" sz="3200" kern="0" dirty="0">
              <a:solidFill>
                <a:srgbClr val="FFFF00"/>
              </a:solidFill>
              <a:effectLst/>
              <a:latin typeface="Univers LT Std 47 Cn Lt" pitchFamily="34" charset="0"/>
            </a:endParaRPr>
          </a:p>
        </p:txBody>
      </p:sp>
      <p:sp>
        <p:nvSpPr>
          <p:cNvPr id="10" name="Rectangle 2"/>
          <p:cNvSpPr txBox="1">
            <a:spLocks noChangeArrowheads="1"/>
          </p:cNvSpPr>
          <p:nvPr/>
        </p:nvSpPr>
        <p:spPr bwMode="auto">
          <a:xfrm>
            <a:off x="4283968" y="936013"/>
            <a:ext cx="47525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Archelaus </a:t>
            </a:r>
            <a:r>
              <a:rPr lang="de-CH" altLang="de-DE" sz="2400" kern="0" dirty="0" smtClean="0">
                <a:solidFill>
                  <a:schemeClr val="tx1"/>
                </a:solidFill>
                <a:effectLst/>
                <a:latin typeface="Univers LT Std 47 Cn Lt" pitchFamily="34" charset="0"/>
              </a:rPr>
              <a:t>(4 v. – 6 n.Chr.)</a:t>
            </a:r>
            <a:endParaRPr lang="de-DE" altLang="de-DE" sz="2400" kern="0" dirty="0">
              <a:solidFill>
                <a:schemeClr val="tx1"/>
              </a:solidFill>
              <a:effectLst/>
              <a:latin typeface="Univers LT Std 47 Cn Lt" pitchFamily="34" charset="0"/>
            </a:endParaRPr>
          </a:p>
        </p:txBody>
      </p:sp>
      <p:sp>
        <p:nvSpPr>
          <p:cNvPr id="6" name="Rectangle 2"/>
          <p:cNvSpPr txBox="1">
            <a:spLocks noChangeArrowheads="1"/>
          </p:cNvSpPr>
          <p:nvPr/>
        </p:nvSpPr>
        <p:spPr bwMode="auto">
          <a:xfrm>
            <a:off x="4211960" y="1658995"/>
            <a:ext cx="4536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Römischer Gouverneur:</a:t>
            </a:r>
          </a:p>
          <a:p>
            <a:pPr algn="r"/>
            <a:r>
              <a:rPr lang="de-CH" altLang="de-DE" sz="3200" kern="0" dirty="0" smtClean="0">
                <a:solidFill>
                  <a:schemeClr val="tx1"/>
                </a:solidFill>
                <a:effectLst/>
                <a:latin typeface="Univers LT Std 47 Cn Lt" pitchFamily="34" charset="0"/>
              </a:rPr>
              <a:t>Pontius Pilatus</a:t>
            </a:r>
            <a:endParaRPr lang="de-DE" altLang="de-DE" sz="2400" kern="0" dirty="0">
              <a:solidFill>
                <a:schemeClr val="tx1"/>
              </a:solidFill>
              <a:effectLst/>
              <a:latin typeface="Univers LT Std 47 Cn Lt" pitchFamily="34" charset="0"/>
            </a:endParaRPr>
          </a:p>
        </p:txBody>
      </p:sp>
      <p:cxnSp>
        <p:nvCxnSpPr>
          <p:cNvPr id="4" name="Gerade Verbindung 3"/>
          <p:cNvCxnSpPr/>
          <p:nvPr/>
        </p:nvCxnSpPr>
        <p:spPr>
          <a:xfrm flipV="1">
            <a:off x="4283968" y="1008021"/>
            <a:ext cx="4536504" cy="5127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4372530" y="836712"/>
            <a:ext cx="4536504"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78" y="764703"/>
            <a:ext cx="3721358" cy="5765709"/>
          </a:xfrm>
          <a:prstGeom prst="rect">
            <a:avLst/>
          </a:prstGeom>
        </p:spPr>
      </p:pic>
    </p:spTree>
    <p:extLst>
      <p:ext uri="{BB962C8B-B14F-4D97-AF65-F5344CB8AC3E}">
        <p14:creationId xmlns:p14="http://schemas.microsoft.com/office/powerpoint/2010/main" val="74091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251476" y="116632"/>
            <a:ext cx="87849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rgbClr val="FFFF00"/>
                </a:solidFill>
                <a:effectLst/>
                <a:latin typeface="Univers LT Std 47 Cn Lt" pitchFamily="34" charset="0"/>
              </a:rPr>
              <a:t>Die Tetrarchen zur Wirkungszeit von Jesus &amp; Johannes</a:t>
            </a:r>
            <a:endParaRPr lang="de-DE" altLang="de-DE" sz="3200" kern="0" dirty="0">
              <a:solidFill>
                <a:srgbClr val="FFFF00"/>
              </a:solidFill>
              <a:effectLst/>
              <a:latin typeface="Univers LT Std 47 Cn Lt" pitchFamily="34" charset="0"/>
            </a:endParaRPr>
          </a:p>
        </p:txBody>
      </p:sp>
      <p:sp>
        <p:nvSpPr>
          <p:cNvPr id="10" name="Rectangle 2"/>
          <p:cNvSpPr txBox="1">
            <a:spLocks noChangeArrowheads="1"/>
          </p:cNvSpPr>
          <p:nvPr/>
        </p:nvSpPr>
        <p:spPr bwMode="auto">
          <a:xfrm>
            <a:off x="4283968" y="936013"/>
            <a:ext cx="47525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Archelaus </a:t>
            </a:r>
            <a:r>
              <a:rPr lang="de-CH" altLang="de-DE" sz="2400" kern="0" dirty="0" smtClean="0">
                <a:solidFill>
                  <a:schemeClr val="tx1"/>
                </a:solidFill>
                <a:effectLst/>
                <a:latin typeface="Univers LT Std 47 Cn Lt" pitchFamily="34" charset="0"/>
              </a:rPr>
              <a:t>(4 v. – 6 n.Chr.)</a:t>
            </a:r>
            <a:endParaRPr lang="de-DE" altLang="de-DE" sz="2400" kern="0" dirty="0">
              <a:solidFill>
                <a:schemeClr val="tx1"/>
              </a:solidFill>
              <a:effectLst/>
              <a:latin typeface="Univers LT Std 47 Cn Lt" pitchFamily="34" charset="0"/>
            </a:endParaRPr>
          </a:p>
        </p:txBody>
      </p:sp>
      <p:sp>
        <p:nvSpPr>
          <p:cNvPr id="6" name="Rectangle 2"/>
          <p:cNvSpPr txBox="1">
            <a:spLocks noChangeArrowheads="1"/>
          </p:cNvSpPr>
          <p:nvPr/>
        </p:nvSpPr>
        <p:spPr bwMode="auto">
          <a:xfrm>
            <a:off x="4211960" y="1658995"/>
            <a:ext cx="4536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Römischer Gouverneur:</a:t>
            </a:r>
          </a:p>
          <a:p>
            <a:pPr algn="r"/>
            <a:r>
              <a:rPr lang="de-CH" altLang="de-DE" sz="3200" kern="0" dirty="0" smtClean="0">
                <a:solidFill>
                  <a:schemeClr val="tx1"/>
                </a:solidFill>
                <a:effectLst/>
                <a:latin typeface="Univers LT Std 47 Cn Lt" pitchFamily="34" charset="0"/>
              </a:rPr>
              <a:t>Pontius Pilatus</a:t>
            </a:r>
            <a:endParaRPr lang="de-DE" altLang="de-DE" sz="2400" kern="0" dirty="0">
              <a:solidFill>
                <a:schemeClr val="tx1"/>
              </a:solidFill>
              <a:effectLst/>
              <a:latin typeface="Univers LT Std 47 Cn Lt" pitchFamily="34" charset="0"/>
            </a:endParaRPr>
          </a:p>
        </p:txBody>
      </p:sp>
      <p:cxnSp>
        <p:nvCxnSpPr>
          <p:cNvPr id="4" name="Gerade Verbindung 3"/>
          <p:cNvCxnSpPr/>
          <p:nvPr/>
        </p:nvCxnSpPr>
        <p:spPr>
          <a:xfrm flipV="1">
            <a:off x="4283968" y="1008021"/>
            <a:ext cx="4536504" cy="5127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4372530" y="836712"/>
            <a:ext cx="4536504"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bwMode="auto">
          <a:xfrm>
            <a:off x="4211960" y="2808221"/>
            <a:ext cx="46805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tx1"/>
                </a:solidFill>
                <a:effectLst/>
                <a:latin typeface="Univers LT Std 47 Cn Lt" pitchFamily="34" charset="0"/>
              </a:rPr>
              <a:t>Herodes Antipas </a:t>
            </a:r>
            <a:r>
              <a:rPr lang="de-CH" altLang="de-DE" sz="2400" kern="0" dirty="0" smtClean="0">
                <a:solidFill>
                  <a:schemeClr val="tx1"/>
                </a:solidFill>
                <a:effectLst/>
                <a:latin typeface="Univers LT Std 47 Cn Lt" pitchFamily="34" charset="0"/>
              </a:rPr>
              <a:t>(4 v. – 39 n.Chr.)</a:t>
            </a:r>
            <a:endParaRPr lang="de-DE" altLang="de-DE" sz="2400" kern="0" dirty="0">
              <a:solidFill>
                <a:schemeClr val="tx1"/>
              </a:solidFill>
              <a:effectLst/>
              <a:latin typeface="Univers LT Std 47 Cn Lt"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78" y="764703"/>
            <a:ext cx="3721358" cy="5765709"/>
          </a:xfrm>
          <a:prstGeom prst="rect">
            <a:avLst/>
          </a:prstGeom>
        </p:spPr>
      </p:pic>
    </p:spTree>
    <p:extLst>
      <p:ext uri="{BB962C8B-B14F-4D97-AF65-F5344CB8AC3E}">
        <p14:creationId xmlns:p14="http://schemas.microsoft.com/office/powerpoint/2010/main" val="4183299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1026</Words>
  <Application>Microsoft Office PowerPoint</Application>
  <PresentationFormat>Bildschirmpräsentation (4:3)</PresentationFormat>
  <Paragraphs>144</Paragraphs>
  <Slides>43</Slides>
  <Notes>43</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Designvorlage 'Berggipfel'</vt:lpstr>
      <vt:lpstr>Johannes – wie er seiner Bestimmung folgte</vt:lpstr>
      <vt:lpstr> „Es war im fünfzehnten Jahr der Regierung des Kaisers Tiberius.“</vt:lpstr>
      <vt:lpstr> Regierungszeit: 31 vor bis 14 n.Chr.</vt:lpstr>
      <vt:lpstr> ca. 470 – 540 nach Christus</vt:lpstr>
      <vt:lpstr> Regierungszeit: 37 bis 4 vor Christus</vt:lpstr>
      <vt:lpstr> „Es war im fünfzehnten Jahr der Regierung des Kaisers Tiberius; Pontius Pilatus war Gouverneur von Judäa, Herodes regierte als Tetrarch in Galiläa, sein Bruder Philippus in Ituräa und Trachonitis, Lysanias in Abilene.“</vt:lpstr>
      <vt:lpstr>PowerPoint-Präsentation</vt:lpstr>
      <vt:lpstr>PowerPoint-Präsentation</vt:lpstr>
      <vt:lpstr>PowerPoint-Präsentation</vt:lpstr>
      <vt:lpstr>PowerPoint-Präsentation</vt:lpstr>
      <vt:lpstr>PowerPoint-Präsentation</vt:lpstr>
      <vt:lpstr>„Hohepriester waren Hannas und Kajafas.“</vt:lpstr>
      <vt:lpstr>„Johannes, der Sohn des Zacharias, bekam in der Wüste von Gott seinen Auftrag.“</vt:lpstr>
      <vt:lpstr>I. Er ruft zur Gesinnungsänderung </vt:lpstr>
      <vt:lpstr>I. Er ruft zur Gesinnungsänderung </vt:lpstr>
      <vt:lpstr>„Johannes predigte die Taufe der Busse zur Vergebung der Sünden.“</vt:lpstr>
      <vt:lpstr>„Das ganze Volk und sogar die Zolleinnehmer, gaben Gott in seinem Urteil Recht; sie haben sich von Johannes taufen lassen.“</vt:lpstr>
      <vt:lpstr>„Johannes rief die Menschen dazu auf, umzukehren und sich taufen zu lassen, um Vergebung der Sünden zu empfangen.“</vt:lpstr>
      <vt:lpstr>„Hört, eine Stimme ruft in der Wüste: ›Bereitet dem Herrn den Weg! Ebnet seine Pfade!“</vt:lpstr>
      <vt:lpstr>„Jedes Tal soll aufgefüllt und jeder Berg und jeder Hügel abgetragen werden. Krumme Wege müssen begradigt und holprige eben gemacht werden. Und die ganze Welt soll das Heil sehen, das von Gott kommt.“</vt:lpstr>
      <vt:lpstr>II. Er warnt vor falscher Sicherheit</vt:lpstr>
      <vt:lpstr>„Ihr Schlangenbrut! Wer hat euch auf den Gedanken gebracht, ihr könntet dem kommenden Gericht entgehen?“</vt:lpstr>
      <vt:lpstr>„Wir haben ja Abraham zum Vater!“</vt:lpstr>
      <vt:lpstr>„Gott kann Abraham aus diesen Steinen hier Kinder erwecken.“</vt:lpstr>
      <vt:lpstr>„Die Axt ist schon an die Wurzel der Bäume gelegt, und jeder Baum, der keine guten Früchte bringt, wird umgehauen und ins Feuer geworfen.“</vt:lpstr>
      <vt:lpstr>„Bringt Früchte, die zeigen, dass es euch mit der Umkehr ernst ist.“</vt:lpstr>
      <vt:lpstr>„Womit soll ich vor Jahwe treten, diesen grossen und erhabenen Gott? Was soll ich ihm bringen, wenn ich mich vor ihm niederwerfe? Soll ich einjährige Rinder als Opfer auf seinem Altar verbrennen?“</vt:lpstr>
      <vt:lpstr>„Kann ich ihn damit erfreuen, dass ich ihm Tausende von Schafböcken und Ströme von Olivenöl bringe? Soll ich meinen erstgeborenen Sohn opfern, damit er mir meine Schuld vergibt?“</vt:lpstr>
      <vt:lpstr>„Jahwe hat dich wissen lassen, Mensch, was gut ist und was er von dir erwartet: Halte dich an das Recht, sei menschlich zu deinen Mitmenschen und lebe in steter Verbindung mit deinem Gott!“</vt:lpstr>
      <vt:lpstr>„Wenn jemand mit Jesus Christus verbunden ist, spielt es keine Rolle, ob er beschnitten oder unbeschnitten ist. Das einzige, was zählt, ist der Glaube – ein Glaube, der sich durch tatkräftige Liebe als echt erweist.“</vt:lpstr>
      <vt:lpstr>III. Er gibt praktische Anweisungen</vt:lpstr>
      <vt:lpstr>„Wer zwei Hemden hat, soll dem eins geben, der keines hat. Und wer etwas zu essen hat, soll es mit dem teilen, der nichts hat.“</vt:lpstr>
      <vt:lpstr>„Verlangt nicht mehr von den Leuten, als festgesetzt ist.“</vt:lpstr>
      <vt:lpstr>„Beraubt und erpresst niemand, sondern gebt euch mit eurem Sold zufrieden!“</vt:lpstr>
      <vt:lpstr>„Jeder soll die Lebensumstände akzeptieren, in denen er sich befand, als er zum Glauben gerufen wurde.“</vt:lpstr>
      <vt:lpstr>IV. Er spricht über den kommenden Messias</vt:lpstr>
      <vt:lpstr>„Ich taufe euch mit Wasser. Aber es kommt einer, der stärker ist als ich; ich bin es nicht einmal wert, ihm die Riemen seiner Sandalen zu lösen. Er wird euch mit dem Heiligen Geist und mit Feuer taufen.“</vt:lpstr>
      <vt:lpstr>„Er hat die Worfschaufel in der Hand, um die Spreu vom Weizen zu trennen. Den Weizen wird er in die Scheune bringen, die Spreu aber wird er in nie erlöschendem Feuer verbrennen.“</vt:lpstr>
      <vt:lpstr>„Die, die getan haben, was gut ist, werden zu neuem Leben auferweckt werden; die aber, die getan haben, was böse ist, werden zu ihrer Verurteilung auferweckt werden.“</vt:lpstr>
      <vt:lpstr>Schlussgedanke</vt:lpstr>
      <vt:lpstr>„Mit diesen und noch vielen anderen ernsten Worten verkündete Johannes dem Volk die frohe Botschaft Gottes.“</vt:lpstr>
      <vt:lpstr>„So fügte Herodes allem begangenen Unrecht auch noch das hinzu, dass er Johannes ins Gefängnis werfen liess.“</vt:lpstr>
      <vt:lpstr>„Bin ich, wenn ich so rede, auf die Zustimmung der Menschen aus oder auf die Zustimmung Gottes? Geht es mir wirklich darum, Menschen zu gefallen? Wenn ich noch Menschen gefallen wollte, wäre ich nicht ein Diener Christi!“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der Täufer im Auftrag des Höchsten - Teil 4/6 - Johannes – wie er seiner Bestimmung folgte - Folien</dc:title>
  <dc:creator>Jürg Birnstiel</dc:creator>
  <cp:lastModifiedBy>Me</cp:lastModifiedBy>
  <cp:revision>521</cp:revision>
  <dcterms:created xsi:type="dcterms:W3CDTF">2013-11-12T15:20:47Z</dcterms:created>
  <dcterms:modified xsi:type="dcterms:W3CDTF">2016-01-26T21:34:33Z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