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 id="2147483715" r:id="rId2"/>
    <p:sldMasterId id="2147483717" r:id="rId3"/>
  </p:sldMasterIdLst>
  <p:notesMasterIdLst>
    <p:notesMasterId r:id="rId45"/>
  </p:notesMasterIdLst>
  <p:handoutMasterIdLst>
    <p:handoutMasterId r:id="rId46"/>
  </p:handoutMasterIdLst>
  <p:sldIdLst>
    <p:sldId id="735" r:id="rId4"/>
    <p:sldId id="934" r:id="rId5"/>
    <p:sldId id="935" r:id="rId6"/>
    <p:sldId id="896" r:id="rId7"/>
    <p:sldId id="889" r:id="rId8"/>
    <p:sldId id="905" r:id="rId9"/>
    <p:sldId id="906" r:id="rId10"/>
    <p:sldId id="907" r:id="rId11"/>
    <p:sldId id="908" r:id="rId12"/>
    <p:sldId id="909" r:id="rId13"/>
    <p:sldId id="910" r:id="rId14"/>
    <p:sldId id="911" r:id="rId15"/>
    <p:sldId id="912" r:id="rId16"/>
    <p:sldId id="891" r:id="rId17"/>
    <p:sldId id="913" r:id="rId18"/>
    <p:sldId id="914" r:id="rId19"/>
    <p:sldId id="915" r:id="rId20"/>
    <p:sldId id="916" r:id="rId21"/>
    <p:sldId id="917" r:id="rId22"/>
    <p:sldId id="918" r:id="rId23"/>
    <p:sldId id="919" r:id="rId24"/>
    <p:sldId id="920" r:id="rId25"/>
    <p:sldId id="921" r:id="rId26"/>
    <p:sldId id="922" r:id="rId27"/>
    <p:sldId id="923" r:id="rId28"/>
    <p:sldId id="924" r:id="rId29"/>
    <p:sldId id="925" r:id="rId30"/>
    <p:sldId id="926" r:id="rId31"/>
    <p:sldId id="927" r:id="rId32"/>
    <p:sldId id="928" r:id="rId33"/>
    <p:sldId id="904" r:id="rId34"/>
    <p:sldId id="929" r:id="rId35"/>
    <p:sldId id="930" r:id="rId36"/>
    <p:sldId id="903" r:id="rId37"/>
    <p:sldId id="931" r:id="rId38"/>
    <p:sldId id="932" r:id="rId39"/>
    <p:sldId id="933" r:id="rId40"/>
    <p:sldId id="259" r:id="rId41"/>
    <p:sldId id="936" r:id="rId42"/>
    <p:sldId id="937" r:id="rId43"/>
    <p:sldId id="938" r:id="rId44"/>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98" autoAdjust="0"/>
  </p:normalViewPr>
  <p:slideViewPr>
    <p:cSldViewPr>
      <p:cViewPr>
        <p:scale>
          <a:sx n="110" d="100"/>
          <a:sy n="110" d="100"/>
        </p:scale>
        <p:origin x="-1650"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handoutMaster" Target="handoutMasters/handoutMaster1.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solidFill>
                  <a:srgbClr val="000000"/>
                </a:solidFill>
              </a:rPr>
              <a:pPr/>
              <a:t>2</a:t>
            </a:fld>
            <a:endParaRPr lang="de-DE" altLang="de-DE">
              <a:solidFill>
                <a:srgbClr val="000000"/>
              </a:solidFill>
            </a:endParaRPr>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solidFill>
                  <a:srgbClr val="000000"/>
                </a:solidFill>
              </a:rPr>
              <a:pPr/>
              <a:t>3</a:t>
            </a:fld>
            <a:endParaRPr lang="de-DE" altLang="de-DE">
              <a:solidFill>
                <a:srgbClr val="000000"/>
              </a:solidFill>
            </a:endParaRPr>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solidFill>
                <a:srgbClr val="FFFFFF"/>
              </a:solidFill>
            </a:endParaRPr>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solidFill>
                  <a:srgbClr val="FFFFFF"/>
                </a:solidFill>
              </a:rPr>
              <a:pPr/>
              <a:t>‹Nr.›</a:t>
            </a:fld>
            <a:endParaRPr lang="de-DE" altLang="de-DE">
              <a:solidFill>
                <a:srgbClr val="FFFFFF"/>
              </a:solidFill>
            </a:endParaRPr>
          </a:p>
        </p:txBody>
      </p:sp>
      <p:sp>
        <p:nvSpPr>
          <p:cNvPr id="388123" name="Rectangle 27"/>
          <p:cNvSpPr>
            <a:spLocks noGrp="1" noChangeArrowheads="1"/>
          </p:cNvSpPr>
          <p:nvPr>
            <p:ph type="ftr" sz="quarter" idx="3"/>
          </p:nvPr>
        </p:nvSpPr>
        <p:spPr/>
        <p:txBody>
          <a:bodyPr/>
          <a:lstStyle>
            <a:lvl1pPr>
              <a:defRPr/>
            </a:lvl1pPr>
          </a:lstStyle>
          <a:p>
            <a:endParaRPr lang="de-DE" altLang="de-DE">
              <a:solidFill>
                <a:srgbClr val="FFFFFF"/>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solidFill>
                <a:srgbClr val="FFFFFF"/>
              </a:solidFill>
            </a:endParaRPr>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solidFill>
                  <a:srgbClr val="FFFFFF"/>
                </a:solidFill>
              </a:rPr>
              <a:pPr/>
              <a:t>‹Nr.›</a:t>
            </a:fld>
            <a:endParaRPr lang="de-DE" altLang="de-DE">
              <a:solidFill>
                <a:srgbClr val="FFFFFF"/>
              </a:solidFill>
            </a:endParaRPr>
          </a:p>
        </p:txBody>
      </p:sp>
      <p:sp>
        <p:nvSpPr>
          <p:cNvPr id="388123" name="Rectangle 27"/>
          <p:cNvSpPr>
            <a:spLocks noGrp="1" noChangeArrowheads="1"/>
          </p:cNvSpPr>
          <p:nvPr>
            <p:ph type="ftr" sz="quarter" idx="3"/>
          </p:nvPr>
        </p:nvSpPr>
        <p:spPr/>
        <p:txBody>
          <a:bodyPr/>
          <a:lstStyle>
            <a:lvl1pPr>
              <a:defRPr/>
            </a:lvl1pPr>
          </a:lstStyle>
          <a:p>
            <a:endParaRPr lang="de-DE" altLang="de-DE">
              <a:solidFill>
                <a:srgbClr val="FFFFF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3000" r="-3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r="-3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solidFill>
                <a:srgbClr val="FFFFFF"/>
              </a:solidFill>
            </a:endParaRPr>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solidFill>
                <a:srgbClr val="FFFFFF"/>
              </a:solidFill>
            </a:endParaRPr>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solidFill>
                  <a:srgbClr val="FFFFFF"/>
                </a:solidFill>
              </a:rPr>
              <a:pPr/>
              <a:t>‹Nr.›</a:t>
            </a:fld>
            <a:endParaRPr lang="de-DE" altLang="de-DE">
              <a:solidFill>
                <a:srgbClr val="FFFFFF"/>
              </a:solidFill>
            </a:endParaRPr>
          </a:p>
        </p:txBody>
      </p:sp>
    </p:spTree>
  </p:cSld>
  <p:clrMap bg1="dk2" tx1="lt1" bg2="dk1" tx2="lt2" accent1="accent1" accent2="accent2" accent3="accent3" accent4="accent4" accent5="accent5" accent6="accent6" hlink="hlink" folHlink="folHlink"/>
  <p:sldLayoutIdLst>
    <p:sldLayoutId id="2147483716" r:id="rId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r="-3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solidFill>
                  <a:srgbClr val="FFFFFF"/>
                </a:solidFill>
              </a:endParaRPr>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solidFill>
                <a:srgbClr val="FFFFFF"/>
              </a:solidFill>
            </a:endParaRPr>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solidFill>
                <a:srgbClr val="FFFFFF"/>
              </a:solidFill>
            </a:endParaRPr>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solidFill>
                  <a:srgbClr val="FFFFFF"/>
                </a:solidFill>
              </a:rPr>
              <a:pPr/>
              <a:t>‹Nr.›</a:t>
            </a:fld>
            <a:endParaRPr lang="de-DE" altLang="de-DE">
              <a:solidFill>
                <a:srgbClr val="FFFFFF"/>
              </a:solidFill>
            </a:endParaRPr>
          </a:p>
        </p:txBody>
      </p:sp>
    </p:spTree>
  </p:cSld>
  <p:clrMap bg1="dk2" tx1="lt1" bg2="dk1" tx2="lt2" accent1="accent1" accent2="accent2" accent3="accent3" accent4="accent4" accent5="accent5" accent6="accent6" hlink="hlink" folHlink="folHlink"/>
  <p:sldLayoutIdLst>
    <p:sldLayoutId id="2147483718" r:id="rId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301298"/>
            <a:ext cx="8849072" cy="1938992"/>
          </a:xfrm>
        </p:spPr>
        <p:txBody>
          <a:bodyPr wrap="square">
            <a:spAutoFit/>
          </a:bodyPr>
          <a:lstStyle/>
          <a:p>
            <a:pPr algn="r"/>
            <a:r>
              <a:rPr lang="de-DE" altLang="de-DE" sz="6000" dirty="0" smtClean="0">
                <a:solidFill>
                  <a:schemeClr val="tx1"/>
                </a:solidFill>
                <a:effectLst/>
                <a:latin typeface="Univers LT Std 47 Cn Lt" pitchFamily="34" charset="0"/>
              </a:rPr>
              <a:t>Hilfe zum optimalen</a:t>
            </a:r>
            <a:br>
              <a:rPr lang="de-DE" altLang="de-DE" sz="6000" dirty="0" smtClean="0">
                <a:solidFill>
                  <a:schemeClr val="tx1"/>
                </a:solidFill>
                <a:effectLst/>
                <a:latin typeface="Univers LT Std 47 Cn Lt" pitchFamily="34" charset="0"/>
              </a:rPr>
            </a:br>
            <a:r>
              <a:rPr lang="de-DE" altLang="de-DE" sz="6000" dirty="0" smtClean="0">
                <a:solidFill>
                  <a:schemeClr val="tx1"/>
                </a:solidFill>
                <a:effectLst/>
                <a:latin typeface="Univers LT Std 47 Cn Lt" pitchFamily="34" charset="0"/>
              </a:rPr>
              <a:t>Zeitpunkt</a:t>
            </a:r>
            <a:endParaRPr lang="de-DE" altLang="de-DE" sz="60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2627784" y="5445224"/>
            <a:ext cx="6336704" cy="904863"/>
          </a:xfrm>
        </p:spPr>
        <p:txBody>
          <a:bodyPr wrap="square">
            <a:spAutoFit/>
          </a:bodyPr>
          <a:lstStyle/>
          <a:p>
            <a:pPr algn="r"/>
            <a:r>
              <a:rPr lang="de-DE" altLang="de-DE" sz="2400" dirty="0" smtClean="0">
                <a:effectLst/>
                <a:latin typeface="Univers LT Std 47 Cn Lt" pitchFamily="34" charset="0"/>
              </a:rPr>
              <a:t>Reihe: In einer ungerechten Welt leben (3/4)</a:t>
            </a:r>
          </a:p>
          <a:p>
            <a:pPr algn="r"/>
            <a:r>
              <a:rPr lang="de-DE" altLang="de-DE" sz="2400" dirty="0">
                <a:effectLst/>
                <a:latin typeface="Univers LT Std 47 Cn Lt" pitchFamily="34" charset="0"/>
              </a:rPr>
              <a:t>a</a:t>
            </a:r>
            <a:r>
              <a:rPr lang="de-DE" altLang="de-DE" sz="2400" dirty="0" smtClean="0">
                <a:effectLst/>
                <a:latin typeface="Univers LT Std 47 Cn Lt" pitchFamily="34" charset="0"/>
              </a:rPr>
              <a:t>m Beispiel der Königin Esther</a:t>
            </a:r>
            <a:endParaRPr lang="de-DE" altLang="de-DE" sz="2400" dirty="0">
              <a:effectLst/>
              <a:latin typeface="Univers LT Std 47 Cn Lt" pitchFamily="34" charset="0"/>
            </a:endParaRPr>
          </a:p>
        </p:txBody>
      </p:sp>
      <p:sp>
        <p:nvSpPr>
          <p:cNvPr id="4" name="Rectangle 3"/>
          <p:cNvSpPr txBox="1">
            <a:spLocks noChangeArrowheads="1"/>
          </p:cNvSpPr>
          <p:nvPr/>
        </p:nvSpPr>
        <p:spPr bwMode="auto">
          <a:xfrm>
            <a:off x="2627784" y="4005064"/>
            <a:ext cx="633670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kern="0" dirty="0" smtClean="0">
                <a:effectLst/>
                <a:latin typeface="Univers LT Std 47 Cn Lt" pitchFamily="34" charset="0"/>
              </a:rPr>
              <a:t>Esther 5-8</a:t>
            </a:r>
            <a:endParaRPr lang="de-DE" altLang="de-DE" sz="2400" kern="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2708920"/>
            <a:ext cx="6400800" cy="400110"/>
          </a:xfrm>
        </p:spPr>
        <p:txBody>
          <a:bodyPr>
            <a:spAutoFit/>
          </a:bodyPr>
          <a:lstStyle/>
          <a:p>
            <a:pPr algn="r"/>
            <a:r>
              <a:rPr lang="de-CH" altLang="de-DE" sz="2000" dirty="0" smtClean="0">
                <a:effectLst/>
                <a:latin typeface="Univers LT Std 47 Cn Lt" pitchFamily="34" charset="0"/>
              </a:rPr>
              <a:t>Esther 5,6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188640"/>
            <a:ext cx="6048672" cy="2308324"/>
          </a:xfrm>
        </p:spPr>
        <p:txBody>
          <a:bodyPr wrap="square">
            <a:spAutoFit/>
          </a:bodyPr>
          <a:lstStyle/>
          <a:p>
            <a:pPr algn="r"/>
            <a:r>
              <a:rPr lang="de-CH" altLang="de-DE" sz="3600" dirty="0">
                <a:solidFill>
                  <a:schemeClr val="tx1"/>
                </a:solidFill>
                <a:effectLst/>
                <a:latin typeface="Univers LT Std 47 Cn Lt" pitchFamily="34" charset="0"/>
              </a:rPr>
              <a:t>„Esther, was ist nun dein Wunsch? Ich erfülle ihn dir! Fordere, was du willst, bis zur Hälfte meines Königreiches!“</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80533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4293096"/>
            <a:ext cx="6400800" cy="400110"/>
          </a:xfrm>
        </p:spPr>
        <p:txBody>
          <a:bodyPr>
            <a:spAutoFit/>
          </a:bodyPr>
          <a:lstStyle/>
          <a:p>
            <a:pPr algn="r"/>
            <a:r>
              <a:rPr lang="de-CH" altLang="de-DE" sz="2000" dirty="0" smtClean="0">
                <a:effectLst/>
                <a:latin typeface="Univers LT Std 47 Cn Lt" pitchFamily="34" charset="0"/>
              </a:rPr>
              <a:t>Esther 5,7-8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44624"/>
            <a:ext cx="6048672" cy="4031873"/>
          </a:xfrm>
        </p:spPr>
        <p:txBody>
          <a:bodyPr wrap="square">
            <a:spAutoFit/>
          </a:bodyPr>
          <a:lstStyle/>
          <a:p>
            <a:pPr algn="r"/>
            <a:r>
              <a:rPr lang="de-CH" altLang="de-DE" sz="3200" dirty="0">
                <a:solidFill>
                  <a:schemeClr val="tx1"/>
                </a:solidFill>
                <a:effectLst/>
                <a:latin typeface="Univers LT Std 47 Cn Lt" pitchFamily="34" charset="0"/>
              </a:rPr>
              <a:t>„Ich habe eine grosse Bitte: Wenn ich deine Gunst, mein König, gefunden habe und wenn du so gnädig </a:t>
            </a:r>
            <a:r>
              <a:rPr lang="de-CH" altLang="de-DE" sz="3200" dirty="0" smtClean="0">
                <a:solidFill>
                  <a:schemeClr val="tx1"/>
                </a:solidFill>
                <a:effectLst/>
                <a:latin typeface="Univers LT Std 47 Cn Lt" pitchFamily="34" charset="0"/>
              </a:rPr>
              <a:t>bist,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mir </a:t>
            </a:r>
            <a:r>
              <a:rPr lang="de-CH" altLang="de-DE" sz="3200" dirty="0">
                <a:solidFill>
                  <a:schemeClr val="tx1"/>
                </a:solidFill>
                <a:effectLst/>
                <a:latin typeface="Univers LT Std 47 Cn Lt" pitchFamily="34" charset="0"/>
              </a:rPr>
              <a:t>meinen Wunsch zu erfüllen, dann komm doch auch morgen mit </a:t>
            </a:r>
            <a:r>
              <a:rPr lang="de-CH" altLang="de-DE" sz="3200" dirty="0" smtClean="0">
                <a:solidFill>
                  <a:schemeClr val="tx1"/>
                </a:solidFill>
                <a:effectLst/>
                <a:latin typeface="Univers LT Std 47 Cn Lt" pitchFamily="34" charset="0"/>
              </a:rPr>
              <a:t>Haman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zu </a:t>
            </a:r>
            <a:r>
              <a:rPr lang="de-CH" altLang="de-DE" sz="3200" dirty="0">
                <a:solidFill>
                  <a:schemeClr val="tx1"/>
                </a:solidFill>
                <a:effectLst/>
                <a:latin typeface="Univers LT Std 47 Cn Lt" pitchFamily="34" charset="0"/>
              </a:rPr>
              <a:t>dem Mahl, das ich für dich vorbereiten werde. Dann will </a:t>
            </a:r>
            <a:r>
              <a:rPr lang="de-CH" altLang="de-DE" sz="3200" dirty="0" smtClean="0">
                <a:solidFill>
                  <a:schemeClr val="tx1"/>
                </a:solidFill>
                <a:effectLst/>
                <a:latin typeface="Univers LT Std 47 Cn Lt" pitchFamily="34" charset="0"/>
              </a:rPr>
              <a:t>ich</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dir </a:t>
            </a:r>
            <a:r>
              <a:rPr lang="de-CH" altLang="de-DE" sz="3200" dirty="0">
                <a:solidFill>
                  <a:schemeClr val="tx1"/>
                </a:solidFill>
                <a:effectLst/>
                <a:latin typeface="Univers LT Std 47 Cn Lt" pitchFamily="34" charset="0"/>
              </a:rPr>
              <a:t>meinen Wunsch sagen.“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612183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3212976"/>
            <a:ext cx="6400800" cy="400110"/>
          </a:xfrm>
        </p:spPr>
        <p:txBody>
          <a:bodyPr>
            <a:spAutoFit/>
          </a:bodyPr>
          <a:lstStyle/>
          <a:p>
            <a:pPr algn="r"/>
            <a:r>
              <a:rPr lang="de-CH" altLang="de-DE" sz="2000" dirty="0" smtClean="0">
                <a:effectLst/>
                <a:latin typeface="Univers LT Std 47 Cn Lt" pitchFamily="34" charset="0"/>
              </a:rPr>
              <a:t>Johannes-Evangelium 7,17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843808" y="62622"/>
            <a:ext cx="6192688" cy="2862322"/>
          </a:xfrm>
        </p:spPr>
        <p:txBody>
          <a:bodyPr wrap="square">
            <a:spAutoFit/>
          </a:bodyPr>
          <a:lstStyle/>
          <a:p>
            <a:pPr algn="r"/>
            <a:r>
              <a:rPr lang="de-CH" altLang="de-DE" sz="3600" dirty="0">
                <a:solidFill>
                  <a:schemeClr val="tx1"/>
                </a:solidFill>
                <a:effectLst/>
                <a:latin typeface="Univers LT Std 47 Cn Lt" pitchFamily="34" charset="0"/>
              </a:rPr>
              <a:t>„Wenn jemand bereit ist, Gottes Willen zu erfüllen, wird er erkennen, ob das, was ich lehre, von Gott ist oder ob ich aus mir selbst heraus rede.“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685616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63688" y="5333146"/>
            <a:ext cx="6400800" cy="400110"/>
          </a:xfrm>
        </p:spPr>
        <p:txBody>
          <a:bodyPr>
            <a:spAutoFit/>
          </a:bodyPr>
          <a:lstStyle/>
          <a:p>
            <a:pPr algn="r"/>
            <a:r>
              <a:rPr lang="de-CH" altLang="de-DE" sz="2000" dirty="0" err="1" smtClean="0">
                <a:effectLst/>
                <a:latin typeface="Univers LT Std 47 Cn Lt" pitchFamily="34" charset="0"/>
              </a:rPr>
              <a:t>Maleachi</a:t>
            </a:r>
            <a:r>
              <a:rPr lang="de-CH" altLang="de-DE" sz="2000" dirty="0" smtClean="0">
                <a:effectLst/>
                <a:latin typeface="Univers LT Std 47 Cn Lt" pitchFamily="34" charset="0"/>
              </a:rPr>
              <a:t> 3,10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68426"/>
            <a:ext cx="6048672" cy="5016758"/>
          </a:xfrm>
        </p:spPr>
        <p:txBody>
          <a:bodyPr wrap="square">
            <a:spAutoFit/>
          </a:bodyPr>
          <a:lstStyle/>
          <a:p>
            <a:pPr algn="r"/>
            <a:r>
              <a:rPr lang="de-CH" altLang="de-DE" sz="3200" dirty="0">
                <a:solidFill>
                  <a:schemeClr val="tx1"/>
                </a:solidFill>
                <a:effectLst/>
                <a:latin typeface="Univers LT Std 47 Cn Lt" pitchFamily="34" charset="0"/>
              </a:rPr>
              <a:t>„Bringt den zehnten Teil eurer Erträge unverkürzt zu meinem Tempel, damit meine Priester nicht Hunger leiden. Habt keine Sorge, dass ihr </a:t>
            </a:r>
            <a:r>
              <a:rPr lang="de-CH" altLang="de-DE" sz="3200" dirty="0" smtClean="0">
                <a:solidFill>
                  <a:schemeClr val="tx1"/>
                </a:solidFill>
                <a:effectLst/>
                <a:latin typeface="Univers LT Std 47 Cn Lt" pitchFamily="34" charset="0"/>
              </a:rPr>
              <a:t>dann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selber </a:t>
            </a:r>
            <a:r>
              <a:rPr lang="de-CH" altLang="de-DE" sz="3200" dirty="0">
                <a:solidFill>
                  <a:schemeClr val="tx1"/>
                </a:solidFill>
                <a:effectLst/>
                <a:latin typeface="Univers LT Std 47 Cn Lt" pitchFamily="34" charset="0"/>
              </a:rPr>
              <a:t>in Not kommt! Stellt mich auf die Probe“, sagt der Herr, </a:t>
            </a:r>
            <a:r>
              <a:rPr lang="de-CH" altLang="de-DE" sz="3200" dirty="0" smtClean="0">
                <a:solidFill>
                  <a:schemeClr val="tx1"/>
                </a:solidFill>
                <a:effectLst/>
                <a:latin typeface="Univers LT Std 47 Cn Lt" pitchFamily="34" charset="0"/>
              </a:rPr>
              <a:t>der</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Herrscher </a:t>
            </a:r>
            <a:r>
              <a:rPr lang="de-CH" altLang="de-DE" sz="3200" dirty="0">
                <a:solidFill>
                  <a:schemeClr val="tx1"/>
                </a:solidFill>
                <a:effectLst/>
                <a:latin typeface="Univers LT Std 47 Cn Lt" pitchFamily="34" charset="0"/>
              </a:rPr>
              <a:t>der Welt, „macht den Versuch, ob ich dann nicht </a:t>
            </a:r>
            <a:r>
              <a:rPr lang="de-CH" altLang="de-DE" sz="3200" dirty="0" smtClean="0">
                <a:solidFill>
                  <a:schemeClr val="tx1"/>
                </a:solidFill>
                <a:effectLst/>
                <a:latin typeface="Univers LT Std 47 Cn Lt" pitchFamily="34" charset="0"/>
              </a:rPr>
              <a:t>die</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Fenster </a:t>
            </a:r>
            <a:r>
              <a:rPr lang="de-CH" altLang="de-DE" sz="3200" dirty="0">
                <a:solidFill>
                  <a:schemeClr val="tx1"/>
                </a:solidFill>
                <a:effectLst/>
                <a:latin typeface="Univers LT Std 47 Cn Lt" pitchFamily="34" charset="0"/>
              </a:rPr>
              <a:t>des Himmels öffne </a:t>
            </a:r>
            <a:r>
              <a:rPr lang="de-CH" altLang="de-DE" sz="3200" dirty="0" smtClean="0">
                <a:solidFill>
                  <a:schemeClr val="tx1"/>
                </a:solidFill>
                <a:effectLst/>
                <a:latin typeface="Univers LT Std 47 Cn Lt" pitchFamily="34" charset="0"/>
              </a:rPr>
              <a:t>und</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euch </a:t>
            </a:r>
            <a:r>
              <a:rPr lang="de-CH" altLang="de-DE" sz="3200" dirty="0">
                <a:solidFill>
                  <a:schemeClr val="tx1"/>
                </a:solidFill>
                <a:effectLst/>
                <a:latin typeface="Univers LT Std 47 Cn Lt" pitchFamily="34" charset="0"/>
              </a:rPr>
              <a:t>mit Segen überschütte!“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79056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635896" y="332656"/>
            <a:ext cx="5377630" cy="1631216"/>
          </a:xfrm>
        </p:spPr>
        <p:txBody>
          <a:bodyPr wrap="square">
            <a:spAutoFit/>
          </a:bodyPr>
          <a:lstStyle/>
          <a:p>
            <a:pPr algn="l"/>
            <a:r>
              <a:rPr lang="de-DE" altLang="de-DE" sz="5000" dirty="0" smtClean="0">
                <a:solidFill>
                  <a:schemeClr val="tx1"/>
                </a:solidFill>
                <a:effectLst/>
                <a:latin typeface="Univers LT Std 47 Cn Lt" pitchFamily="34" charset="0"/>
              </a:rPr>
              <a:t>II. </a:t>
            </a:r>
            <a:r>
              <a:rPr lang="de-CH" altLang="de-DE" sz="5000" dirty="0">
                <a:solidFill>
                  <a:schemeClr val="tx1"/>
                </a:solidFill>
                <a:effectLst/>
                <a:latin typeface="Univers LT Std 47 Cn Lt" pitchFamily="34" charset="0"/>
              </a:rPr>
              <a:t>Wer einem eine Grube gräbt…</a:t>
            </a:r>
            <a:endParaRPr lang="de-DE" altLang="de-DE" sz="5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008111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3429000"/>
            <a:ext cx="6400800" cy="400110"/>
          </a:xfrm>
        </p:spPr>
        <p:txBody>
          <a:bodyPr>
            <a:spAutoFit/>
          </a:bodyPr>
          <a:lstStyle/>
          <a:p>
            <a:pPr algn="r"/>
            <a:r>
              <a:rPr lang="de-CH" altLang="de-DE" sz="2000" dirty="0" smtClean="0">
                <a:effectLst/>
                <a:latin typeface="Univers LT Std 47 Cn Lt" pitchFamily="34" charset="0"/>
              </a:rPr>
              <a:t>Esther 5,9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134630"/>
            <a:ext cx="6048672" cy="2862322"/>
          </a:xfrm>
        </p:spPr>
        <p:txBody>
          <a:bodyPr wrap="square">
            <a:spAutoFit/>
          </a:bodyPr>
          <a:lstStyle/>
          <a:p>
            <a:pPr algn="r"/>
            <a:r>
              <a:rPr lang="de-CH" altLang="de-DE" sz="3600" dirty="0">
                <a:solidFill>
                  <a:schemeClr val="tx1"/>
                </a:solidFill>
                <a:effectLst/>
                <a:latin typeface="Univers LT Std 47 Cn Lt" pitchFamily="34" charset="0"/>
              </a:rPr>
              <a:t>„Doch im Tor kam er an Mordechai vorbei, der nicht vor ihm aufstand und ihm nicht die geringste Ehrerbietung erwies. </a:t>
            </a:r>
            <a:r>
              <a:rPr lang="de-CH" altLang="de-DE" sz="3600" dirty="0" smtClean="0">
                <a:solidFill>
                  <a:schemeClr val="tx1"/>
                </a:solidFill>
                <a:effectLst/>
                <a:latin typeface="Univers LT Std 47 Cn Lt" pitchFamily="34" charset="0"/>
              </a:rPr>
              <a:t>Haman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wurde </a:t>
            </a:r>
            <a:r>
              <a:rPr lang="de-CH" altLang="de-DE" sz="3600" dirty="0">
                <a:solidFill>
                  <a:schemeClr val="tx1"/>
                </a:solidFill>
                <a:effectLst/>
                <a:latin typeface="Univers LT Std 47 Cn Lt" pitchFamily="34" charset="0"/>
              </a:rPr>
              <a:t>von Wut gepackt.“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541480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2636912"/>
            <a:ext cx="6400800" cy="400110"/>
          </a:xfrm>
        </p:spPr>
        <p:txBody>
          <a:bodyPr>
            <a:spAutoFit/>
          </a:bodyPr>
          <a:lstStyle/>
          <a:p>
            <a:pPr algn="r"/>
            <a:r>
              <a:rPr lang="de-CH" altLang="de-DE" sz="2000" dirty="0" smtClean="0">
                <a:effectLst/>
                <a:latin typeface="Univers LT Std 47 Cn Lt" pitchFamily="34" charset="0"/>
              </a:rPr>
              <a:t>Esther 5,13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116632"/>
            <a:ext cx="6048672" cy="2308324"/>
          </a:xfrm>
        </p:spPr>
        <p:txBody>
          <a:bodyPr wrap="square">
            <a:spAutoFit/>
          </a:bodyPr>
          <a:lstStyle/>
          <a:p>
            <a:pPr algn="r"/>
            <a:r>
              <a:rPr lang="de-CH" altLang="de-DE" sz="3600" dirty="0">
                <a:solidFill>
                  <a:schemeClr val="tx1"/>
                </a:solidFill>
                <a:effectLst/>
                <a:latin typeface="Univers LT Std 47 Cn Lt" pitchFamily="34" charset="0"/>
              </a:rPr>
              <a:t>„Aber das alles kann ich nicht richtig geniessen, solange </a:t>
            </a:r>
            <a:r>
              <a:rPr lang="de-CH" altLang="de-DE" sz="3600" dirty="0" smtClean="0">
                <a:solidFill>
                  <a:schemeClr val="tx1"/>
                </a:solidFill>
                <a:effectLst/>
                <a:latin typeface="Univers LT Std 47 Cn Lt" pitchFamily="34" charset="0"/>
              </a:rPr>
              <a:t>ich</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den </a:t>
            </a:r>
            <a:r>
              <a:rPr lang="de-CH" altLang="de-DE" sz="3600" dirty="0">
                <a:solidFill>
                  <a:schemeClr val="tx1"/>
                </a:solidFill>
                <a:effectLst/>
                <a:latin typeface="Univers LT Std 47 Cn Lt" pitchFamily="34" charset="0"/>
              </a:rPr>
              <a:t>Juden Mordechai im </a:t>
            </a:r>
            <a:r>
              <a:rPr lang="de-CH" altLang="de-DE" sz="3600" dirty="0" smtClean="0">
                <a:solidFill>
                  <a:schemeClr val="tx1"/>
                </a:solidFill>
                <a:effectLst/>
                <a:latin typeface="Univers LT Std 47 Cn Lt" pitchFamily="34" charset="0"/>
              </a:rPr>
              <a:t>Tor</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des </a:t>
            </a:r>
            <a:r>
              <a:rPr lang="de-CH" altLang="de-DE" sz="3600" dirty="0">
                <a:solidFill>
                  <a:schemeClr val="tx1"/>
                </a:solidFill>
                <a:effectLst/>
                <a:latin typeface="Univers LT Std 47 Cn Lt" pitchFamily="34" charset="0"/>
              </a:rPr>
              <a:t>Palastbezirks sitzen sehe!“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177595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4293096"/>
            <a:ext cx="6400800" cy="400110"/>
          </a:xfrm>
        </p:spPr>
        <p:txBody>
          <a:bodyPr>
            <a:spAutoFit/>
          </a:bodyPr>
          <a:lstStyle/>
          <a:p>
            <a:pPr algn="r"/>
            <a:r>
              <a:rPr lang="de-CH" altLang="de-DE" sz="2000" dirty="0" smtClean="0">
                <a:effectLst/>
                <a:latin typeface="Univers LT Std 47 Cn Lt" pitchFamily="34" charset="0"/>
              </a:rPr>
              <a:t>Esther 5,14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44624"/>
            <a:ext cx="6048672" cy="3970318"/>
          </a:xfrm>
        </p:spPr>
        <p:txBody>
          <a:bodyPr wrap="square">
            <a:spAutoFit/>
          </a:bodyPr>
          <a:lstStyle/>
          <a:p>
            <a:pPr algn="r"/>
            <a:r>
              <a:rPr lang="de-CH" altLang="de-DE" sz="3600" dirty="0">
                <a:solidFill>
                  <a:schemeClr val="tx1"/>
                </a:solidFill>
                <a:effectLst/>
                <a:latin typeface="Univers LT Std 47 Cn Lt" pitchFamily="34" charset="0"/>
              </a:rPr>
              <a:t>„Lass einen Galgen errichten, zwanzig Meter hoch, und lass dir vom König die Erlaubnis geben, Mordechai daran aufzuhängen. Danach kannst du </a:t>
            </a:r>
            <a:r>
              <a:rPr lang="de-CH" altLang="de-DE" sz="3600" dirty="0" smtClean="0">
                <a:solidFill>
                  <a:schemeClr val="tx1"/>
                </a:solidFill>
                <a:effectLst/>
                <a:latin typeface="Univers LT Std 47 Cn Lt" pitchFamily="34" charset="0"/>
              </a:rPr>
              <a:t>unbeschwert</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mit </a:t>
            </a:r>
            <a:r>
              <a:rPr lang="de-CH" altLang="de-DE" sz="3600" dirty="0">
                <a:solidFill>
                  <a:schemeClr val="tx1"/>
                </a:solidFill>
                <a:effectLst/>
                <a:latin typeface="Univers LT Std 47 Cn Lt" pitchFamily="34" charset="0"/>
              </a:rPr>
              <a:t>dem König zum </a:t>
            </a:r>
            <a:r>
              <a:rPr lang="de-CH" altLang="de-DE" sz="3600" dirty="0" smtClean="0">
                <a:solidFill>
                  <a:schemeClr val="tx1"/>
                </a:solidFill>
                <a:effectLst/>
                <a:latin typeface="Univers LT Std 47 Cn Lt" pitchFamily="34" charset="0"/>
              </a:rPr>
              <a:t>festlichen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Mahl </a:t>
            </a:r>
            <a:r>
              <a:rPr lang="de-CH" altLang="de-DE" sz="3600" dirty="0">
                <a:solidFill>
                  <a:schemeClr val="tx1"/>
                </a:solidFill>
                <a:effectLst/>
                <a:latin typeface="Univers LT Std 47 Cn Lt" pitchFamily="34" charset="0"/>
              </a:rPr>
              <a:t>gehen.“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756908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2132856"/>
            <a:ext cx="6400800" cy="400110"/>
          </a:xfrm>
        </p:spPr>
        <p:txBody>
          <a:bodyPr>
            <a:spAutoFit/>
          </a:bodyPr>
          <a:lstStyle/>
          <a:p>
            <a:pPr algn="r"/>
            <a:r>
              <a:rPr lang="de-CH" altLang="de-DE" sz="2000" dirty="0" smtClean="0">
                <a:effectLst/>
                <a:latin typeface="Univers LT Std 47 Cn Lt" pitchFamily="34" charset="0"/>
              </a:rPr>
              <a:t>Esther 6,6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162506"/>
            <a:ext cx="6048672" cy="1754326"/>
          </a:xfrm>
        </p:spPr>
        <p:txBody>
          <a:bodyPr wrap="square">
            <a:spAutoFit/>
          </a:bodyPr>
          <a:lstStyle/>
          <a:p>
            <a:pPr algn="r"/>
            <a:r>
              <a:rPr lang="de-CH" altLang="de-DE" sz="3600" dirty="0">
                <a:solidFill>
                  <a:schemeClr val="tx1"/>
                </a:solidFill>
                <a:effectLst/>
                <a:latin typeface="Univers LT Std 47 Cn Lt" pitchFamily="34" charset="0"/>
              </a:rPr>
              <a:t>„Was kann ein König für jemand tun, dem er eine besondere Ehre erweisen will?“</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390086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2132856"/>
            <a:ext cx="6400800" cy="400110"/>
          </a:xfrm>
        </p:spPr>
        <p:txBody>
          <a:bodyPr>
            <a:spAutoFit/>
          </a:bodyPr>
          <a:lstStyle/>
          <a:p>
            <a:pPr algn="r"/>
            <a:r>
              <a:rPr lang="de-CH" altLang="de-DE" sz="2000" dirty="0" smtClean="0">
                <a:effectLst/>
                <a:latin typeface="Univers LT Std 47 Cn Lt" pitchFamily="34" charset="0"/>
              </a:rPr>
              <a:t>Esther 6,6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162506"/>
            <a:ext cx="6048672" cy="1754326"/>
          </a:xfrm>
        </p:spPr>
        <p:txBody>
          <a:bodyPr wrap="square">
            <a:spAutoFit/>
          </a:bodyPr>
          <a:lstStyle/>
          <a:p>
            <a:pPr algn="r"/>
            <a:r>
              <a:rPr lang="de-CH" altLang="de-DE" sz="3600" dirty="0">
                <a:solidFill>
                  <a:schemeClr val="tx1"/>
                </a:solidFill>
                <a:effectLst/>
                <a:latin typeface="Univers LT Std 47 Cn Lt" pitchFamily="34" charset="0"/>
              </a:rPr>
              <a:t>„Da kann nur ich gemeint sein; wen sonst sollte der König besonders ehren wollen?“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483189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l="-3000" r="-3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37264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2132856"/>
            <a:ext cx="6400800" cy="400110"/>
          </a:xfrm>
        </p:spPr>
        <p:txBody>
          <a:bodyPr>
            <a:spAutoFit/>
          </a:bodyPr>
          <a:lstStyle/>
          <a:p>
            <a:pPr algn="r"/>
            <a:r>
              <a:rPr lang="de-CH" altLang="de-DE" sz="2000" dirty="0" smtClean="0">
                <a:effectLst/>
                <a:latin typeface="Univers LT Std 47 Cn Lt" pitchFamily="34" charset="0"/>
              </a:rPr>
              <a:t>Esther 6,11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162506"/>
            <a:ext cx="6048672" cy="1754326"/>
          </a:xfrm>
        </p:spPr>
        <p:txBody>
          <a:bodyPr wrap="square">
            <a:spAutoFit/>
          </a:bodyPr>
          <a:lstStyle/>
          <a:p>
            <a:pPr algn="r"/>
            <a:r>
              <a:rPr lang="de-CH" altLang="de-DE" sz="3600" dirty="0">
                <a:solidFill>
                  <a:schemeClr val="tx1"/>
                </a:solidFill>
                <a:effectLst/>
                <a:latin typeface="Univers LT Std 47 Cn Lt" pitchFamily="34" charset="0"/>
              </a:rPr>
              <a:t>„So handelt der König an dem Mann, dem er eine </a:t>
            </a:r>
            <a:r>
              <a:rPr lang="de-CH" altLang="de-DE" sz="3600" dirty="0" smtClean="0">
                <a:solidFill>
                  <a:schemeClr val="tx1"/>
                </a:solidFill>
                <a:effectLst/>
                <a:latin typeface="Univers LT Std 47 Cn Lt" pitchFamily="34" charset="0"/>
              </a:rPr>
              <a:t>besondere</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Ehre </a:t>
            </a:r>
            <a:r>
              <a:rPr lang="de-CH" altLang="de-DE" sz="3600" dirty="0">
                <a:solidFill>
                  <a:schemeClr val="tx1"/>
                </a:solidFill>
                <a:effectLst/>
                <a:latin typeface="Univers LT Std 47 Cn Lt" pitchFamily="34" charset="0"/>
              </a:rPr>
              <a:t>erweisen will!“</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591724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2636912"/>
            <a:ext cx="6400800" cy="400110"/>
          </a:xfrm>
        </p:spPr>
        <p:txBody>
          <a:bodyPr>
            <a:spAutoFit/>
          </a:bodyPr>
          <a:lstStyle/>
          <a:p>
            <a:pPr algn="r"/>
            <a:r>
              <a:rPr lang="de-CH" altLang="de-DE" sz="2000" dirty="0" smtClean="0">
                <a:effectLst/>
                <a:latin typeface="Univers LT Std 47 Cn Lt" pitchFamily="34" charset="0"/>
              </a:rPr>
              <a:t>Esther 6,13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40556"/>
            <a:ext cx="6048672" cy="2308324"/>
          </a:xfrm>
        </p:spPr>
        <p:txBody>
          <a:bodyPr wrap="square">
            <a:spAutoFit/>
          </a:bodyPr>
          <a:lstStyle/>
          <a:p>
            <a:pPr algn="r"/>
            <a:r>
              <a:rPr lang="de-CH" altLang="de-DE" sz="3600" dirty="0">
                <a:solidFill>
                  <a:schemeClr val="tx1"/>
                </a:solidFill>
                <a:effectLst/>
                <a:latin typeface="Univers LT Std 47 Cn Lt" pitchFamily="34" charset="0"/>
              </a:rPr>
              <a:t>„Wenn Mordechai, mit dem dir das passiert ist, zum Volk der Juden zählt, dann kannst du aufgeben. Dein Untergang ist besiegelt.“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235541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2636912"/>
            <a:ext cx="6400800" cy="400110"/>
          </a:xfrm>
        </p:spPr>
        <p:txBody>
          <a:bodyPr>
            <a:spAutoFit/>
          </a:bodyPr>
          <a:lstStyle/>
          <a:p>
            <a:pPr algn="r"/>
            <a:r>
              <a:rPr lang="de-CH" altLang="de-DE" sz="2000" dirty="0" smtClean="0">
                <a:effectLst/>
                <a:latin typeface="Univers LT Std 47 Cn Lt" pitchFamily="34" charset="0"/>
              </a:rPr>
              <a:t>Esther 7,2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40556"/>
            <a:ext cx="6048672" cy="2308324"/>
          </a:xfrm>
        </p:spPr>
        <p:txBody>
          <a:bodyPr wrap="square">
            <a:spAutoFit/>
          </a:bodyPr>
          <a:lstStyle/>
          <a:p>
            <a:pPr algn="r"/>
            <a:r>
              <a:rPr lang="de-CH" altLang="de-DE" sz="3600" dirty="0">
                <a:solidFill>
                  <a:schemeClr val="tx1"/>
                </a:solidFill>
                <a:effectLst/>
                <a:latin typeface="Univers LT Std 47 Cn Lt" pitchFamily="34" charset="0"/>
              </a:rPr>
              <a:t>„Was ist nun dein Wunsch, Königin Esther? Ich erfülle ihn dir! Fordere, was du willst, bis zur Hälfte meines Königreiches!“</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76674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2132856"/>
            <a:ext cx="6400800" cy="400110"/>
          </a:xfrm>
        </p:spPr>
        <p:txBody>
          <a:bodyPr>
            <a:spAutoFit/>
          </a:bodyPr>
          <a:lstStyle/>
          <a:p>
            <a:pPr algn="r"/>
            <a:r>
              <a:rPr lang="de-CH" altLang="de-DE" sz="2000" dirty="0" smtClean="0">
                <a:effectLst/>
                <a:latin typeface="Univers LT Std 47 Cn Lt" pitchFamily="34" charset="0"/>
              </a:rPr>
              <a:t>Esther 7,5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162506"/>
            <a:ext cx="6048672" cy="1754326"/>
          </a:xfrm>
        </p:spPr>
        <p:txBody>
          <a:bodyPr wrap="square">
            <a:spAutoFit/>
          </a:bodyPr>
          <a:lstStyle/>
          <a:p>
            <a:pPr algn="r"/>
            <a:r>
              <a:rPr lang="de-CH" altLang="de-DE" sz="3600" dirty="0">
                <a:solidFill>
                  <a:schemeClr val="tx1"/>
                </a:solidFill>
                <a:effectLst/>
                <a:latin typeface="Univers LT Std 47 Cn Lt" pitchFamily="34" charset="0"/>
              </a:rPr>
              <a:t>„Wer wagt so etwas? Wo ist der Mann, der so </a:t>
            </a:r>
            <a:r>
              <a:rPr lang="de-CH" altLang="de-DE" sz="3600" dirty="0" smtClean="0">
                <a:solidFill>
                  <a:schemeClr val="tx1"/>
                </a:solidFill>
                <a:effectLst/>
                <a:latin typeface="Univers LT Std 47 Cn Lt" pitchFamily="34" charset="0"/>
              </a:rPr>
              <a:t>schändliche</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Pläne </a:t>
            </a:r>
            <a:r>
              <a:rPr lang="de-CH" altLang="de-DE" sz="3600" dirty="0">
                <a:solidFill>
                  <a:schemeClr val="tx1"/>
                </a:solidFill>
                <a:effectLst/>
                <a:latin typeface="Univers LT Std 47 Cn Lt" pitchFamily="34" charset="0"/>
              </a:rPr>
              <a:t>ausheckt?“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629957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2132856"/>
            <a:ext cx="6400800" cy="400110"/>
          </a:xfrm>
        </p:spPr>
        <p:txBody>
          <a:bodyPr>
            <a:spAutoFit/>
          </a:bodyPr>
          <a:lstStyle/>
          <a:p>
            <a:pPr algn="r"/>
            <a:r>
              <a:rPr lang="de-CH" altLang="de-DE" sz="2000" dirty="0" smtClean="0">
                <a:effectLst/>
                <a:latin typeface="Univers LT Std 47 Cn Lt" pitchFamily="34" charset="0"/>
              </a:rPr>
              <a:t>Esther 7,6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254839"/>
            <a:ext cx="6048672" cy="1569660"/>
          </a:xfrm>
        </p:spPr>
        <p:txBody>
          <a:bodyPr wrap="square">
            <a:spAutoFit/>
          </a:bodyPr>
          <a:lstStyle/>
          <a:p>
            <a:pPr algn="r"/>
            <a:r>
              <a:rPr lang="de-CH" altLang="de-DE" sz="4800" dirty="0">
                <a:solidFill>
                  <a:schemeClr val="tx1"/>
                </a:solidFill>
                <a:effectLst/>
                <a:latin typeface="Univers LT Std 47 Cn Lt" pitchFamily="34" charset="0"/>
              </a:rPr>
              <a:t>„Unser Todfeind ist dieser böse Haman hier!“</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930951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2132856"/>
            <a:ext cx="6400800" cy="400110"/>
          </a:xfrm>
        </p:spPr>
        <p:txBody>
          <a:bodyPr>
            <a:spAutoFit/>
          </a:bodyPr>
          <a:lstStyle/>
          <a:p>
            <a:pPr algn="r"/>
            <a:r>
              <a:rPr lang="de-CH" altLang="de-DE" sz="2000" dirty="0" smtClean="0">
                <a:effectLst/>
                <a:latin typeface="Univers LT Std 47 Cn Lt" pitchFamily="34" charset="0"/>
              </a:rPr>
              <a:t>Esther 7,7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439504"/>
            <a:ext cx="6048672" cy="1200329"/>
          </a:xfrm>
        </p:spPr>
        <p:txBody>
          <a:bodyPr wrap="square">
            <a:spAutoFit/>
          </a:bodyPr>
          <a:lstStyle/>
          <a:p>
            <a:pPr algn="r"/>
            <a:r>
              <a:rPr lang="de-CH" altLang="de-DE" sz="3600" dirty="0">
                <a:solidFill>
                  <a:schemeClr val="tx1"/>
                </a:solidFill>
                <a:effectLst/>
                <a:latin typeface="Univers LT Std 47 Cn Lt" pitchFamily="34" charset="0"/>
              </a:rPr>
              <a:t>„Haman trat auf Königin Esther zu und flehte um sein Leben.“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759573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2132856"/>
            <a:ext cx="6400800" cy="400110"/>
          </a:xfrm>
        </p:spPr>
        <p:txBody>
          <a:bodyPr>
            <a:spAutoFit/>
          </a:bodyPr>
          <a:lstStyle/>
          <a:p>
            <a:pPr algn="r"/>
            <a:r>
              <a:rPr lang="de-CH" altLang="de-DE" sz="2000" dirty="0" smtClean="0">
                <a:effectLst/>
                <a:latin typeface="Univers LT Std 47 Cn Lt" pitchFamily="34" charset="0"/>
              </a:rPr>
              <a:t>Esther 7,8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411760" y="162506"/>
            <a:ext cx="6624736" cy="1754326"/>
          </a:xfrm>
        </p:spPr>
        <p:txBody>
          <a:bodyPr wrap="square">
            <a:spAutoFit/>
          </a:bodyPr>
          <a:lstStyle/>
          <a:p>
            <a:pPr algn="r"/>
            <a:r>
              <a:rPr lang="de-CH" altLang="de-DE" sz="3600" dirty="0">
                <a:solidFill>
                  <a:schemeClr val="tx1"/>
                </a:solidFill>
                <a:effectLst/>
                <a:latin typeface="Univers LT Std 47 Cn Lt" pitchFamily="34" charset="0"/>
              </a:rPr>
              <a:t>„Jetzt tut er sogar der </a:t>
            </a:r>
            <a:r>
              <a:rPr lang="de-CH" altLang="de-DE" sz="3600" dirty="0" smtClean="0">
                <a:solidFill>
                  <a:schemeClr val="tx1"/>
                </a:solidFill>
                <a:effectLst/>
                <a:latin typeface="Univers LT Std 47 Cn Lt" pitchFamily="34" charset="0"/>
              </a:rPr>
              <a:t>Königin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Gewalt </a:t>
            </a:r>
            <a:r>
              <a:rPr lang="de-CH" altLang="de-DE" sz="3600" dirty="0">
                <a:solidFill>
                  <a:schemeClr val="tx1"/>
                </a:solidFill>
                <a:effectLst/>
                <a:latin typeface="Univers LT Std 47 Cn Lt" pitchFamily="34" charset="0"/>
              </a:rPr>
              <a:t>an, und das in meinem Palast!“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640928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1916832"/>
            <a:ext cx="6400800" cy="400110"/>
          </a:xfrm>
        </p:spPr>
        <p:txBody>
          <a:bodyPr>
            <a:spAutoFit/>
          </a:bodyPr>
          <a:lstStyle/>
          <a:p>
            <a:pPr algn="r"/>
            <a:r>
              <a:rPr lang="de-CH" altLang="de-DE" sz="2000" dirty="0" smtClean="0">
                <a:effectLst/>
                <a:latin typeface="Univers LT Std 47 Cn Lt" pitchFamily="34" charset="0"/>
              </a:rPr>
              <a:t>Esther 7,9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411760" y="654948"/>
            <a:ext cx="6624736" cy="769441"/>
          </a:xfrm>
        </p:spPr>
        <p:txBody>
          <a:bodyPr wrap="square">
            <a:spAutoFit/>
          </a:bodyPr>
          <a:lstStyle/>
          <a:p>
            <a:pPr algn="r"/>
            <a:r>
              <a:rPr lang="de-CH" altLang="de-DE" sz="4400" dirty="0">
                <a:solidFill>
                  <a:schemeClr val="tx1"/>
                </a:solidFill>
                <a:effectLst/>
                <a:latin typeface="Univers LT Std 47 Cn Lt" pitchFamily="34" charset="0"/>
              </a:rPr>
              <a:t>„Hängt Haman daran auf!“</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282951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3244914"/>
            <a:ext cx="6400800" cy="400110"/>
          </a:xfrm>
        </p:spPr>
        <p:txBody>
          <a:bodyPr>
            <a:spAutoFit/>
          </a:bodyPr>
          <a:lstStyle/>
          <a:p>
            <a:pPr algn="r"/>
            <a:r>
              <a:rPr lang="de-CH" altLang="de-DE" sz="2000" dirty="0" smtClean="0">
                <a:effectLst/>
                <a:latin typeface="Univers LT Std 47 Cn Lt" pitchFamily="34" charset="0"/>
              </a:rPr>
              <a:t>Psalm 9,16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134630"/>
            <a:ext cx="6048672" cy="2862322"/>
          </a:xfrm>
        </p:spPr>
        <p:txBody>
          <a:bodyPr wrap="square">
            <a:spAutoFit/>
          </a:bodyPr>
          <a:lstStyle/>
          <a:p>
            <a:pPr algn="r"/>
            <a:r>
              <a:rPr lang="de-CH" altLang="de-DE" sz="3600" dirty="0">
                <a:solidFill>
                  <a:schemeClr val="tx1"/>
                </a:solidFill>
                <a:effectLst/>
                <a:latin typeface="Univers LT Std 47 Cn Lt" pitchFamily="34" charset="0"/>
              </a:rPr>
              <a:t>„Die anderen Völker sind in die Grube gefallen, die sie für uns gegraben hatten. Sie legten ihre Netze aus und haben sich selbst darin gefangen.“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747538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2636912"/>
            <a:ext cx="6400800" cy="400110"/>
          </a:xfrm>
        </p:spPr>
        <p:txBody>
          <a:bodyPr>
            <a:spAutoFit/>
          </a:bodyPr>
          <a:lstStyle/>
          <a:p>
            <a:pPr algn="r"/>
            <a:r>
              <a:rPr lang="de-CH" altLang="de-DE" sz="2000" dirty="0" smtClean="0">
                <a:effectLst/>
                <a:latin typeface="Univers LT Std 47 Cn Lt" pitchFamily="34" charset="0"/>
              </a:rPr>
              <a:t>Esther 6,13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116632"/>
            <a:ext cx="6048672" cy="2308324"/>
          </a:xfrm>
        </p:spPr>
        <p:txBody>
          <a:bodyPr wrap="square">
            <a:spAutoFit/>
          </a:bodyPr>
          <a:lstStyle/>
          <a:p>
            <a:pPr algn="r"/>
            <a:r>
              <a:rPr lang="de-CH" altLang="de-DE" sz="3600" dirty="0">
                <a:solidFill>
                  <a:schemeClr val="tx1"/>
                </a:solidFill>
                <a:effectLst/>
                <a:latin typeface="Univers LT Std 47 Cn Lt" pitchFamily="34" charset="0"/>
              </a:rPr>
              <a:t>„Wenn Mordechai, mit dem dir das passiert ist, zum Volk der Juden zählt, dann kannst du aufgeben. Dein Untergang ist besiegelt.“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861429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l="-3000" r="-3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571069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4365104"/>
            <a:ext cx="6400800" cy="400110"/>
          </a:xfrm>
        </p:spPr>
        <p:txBody>
          <a:bodyPr>
            <a:spAutoFit/>
          </a:bodyPr>
          <a:lstStyle/>
          <a:p>
            <a:pPr algn="r"/>
            <a:r>
              <a:rPr lang="de-CH" altLang="de-DE" sz="2000" dirty="0" smtClean="0">
                <a:effectLst/>
                <a:latin typeface="Univers LT Std 47 Cn Lt" pitchFamily="34" charset="0"/>
              </a:rPr>
              <a:t>2.Korinther-Brief 5,20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771800" y="116632"/>
            <a:ext cx="6336704" cy="3970318"/>
          </a:xfrm>
        </p:spPr>
        <p:txBody>
          <a:bodyPr wrap="square">
            <a:spAutoFit/>
          </a:bodyPr>
          <a:lstStyle/>
          <a:p>
            <a:pPr algn="r"/>
            <a:r>
              <a:rPr lang="de-CH" altLang="de-DE" sz="3600" dirty="0">
                <a:solidFill>
                  <a:schemeClr val="tx1"/>
                </a:solidFill>
                <a:effectLst/>
                <a:latin typeface="Univers LT Std 47 Cn Lt" pitchFamily="34" charset="0"/>
              </a:rPr>
              <a:t>„Wir treten im Auftrag von Christus als seine Gesandten auf; </a:t>
            </a:r>
            <a:r>
              <a:rPr lang="de-CH" altLang="de-DE" sz="3600" dirty="0" smtClean="0">
                <a:solidFill>
                  <a:schemeClr val="tx1"/>
                </a:solidFill>
                <a:effectLst/>
                <a:latin typeface="Univers LT Std 47 Cn Lt" pitchFamily="34" charset="0"/>
              </a:rPr>
              <a:t>Gott</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selbst </a:t>
            </a:r>
            <a:r>
              <a:rPr lang="de-CH" altLang="de-DE" sz="3600" dirty="0">
                <a:solidFill>
                  <a:schemeClr val="tx1"/>
                </a:solidFill>
                <a:effectLst/>
                <a:latin typeface="Univers LT Std 47 Cn Lt" pitchFamily="34" charset="0"/>
              </a:rPr>
              <a:t>ist es, der die Menschen durch uns zur Umkehr </a:t>
            </a:r>
            <a:r>
              <a:rPr lang="de-CH" altLang="de-DE" sz="3600" dirty="0" smtClean="0">
                <a:solidFill>
                  <a:schemeClr val="tx1"/>
                </a:solidFill>
                <a:effectLst/>
                <a:latin typeface="Univers LT Std 47 Cn Lt" pitchFamily="34" charset="0"/>
              </a:rPr>
              <a:t>ruft. Wir</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bitten </a:t>
            </a:r>
            <a:r>
              <a:rPr lang="de-CH" altLang="de-DE" sz="3600" dirty="0">
                <a:solidFill>
                  <a:schemeClr val="tx1"/>
                </a:solidFill>
                <a:effectLst/>
                <a:latin typeface="Univers LT Std 47 Cn Lt" pitchFamily="34" charset="0"/>
              </a:rPr>
              <a:t>im Namen von Christus: Nehmt die Versöhnung </a:t>
            </a:r>
            <a:r>
              <a:rPr lang="de-CH" altLang="de-DE" sz="3600" dirty="0" smtClean="0">
                <a:solidFill>
                  <a:schemeClr val="tx1"/>
                </a:solidFill>
                <a:effectLst/>
                <a:latin typeface="Univers LT Std 47 Cn Lt" pitchFamily="34" charset="0"/>
              </a:rPr>
              <a:t>an,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die </a:t>
            </a:r>
            <a:r>
              <a:rPr lang="de-CH" altLang="de-DE" sz="3600" dirty="0">
                <a:solidFill>
                  <a:schemeClr val="tx1"/>
                </a:solidFill>
                <a:effectLst/>
                <a:latin typeface="Univers LT Std 47 Cn Lt" pitchFamily="34" charset="0"/>
              </a:rPr>
              <a:t>Gott euch anbietet!“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819916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635896" y="332656"/>
            <a:ext cx="5377630" cy="1631216"/>
          </a:xfrm>
        </p:spPr>
        <p:txBody>
          <a:bodyPr wrap="square">
            <a:spAutoFit/>
          </a:bodyPr>
          <a:lstStyle/>
          <a:p>
            <a:pPr algn="l"/>
            <a:r>
              <a:rPr lang="de-DE" altLang="de-DE" sz="5000" dirty="0" smtClean="0">
                <a:solidFill>
                  <a:schemeClr val="tx1"/>
                </a:solidFill>
                <a:effectLst/>
                <a:latin typeface="Univers LT Std 47 Cn Lt" pitchFamily="34" charset="0"/>
              </a:rPr>
              <a:t>III. </a:t>
            </a:r>
            <a:r>
              <a:rPr lang="de-CH" altLang="de-DE" sz="5000" dirty="0" smtClean="0">
                <a:solidFill>
                  <a:schemeClr val="tx1"/>
                </a:solidFill>
                <a:effectLst/>
                <a:latin typeface="Univers LT Std 47 Cn Lt" pitchFamily="34" charset="0"/>
              </a:rPr>
              <a:t>Wenn </a:t>
            </a:r>
            <a:r>
              <a:rPr lang="de-CH" altLang="de-DE" sz="5000" dirty="0">
                <a:solidFill>
                  <a:schemeClr val="tx1"/>
                </a:solidFill>
                <a:effectLst/>
                <a:latin typeface="Univers LT Std 47 Cn Lt" pitchFamily="34" charset="0"/>
              </a:rPr>
              <a:t>Gott sichtbar eingreift…</a:t>
            </a:r>
            <a:endParaRPr lang="de-DE" altLang="de-DE" sz="5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446436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5405154"/>
            <a:ext cx="6400800" cy="400110"/>
          </a:xfrm>
        </p:spPr>
        <p:txBody>
          <a:bodyPr>
            <a:spAutoFit/>
          </a:bodyPr>
          <a:lstStyle/>
          <a:p>
            <a:pPr algn="r"/>
            <a:r>
              <a:rPr lang="de-CH" altLang="de-DE" sz="2000" dirty="0" smtClean="0">
                <a:effectLst/>
                <a:latin typeface="Univers LT Std 47 Cn Lt" pitchFamily="34" charset="0"/>
              </a:rPr>
              <a:t>Esther 8,8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771800" y="78879"/>
            <a:ext cx="6336704" cy="5078313"/>
          </a:xfrm>
        </p:spPr>
        <p:txBody>
          <a:bodyPr wrap="square">
            <a:spAutoFit/>
          </a:bodyPr>
          <a:lstStyle/>
          <a:p>
            <a:pPr algn="r"/>
            <a:r>
              <a:rPr lang="de-CH" altLang="de-DE" sz="3600" dirty="0">
                <a:solidFill>
                  <a:schemeClr val="tx1"/>
                </a:solidFill>
                <a:effectLst/>
                <a:latin typeface="Univers LT Std 47 Cn Lt" pitchFamily="34" charset="0"/>
              </a:rPr>
              <a:t>„Ein Erlass, der im Namen des Königs abgefasst und mit seinem Siegelring gesiegelt ist, lässt sich nicht zurücknehmen. Ihr </a:t>
            </a:r>
            <a:r>
              <a:rPr lang="de-CH" altLang="de-DE" sz="3600" dirty="0" smtClean="0">
                <a:solidFill>
                  <a:schemeClr val="tx1"/>
                </a:solidFill>
                <a:effectLst/>
                <a:latin typeface="Univers LT Std 47 Cn Lt" pitchFamily="34" charset="0"/>
              </a:rPr>
              <a:t>könnt</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jedoch </a:t>
            </a:r>
            <a:r>
              <a:rPr lang="de-CH" altLang="de-DE" sz="3600" dirty="0">
                <a:solidFill>
                  <a:schemeClr val="tx1"/>
                </a:solidFill>
                <a:effectLst/>
                <a:latin typeface="Univers LT Std 47 Cn Lt" pitchFamily="34" charset="0"/>
              </a:rPr>
              <a:t>in meinem Namen </a:t>
            </a:r>
            <a:r>
              <a:rPr lang="de-CH" altLang="de-DE" sz="3600" dirty="0" smtClean="0">
                <a:solidFill>
                  <a:schemeClr val="tx1"/>
                </a:solidFill>
                <a:effectLst/>
                <a:latin typeface="Univers LT Std 47 Cn Lt" pitchFamily="34" charset="0"/>
              </a:rPr>
              <a:t>und</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unter </a:t>
            </a:r>
            <a:r>
              <a:rPr lang="de-CH" altLang="de-DE" sz="3600" dirty="0">
                <a:solidFill>
                  <a:schemeClr val="tx1"/>
                </a:solidFill>
                <a:effectLst/>
                <a:latin typeface="Univers LT Std 47 Cn Lt" pitchFamily="34" charset="0"/>
              </a:rPr>
              <a:t>meinem Siegel </a:t>
            </a:r>
            <a:r>
              <a:rPr lang="de-CH" altLang="de-DE" sz="3600" dirty="0" smtClean="0">
                <a:solidFill>
                  <a:schemeClr val="tx1"/>
                </a:solidFill>
                <a:effectLst/>
                <a:latin typeface="Univers LT Std 47 Cn Lt" pitchFamily="34" charset="0"/>
              </a:rPr>
              <a:t>eine</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weitere </a:t>
            </a:r>
            <a:r>
              <a:rPr lang="de-CH" altLang="de-DE" sz="3600" dirty="0">
                <a:solidFill>
                  <a:schemeClr val="tx1"/>
                </a:solidFill>
                <a:effectLst/>
                <a:latin typeface="Univers LT Std 47 Cn Lt" pitchFamily="34" charset="0"/>
              </a:rPr>
              <a:t>Verfügung </a:t>
            </a:r>
            <a:r>
              <a:rPr lang="de-CH" altLang="de-DE" sz="3600" dirty="0" smtClean="0">
                <a:solidFill>
                  <a:schemeClr val="tx1"/>
                </a:solidFill>
                <a:effectLst/>
                <a:latin typeface="Univers LT Std 47 Cn Lt" pitchFamily="34" charset="0"/>
              </a:rPr>
              <a:t>erlassen,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um </a:t>
            </a:r>
            <a:r>
              <a:rPr lang="de-CH" altLang="de-DE" sz="3600" dirty="0">
                <a:solidFill>
                  <a:schemeClr val="tx1"/>
                </a:solidFill>
                <a:effectLst/>
                <a:latin typeface="Univers LT Std 47 Cn Lt" pitchFamily="34" charset="0"/>
              </a:rPr>
              <a:t>die Juden zu retten. </a:t>
            </a:r>
            <a:r>
              <a:rPr lang="de-CH" altLang="de-DE" sz="3600" dirty="0" smtClean="0">
                <a:solidFill>
                  <a:schemeClr val="tx1"/>
                </a:solidFill>
                <a:effectLst/>
                <a:latin typeface="Univers LT Std 47 Cn Lt" pitchFamily="34" charset="0"/>
              </a:rPr>
              <a:t>Tut,</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was </a:t>
            </a:r>
            <a:r>
              <a:rPr lang="de-CH" altLang="de-DE" sz="3600" dirty="0">
                <a:solidFill>
                  <a:schemeClr val="tx1"/>
                </a:solidFill>
                <a:effectLst/>
                <a:latin typeface="Univers LT Std 47 Cn Lt" pitchFamily="34" charset="0"/>
              </a:rPr>
              <a:t>ihr für richtig haltet!“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183125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627784" y="5877272"/>
            <a:ext cx="6400800" cy="400110"/>
          </a:xfrm>
        </p:spPr>
        <p:txBody>
          <a:bodyPr>
            <a:spAutoFit/>
          </a:bodyPr>
          <a:lstStyle/>
          <a:p>
            <a:pPr algn="r"/>
            <a:r>
              <a:rPr lang="de-CH" altLang="de-DE" sz="2000" dirty="0" smtClean="0">
                <a:effectLst/>
                <a:latin typeface="Univers LT Std 47 Cn Lt" pitchFamily="34" charset="0"/>
              </a:rPr>
              <a:t>Esther 8,11-12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771800" y="44624"/>
            <a:ext cx="6336704" cy="5693866"/>
          </a:xfrm>
        </p:spPr>
        <p:txBody>
          <a:bodyPr wrap="square">
            <a:spAutoFit/>
          </a:bodyPr>
          <a:lstStyle/>
          <a:p>
            <a:pPr algn="r"/>
            <a:r>
              <a:rPr lang="de-CH" altLang="de-DE" sz="2800" dirty="0">
                <a:solidFill>
                  <a:schemeClr val="tx1"/>
                </a:solidFill>
                <a:effectLst/>
                <a:latin typeface="Univers LT Std 47 Cn Lt" pitchFamily="34" charset="0"/>
              </a:rPr>
              <a:t>„Der König erlaubt den Juden in allen Städten seines Reiches, sich zum Schutz ihres Lebens zusammenzutun und alle zu töten, </a:t>
            </a:r>
            <a:r>
              <a:rPr lang="de-CH" altLang="de-DE" sz="2800" dirty="0" smtClean="0">
                <a:solidFill>
                  <a:schemeClr val="tx1"/>
                </a:solidFill>
                <a:effectLst/>
                <a:latin typeface="Univers LT Std 47 Cn Lt" pitchFamily="34" charset="0"/>
              </a:rPr>
              <a:t>zu</a:t>
            </a:r>
            <a:br>
              <a:rPr lang="de-CH" altLang="de-DE" sz="2800" dirty="0" smtClean="0">
                <a:solidFill>
                  <a:schemeClr val="tx1"/>
                </a:solidFill>
                <a:effectLst/>
                <a:latin typeface="Univers LT Std 47 Cn Lt" pitchFamily="34" charset="0"/>
              </a:rPr>
            </a:br>
            <a:r>
              <a:rPr lang="de-CH" altLang="de-DE" sz="2800" dirty="0" smtClean="0">
                <a:solidFill>
                  <a:schemeClr val="tx1"/>
                </a:solidFill>
                <a:effectLst/>
                <a:latin typeface="Univers LT Std 47 Cn Lt" pitchFamily="34" charset="0"/>
              </a:rPr>
              <a:t>vernichten </a:t>
            </a:r>
            <a:r>
              <a:rPr lang="de-CH" altLang="de-DE" sz="2800" dirty="0">
                <a:solidFill>
                  <a:schemeClr val="tx1"/>
                </a:solidFill>
                <a:effectLst/>
                <a:latin typeface="Univers LT Std 47 Cn Lt" pitchFamily="34" charset="0"/>
              </a:rPr>
              <a:t>und auszurotten, die ihnen </a:t>
            </a:r>
            <a:r>
              <a:rPr lang="de-CH" altLang="de-DE" sz="2800" dirty="0" smtClean="0">
                <a:solidFill>
                  <a:schemeClr val="tx1"/>
                </a:solidFill>
                <a:effectLst/>
                <a:latin typeface="Univers LT Std 47 Cn Lt" pitchFamily="34" charset="0"/>
              </a:rPr>
              <a:t>und</a:t>
            </a:r>
            <a:br>
              <a:rPr lang="de-CH" altLang="de-DE" sz="2800" dirty="0" smtClean="0">
                <a:solidFill>
                  <a:schemeClr val="tx1"/>
                </a:solidFill>
                <a:effectLst/>
                <a:latin typeface="Univers LT Std 47 Cn Lt" pitchFamily="34" charset="0"/>
              </a:rPr>
            </a:br>
            <a:r>
              <a:rPr lang="de-CH" altLang="de-DE" sz="2800" dirty="0" smtClean="0">
                <a:solidFill>
                  <a:schemeClr val="tx1"/>
                </a:solidFill>
                <a:effectLst/>
                <a:latin typeface="Univers LT Std 47 Cn Lt" pitchFamily="34" charset="0"/>
              </a:rPr>
              <a:t>ihren </a:t>
            </a:r>
            <a:r>
              <a:rPr lang="de-CH" altLang="de-DE" sz="2800" dirty="0">
                <a:solidFill>
                  <a:schemeClr val="tx1"/>
                </a:solidFill>
                <a:effectLst/>
                <a:latin typeface="Univers LT Std 47 Cn Lt" pitchFamily="34" charset="0"/>
              </a:rPr>
              <a:t>Frauen und Kindern Gewalt </a:t>
            </a:r>
            <a:r>
              <a:rPr lang="de-CH" altLang="de-DE" sz="2800" dirty="0" smtClean="0">
                <a:solidFill>
                  <a:schemeClr val="tx1"/>
                </a:solidFill>
                <a:effectLst/>
                <a:latin typeface="Univers LT Std 47 Cn Lt" pitchFamily="34" charset="0"/>
              </a:rPr>
              <a:t>antun</a:t>
            </a:r>
            <a:br>
              <a:rPr lang="de-CH" altLang="de-DE" sz="2800" dirty="0" smtClean="0">
                <a:solidFill>
                  <a:schemeClr val="tx1"/>
                </a:solidFill>
                <a:effectLst/>
                <a:latin typeface="Univers LT Std 47 Cn Lt" pitchFamily="34" charset="0"/>
              </a:rPr>
            </a:br>
            <a:r>
              <a:rPr lang="de-CH" altLang="de-DE" sz="2800" dirty="0" smtClean="0">
                <a:solidFill>
                  <a:schemeClr val="tx1"/>
                </a:solidFill>
                <a:effectLst/>
                <a:latin typeface="Univers LT Std 47 Cn Lt" pitchFamily="34" charset="0"/>
              </a:rPr>
              <a:t>wollen </a:t>
            </a:r>
            <a:r>
              <a:rPr lang="de-CH" altLang="de-DE" sz="2800" dirty="0">
                <a:solidFill>
                  <a:schemeClr val="tx1"/>
                </a:solidFill>
                <a:effectLst/>
                <a:latin typeface="Univers LT Std 47 Cn Lt" pitchFamily="34" charset="0"/>
              </a:rPr>
              <a:t>– und zwar überall im Reich, </a:t>
            </a:r>
            <a:r>
              <a:rPr lang="de-CH" altLang="de-DE" sz="2800" dirty="0" smtClean="0">
                <a:solidFill>
                  <a:schemeClr val="tx1"/>
                </a:solidFill>
                <a:effectLst/>
                <a:latin typeface="Univers LT Std 47 Cn Lt" pitchFamily="34" charset="0"/>
              </a:rPr>
              <a:t>wo</a:t>
            </a:r>
            <a:br>
              <a:rPr lang="de-CH" altLang="de-DE" sz="2800" dirty="0" smtClean="0">
                <a:solidFill>
                  <a:schemeClr val="tx1"/>
                </a:solidFill>
                <a:effectLst/>
                <a:latin typeface="Univers LT Std 47 Cn Lt" pitchFamily="34" charset="0"/>
              </a:rPr>
            </a:br>
            <a:r>
              <a:rPr lang="de-CH" altLang="de-DE" sz="2800" dirty="0" smtClean="0">
                <a:solidFill>
                  <a:schemeClr val="tx1"/>
                </a:solidFill>
                <a:effectLst/>
                <a:latin typeface="Univers LT Std 47 Cn Lt" pitchFamily="34" charset="0"/>
              </a:rPr>
              <a:t>das </a:t>
            </a:r>
            <a:r>
              <a:rPr lang="de-CH" altLang="de-DE" sz="2800" dirty="0">
                <a:solidFill>
                  <a:schemeClr val="tx1"/>
                </a:solidFill>
                <a:effectLst/>
                <a:latin typeface="Univers LT Std 47 Cn Lt" pitchFamily="34" charset="0"/>
              </a:rPr>
              <a:t>vorkommt, unter allen Völkern und </a:t>
            </a:r>
            <a:r>
              <a:rPr lang="de-CH" altLang="de-DE" sz="2800" dirty="0" smtClean="0">
                <a:solidFill>
                  <a:schemeClr val="tx1"/>
                </a:solidFill>
                <a:effectLst/>
                <a:latin typeface="Univers LT Std 47 Cn Lt" pitchFamily="34" charset="0"/>
              </a:rPr>
              <a:t>in</a:t>
            </a:r>
            <a:br>
              <a:rPr lang="de-CH" altLang="de-DE" sz="2800" dirty="0" smtClean="0">
                <a:solidFill>
                  <a:schemeClr val="tx1"/>
                </a:solidFill>
                <a:effectLst/>
                <a:latin typeface="Univers LT Std 47 Cn Lt" pitchFamily="34" charset="0"/>
              </a:rPr>
            </a:br>
            <a:r>
              <a:rPr lang="de-CH" altLang="de-DE" sz="2800" dirty="0" smtClean="0">
                <a:solidFill>
                  <a:schemeClr val="tx1"/>
                </a:solidFill>
                <a:effectLst/>
                <a:latin typeface="Univers LT Std 47 Cn Lt" pitchFamily="34" charset="0"/>
              </a:rPr>
              <a:t>allen </a:t>
            </a:r>
            <a:r>
              <a:rPr lang="de-CH" altLang="de-DE" sz="2800" dirty="0">
                <a:solidFill>
                  <a:schemeClr val="tx1"/>
                </a:solidFill>
                <a:effectLst/>
                <a:latin typeface="Univers LT Std 47 Cn Lt" pitchFamily="34" charset="0"/>
              </a:rPr>
              <a:t>Provinzen. Der Besitz ihrer </a:t>
            </a:r>
            <a:r>
              <a:rPr lang="de-CH" altLang="de-DE" sz="2800" dirty="0" smtClean="0">
                <a:solidFill>
                  <a:schemeClr val="tx1"/>
                </a:solidFill>
                <a:effectLst/>
                <a:latin typeface="Univers LT Std 47 Cn Lt" pitchFamily="34" charset="0"/>
              </a:rPr>
              <a:t>Feinde</a:t>
            </a:r>
            <a:br>
              <a:rPr lang="de-CH" altLang="de-DE" sz="2800" dirty="0" smtClean="0">
                <a:solidFill>
                  <a:schemeClr val="tx1"/>
                </a:solidFill>
                <a:effectLst/>
                <a:latin typeface="Univers LT Std 47 Cn Lt" pitchFamily="34" charset="0"/>
              </a:rPr>
            </a:br>
            <a:r>
              <a:rPr lang="de-CH" altLang="de-DE" sz="2800" dirty="0" smtClean="0">
                <a:solidFill>
                  <a:schemeClr val="tx1"/>
                </a:solidFill>
                <a:effectLst/>
                <a:latin typeface="Univers LT Std 47 Cn Lt" pitchFamily="34" charset="0"/>
              </a:rPr>
              <a:t>wird </a:t>
            </a:r>
            <a:r>
              <a:rPr lang="de-CH" altLang="de-DE" sz="2800" dirty="0">
                <a:solidFill>
                  <a:schemeClr val="tx1"/>
                </a:solidFill>
                <a:effectLst/>
                <a:latin typeface="Univers LT Std 47 Cn Lt" pitchFamily="34" charset="0"/>
              </a:rPr>
              <a:t>den Juden zur </a:t>
            </a:r>
            <a:r>
              <a:rPr lang="de-CH" altLang="de-DE" sz="2800" dirty="0" smtClean="0">
                <a:solidFill>
                  <a:schemeClr val="tx1"/>
                </a:solidFill>
                <a:effectLst/>
                <a:latin typeface="Univers LT Std 47 Cn Lt" pitchFamily="34" charset="0"/>
              </a:rPr>
              <a:t>Plünderung</a:t>
            </a:r>
            <a:br>
              <a:rPr lang="de-CH" altLang="de-DE" sz="2800" dirty="0" smtClean="0">
                <a:solidFill>
                  <a:schemeClr val="tx1"/>
                </a:solidFill>
                <a:effectLst/>
                <a:latin typeface="Univers LT Std 47 Cn Lt" pitchFamily="34" charset="0"/>
              </a:rPr>
            </a:br>
            <a:r>
              <a:rPr lang="de-CH" altLang="de-DE" sz="2800" dirty="0" smtClean="0">
                <a:solidFill>
                  <a:schemeClr val="tx1"/>
                </a:solidFill>
                <a:effectLst/>
                <a:latin typeface="Univers LT Std 47 Cn Lt" pitchFamily="34" charset="0"/>
              </a:rPr>
              <a:t>freigegeben</a:t>
            </a:r>
            <a:r>
              <a:rPr lang="de-CH" altLang="de-DE" sz="2800" dirty="0">
                <a:solidFill>
                  <a:schemeClr val="tx1"/>
                </a:solidFill>
                <a:effectLst/>
                <a:latin typeface="Univers LT Std 47 Cn Lt" pitchFamily="34" charset="0"/>
              </a:rPr>
              <a:t>. Diese Erlaubnis gilt für </a:t>
            </a:r>
            <a:r>
              <a:rPr lang="de-CH" altLang="de-DE" sz="2800" dirty="0" smtClean="0">
                <a:solidFill>
                  <a:schemeClr val="tx1"/>
                </a:solidFill>
                <a:effectLst/>
                <a:latin typeface="Univers LT Std 47 Cn Lt" pitchFamily="34" charset="0"/>
              </a:rPr>
              <a:t>ein</a:t>
            </a:r>
            <a:br>
              <a:rPr lang="de-CH" altLang="de-DE" sz="2800" dirty="0" smtClean="0">
                <a:solidFill>
                  <a:schemeClr val="tx1"/>
                </a:solidFill>
                <a:effectLst/>
                <a:latin typeface="Univers LT Std 47 Cn Lt" pitchFamily="34" charset="0"/>
              </a:rPr>
            </a:br>
            <a:r>
              <a:rPr lang="de-CH" altLang="de-DE" sz="2800" dirty="0" smtClean="0">
                <a:solidFill>
                  <a:schemeClr val="tx1"/>
                </a:solidFill>
                <a:effectLst/>
                <a:latin typeface="Univers LT Std 47 Cn Lt" pitchFamily="34" charset="0"/>
              </a:rPr>
              <a:t>und </a:t>
            </a:r>
            <a:r>
              <a:rPr lang="de-CH" altLang="de-DE" sz="2800" dirty="0">
                <a:solidFill>
                  <a:schemeClr val="tx1"/>
                </a:solidFill>
                <a:effectLst/>
                <a:latin typeface="Univers LT Std 47 Cn Lt" pitchFamily="34" charset="0"/>
              </a:rPr>
              <a:t>denselben Tag in allen </a:t>
            </a:r>
            <a:r>
              <a:rPr lang="de-CH" altLang="de-DE" sz="2800" dirty="0" smtClean="0">
                <a:solidFill>
                  <a:schemeClr val="tx1"/>
                </a:solidFill>
                <a:effectLst/>
                <a:latin typeface="Univers LT Std 47 Cn Lt" pitchFamily="34" charset="0"/>
              </a:rPr>
              <a:t>Provinzen</a:t>
            </a:r>
            <a:br>
              <a:rPr lang="de-CH" altLang="de-DE" sz="2800" dirty="0" smtClean="0">
                <a:solidFill>
                  <a:schemeClr val="tx1"/>
                </a:solidFill>
                <a:effectLst/>
                <a:latin typeface="Univers LT Std 47 Cn Lt" pitchFamily="34" charset="0"/>
              </a:rPr>
            </a:br>
            <a:r>
              <a:rPr lang="de-CH" altLang="de-DE" sz="2800" dirty="0" smtClean="0">
                <a:solidFill>
                  <a:schemeClr val="tx1"/>
                </a:solidFill>
                <a:effectLst/>
                <a:latin typeface="Univers LT Std 47 Cn Lt" pitchFamily="34" charset="0"/>
              </a:rPr>
              <a:t>des </a:t>
            </a:r>
            <a:r>
              <a:rPr lang="de-CH" altLang="de-DE" sz="2800" dirty="0">
                <a:solidFill>
                  <a:schemeClr val="tx1"/>
                </a:solidFill>
                <a:effectLst/>
                <a:latin typeface="Univers LT Std 47 Cn Lt" pitchFamily="34" charset="0"/>
              </a:rPr>
              <a:t>Reiches, nämlich den 13. Tag </a:t>
            </a:r>
            <a:r>
              <a:rPr lang="de-CH" altLang="de-DE" sz="2800" dirty="0" smtClean="0">
                <a:solidFill>
                  <a:schemeClr val="tx1"/>
                </a:solidFill>
                <a:effectLst/>
                <a:latin typeface="Univers LT Std 47 Cn Lt" pitchFamily="34" charset="0"/>
              </a:rPr>
              <a:t>des</a:t>
            </a:r>
            <a:br>
              <a:rPr lang="de-CH" altLang="de-DE" sz="2800" dirty="0" smtClean="0">
                <a:solidFill>
                  <a:schemeClr val="tx1"/>
                </a:solidFill>
                <a:effectLst/>
                <a:latin typeface="Univers LT Std 47 Cn Lt" pitchFamily="34" charset="0"/>
              </a:rPr>
            </a:br>
            <a:r>
              <a:rPr lang="de-CH" altLang="de-DE" sz="2800" dirty="0" smtClean="0">
                <a:solidFill>
                  <a:schemeClr val="tx1"/>
                </a:solidFill>
                <a:effectLst/>
                <a:latin typeface="Univers LT Std 47 Cn Lt" pitchFamily="34" charset="0"/>
              </a:rPr>
              <a:t>12</a:t>
            </a:r>
            <a:r>
              <a:rPr lang="de-CH" altLang="de-DE" sz="2800" dirty="0">
                <a:solidFill>
                  <a:schemeClr val="tx1"/>
                </a:solidFill>
                <a:effectLst/>
                <a:latin typeface="Univers LT Std 47 Cn Lt" pitchFamily="34" charset="0"/>
              </a:rPr>
              <a:t>. Monats, des Monats </a:t>
            </a:r>
            <a:r>
              <a:rPr lang="de-CH" altLang="de-DE" sz="2800" dirty="0" err="1">
                <a:solidFill>
                  <a:schemeClr val="tx1"/>
                </a:solidFill>
                <a:effectLst/>
                <a:latin typeface="Univers LT Std 47 Cn Lt" pitchFamily="34" charset="0"/>
              </a:rPr>
              <a:t>Adar</a:t>
            </a:r>
            <a:r>
              <a:rPr lang="de-CH" altLang="de-DE" sz="2800" dirty="0">
                <a:solidFill>
                  <a:schemeClr val="tx1"/>
                </a:solidFill>
                <a:effectLst/>
                <a:latin typeface="Univers LT Std 47 Cn Lt" pitchFamily="34" charset="0"/>
              </a:rPr>
              <a:t>.“</a:t>
            </a:r>
            <a:endParaRPr lang="de-DE" altLang="de-DE" sz="2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1276372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pic>
        <p:nvPicPr>
          <p:cNvPr id="1026" name="Picture 2" descr="E:\Lehre\Predigt\Predigtreihen\Esther\Pu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44624"/>
            <a:ext cx="8960997" cy="5040560"/>
          </a:xfrm>
          <a:prstGeom prst="rect">
            <a:avLst/>
          </a:prstGeom>
          <a:noFill/>
          <a:extLst>
            <a:ext uri="{909E8E84-426E-40DD-AFC4-6F175D3DCCD1}">
              <a14:hiddenFill xmlns:a14="http://schemas.microsoft.com/office/drawing/2010/main">
                <a:solidFill>
                  <a:srgbClr val="FFFFFF"/>
                </a:solidFill>
              </a14:hiddenFill>
            </a:ext>
          </a:extLst>
        </p:spPr>
      </p:pic>
      <p:sp>
        <p:nvSpPr>
          <p:cNvPr id="2" name="Pfeil nach unten 1"/>
          <p:cNvSpPr/>
          <p:nvPr/>
        </p:nvSpPr>
        <p:spPr>
          <a:xfrm rot="9551077">
            <a:off x="2333197" y="1182342"/>
            <a:ext cx="482540" cy="86228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19412181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63688" y="5405154"/>
            <a:ext cx="6400800" cy="400110"/>
          </a:xfrm>
        </p:spPr>
        <p:txBody>
          <a:bodyPr>
            <a:spAutoFit/>
          </a:bodyPr>
          <a:lstStyle/>
          <a:p>
            <a:pPr algn="r"/>
            <a:r>
              <a:rPr lang="de-CH" altLang="de-DE" sz="2000" dirty="0" smtClean="0">
                <a:effectLst/>
                <a:latin typeface="Univers LT Std 47 Cn Lt" pitchFamily="34" charset="0"/>
              </a:rPr>
              <a:t>Esther 8,15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699792" y="78879"/>
            <a:ext cx="6336704" cy="5078313"/>
          </a:xfrm>
        </p:spPr>
        <p:txBody>
          <a:bodyPr wrap="square">
            <a:spAutoFit/>
          </a:bodyPr>
          <a:lstStyle/>
          <a:p>
            <a:pPr algn="r"/>
            <a:r>
              <a:rPr lang="de-CH" altLang="de-DE" sz="3600" dirty="0">
                <a:solidFill>
                  <a:schemeClr val="tx1"/>
                </a:solidFill>
                <a:effectLst/>
                <a:latin typeface="Univers LT Std 47 Cn Lt" pitchFamily="34" charset="0"/>
              </a:rPr>
              <a:t>„Mordechai trat aus dem Palastbezirk, gekleidet, wie </a:t>
            </a:r>
            <a:r>
              <a:rPr lang="de-CH" altLang="de-DE" sz="3600" dirty="0" smtClean="0">
                <a:solidFill>
                  <a:schemeClr val="tx1"/>
                </a:solidFill>
                <a:effectLst/>
                <a:latin typeface="Univers LT Std 47 Cn Lt" pitchFamily="34" charset="0"/>
              </a:rPr>
              <a:t>es</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seiner </a:t>
            </a:r>
            <a:r>
              <a:rPr lang="de-CH" altLang="de-DE" sz="3600" dirty="0">
                <a:solidFill>
                  <a:schemeClr val="tx1"/>
                </a:solidFill>
                <a:effectLst/>
                <a:latin typeface="Univers LT Std 47 Cn Lt" pitchFamily="34" charset="0"/>
              </a:rPr>
              <a:t>hohen Stellung </a:t>
            </a:r>
            <a:r>
              <a:rPr lang="de-CH" altLang="de-DE" sz="3600" dirty="0" smtClean="0">
                <a:solidFill>
                  <a:schemeClr val="tx1"/>
                </a:solidFill>
                <a:effectLst/>
                <a:latin typeface="Univers LT Std 47 Cn Lt" pitchFamily="34" charset="0"/>
              </a:rPr>
              <a:t>entsprach.</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Er </a:t>
            </a:r>
            <a:r>
              <a:rPr lang="de-CH" altLang="de-DE" sz="3600" dirty="0">
                <a:solidFill>
                  <a:schemeClr val="tx1"/>
                </a:solidFill>
                <a:effectLst/>
                <a:latin typeface="Univers LT Std 47 Cn Lt" pitchFamily="34" charset="0"/>
              </a:rPr>
              <a:t>trug ein Gewand in </a:t>
            </a:r>
            <a:r>
              <a:rPr lang="de-CH" altLang="de-DE" sz="3600" dirty="0" smtClean="0">
                <a:solidFill>
                  <a:schemeClr val="tx1"/>
                </a:solidFill>
                <a:effectLst/>
                <a:latin typeface="Univers LT Std 47 Cn Lt" pitchFamily="34" charset="0"/>
              </a:rPr>
              <a:t>violetter</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und </a:t>
            </a:r>
            <a:r>
              <a:rPr lang="de-CH" altLang="de-DE" sz="3600" dirty="0">
                <a:solidFill>
                  <a:schemeClr val="tx1"/>
                </a:solidFill>
                <a:effectLst/>
                <a:latin typeface="Univers LT Std 47 Cn Lt" pitchFamily="34" charset="0"/>
              </a:rPr>
              <a:t>weisser Farbe, </a:t>
            </a:r>
            <a:r>
              <a:rPr lang="de-CH" altLang="de-DE" sz="3600" dirty="0" smtClean="0">
                <a:solidFill>
                  <a:schemeClr val="tx1"/>
                </a:solidFill>
                <a:effectLst/>
                <a:latin typeface="Univers LT Std 47 Cn Lt" pitchFamily="34" charset="0"/>
              </a:rPr>
              <a:t>einen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Mantel aus </a:t>
            </a:r>
            <a:r>
              <a:rPr lang="de-CH" altLang="de-DE" sz="3600" dirty="0">
                <a:solidFill>
                  <a:schemeClr val="tx1"/>
                </a:solidFill>
                <a:effectLst/>
                <a:latin typeface="Univers LT Std 47 Cn Lt" pitchFamily="34" charset="0"/>
              </a:rPr>
              <a:t>feinem </a:t>
            </a:r>
            <a:r>
              <a:rPr lang="de-CH" altLang="de-DE" sz="3600" dirty="0" smtClean="0">
                <a:solidFill>
                  <a:schemeClr val="tx1"/>
                </a:solidFill>
                <a:effectLst/>
                <a:latin typeface="Univers LT Std 47 Cn Lt" pitchFamily="34" charset="0"/>
              </a:rPr>
              <a:t>weissem</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Leinen </a:t>
            </a:r>
            <a:r>
              <a:rPr lang="de-CH" altLang="de-DE" sz="3600" dirty="0">
                <a:solidFill>
                  <a:schemeClr val="tx1"/>
                </a:solidFill>
                <a:effectLst/>
                <a:latin typeface="Univers LT Std 47 Cn Lt" pitchFamily="34" charset="0"/>
              </a:rPr>
              <a:t>und </a:t>
            </a:r>
            <a:r>
              <a:rPr lang="de-CH" altLang="de-DE" sz="3600" dirty="0" smtClean="0">
                <a:solidFill>
                  <a:schemeClr val="tx1"/>
                </a:solidFill>
                <a:effectLst/>
                <a:latin typeface="Univers LT Std 47 Cn Lt" pitchFamily="34" charset="0"/>
              </a:rPr>
              <a:t>purpurrotem</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Wollstoff </a:t>
            </a:r>
            <a:r>
              <a:rPr lang="de-CH" altLang="de-DE" sz="3600" dirty="0">
                <a:solidFill>
                  <a:schemeClr val="tx1"/>
                </a:solidFill>
                <a:effectLst/>
                <a:latin typeface="Univers LT Std 47 Cn Lt" pitchFamily="34" charset="0"/>
              </a:rPr>
              <a:t>und dazu </a:t>
            </a:r>
            <a:r>
              <a:rPr lang="de-CH" altLang="de-DE" sz="3600" dirty="0" smtClean="0">
                <a:solidFill>
                  <a:schemeClr val="tx1"/>
                </a:solidFill>
                <a:effectLst/>
                <a:latin typeface="Univers LT Std 47 Cn Lt" pitchFamily="34" charset="0"/>
              </a:rPr>
              <a:t>eine</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grosse </a:t>
            </a:r>
            <a:r>
              <a:rPr lang="de-CH" altLang="de-DE" sz="3600" dirty="0">
                <a:solidFill>
                  <a:schemeClr val="tx1"/>
                </a:solidFill>
                <a:effectLst/>
                <a:latin typeface="Univers LT Std 47 Cn Lt" pitchFamily="34" charset="0"/>
              </a:rPr>
              <a:t>goldene Krone.“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570398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2348880"/>
            <a:ext cx="6400800" cy="400110"/>
          </a:xfrm>
        </p:spPr>
        <p:txBody>
          <a:bodyPr>
            <a:spAutoFit/>
          </a:bodyPr>
          <a:lstStyle/>
          <a:p>
            <a:pPr algn="r"/>
            <a:r>
              <a:rPr lang="de-CH" altLang="de-DE" sz="2000" dirty="0" smtClean="0">
                <a:effectLst/>
                <a:latin typeface="Univers LT Std 47 Cn Lt" pitchFamily="34" charset="0"/>
              </a:rPr>
              <a:t>Esther 8,17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188640"/>
            <a:ext cx="6048672" cy="1754326"/>
          </a:xfrm>
        </p:spPr>
        <p:txBody>
          <a:bodyPr wrap="square">
            <a:spAutoFit/>
          </a:bodyPr>
          <a:lstStyle/>
          <a:p>
            <a:pPr algn="r"/>
            <a:r>
              <a:rPr lang="de-CH" altLang="de-DE" sz="3600" dirty="0">
                <a:solidFill>
                  <a:schemeClr val="tx1"/>
                </a:solidFill>
                <a:effectLst/>
                <a:latin typeface="Univers LT Std 47 Cn Lt" pitchFamily="34" charset="0"/>
              </a:rPr>
              <a:t>„Von den Nichtjuden gerieten viele in grosse Furcht und traten zum Judentum über.“</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044564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4293096"/>
            <a:ext cx="6400800" cy="400110"/>
          </a:xfrm>
        </p:spPr>
        <p:txBody>
          <a:bodyPr>
            <a:spAutoFit/>
          </a:bodyPr>
          <a:lstStyle/>
          <a:p>
            <a:pPr algn="r"/>
            <a:r>
              <a:rPr lang="de-CH" altLang="de-DE" sz="2000" dirty="0" smtClean="0">
                <a:effectLst/>
                <a:latin typeface="Univers LT Std 47 Cn Lt" pitchFamily="34" charset="0"/>
              </a:rPr>
              <a:t>2.Korinther-Brief 5,21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106754"/>
            <a:ext cx="6048672" cy="3970318"/>
          </a:xfrm>
        </p:spPr>
        <p:txBody>
          <a:bodyPr wrap="square">
            <a:spAutoFit/>
          </a:bodyPr>
          <a:lstStyle/>
          <a:p>
            <a:pPr algn="r"/>
            <a:r>
              <a:rPr lang="de-CH" altLang="de-DE" sz="3600" dirty="0">
                <a:solidFill>
                  <a:schemeClr val="tx1"/>
                </a:solidFill>
                <a:effectLst/>
                <a:latin typeface="Univers LT Std 47 Cn Lt" pitchFamily="34" charset="0"/>
              </a:rPr>
              <a:t>„Den, Jesus, der ohne jede Sünde war, hat Gott für uns zur Sünde gemacht, damit wir durch die Verbindung mit ihm die Gerechtigkeit bekommen, </a:t>
            </a:r>
            <a:r>
              <a:rPr lang="de-CH" altLang="de-DE" sz="3600" dirty="0" smtClean="0">
                <a:solidFill>
                  <a:schemeClr val="tx1"/>
                </a:solidFill>
                <a:effectLst/>
                <a:latin typeface="Univers LT Std 47 Cn Lt" pitchFamily="34" charset="0"/>
              </a:rPr>
              <a:t>mit</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der </a:t>
            </a:r>
            <a:r>
              <a:rPr lang="de-CH" altLang="de-DE" sz="3600" dirty="0">
                <a:solidFill>
                  <a:schemeClr val="tx1"/>
                </a:solidFill>
                <a:effectLst/>
                <a:latin typeface="Univers LT Std 47 Cn Lt" pitchFamily="34" charset="0"/>
              </a:rPr>
              <a:t>wir vor Gott </a:t>
            </a:r>
            <a:r>
              <a:rPr lang="de-CH" altLang="de-DE" sz="3600" dirty="0" smtClean="0">
                <a:solidFill>
                  <a:schemeClr val="tx1"/>
                </a:solidFill>
                <a:effectLst/>
                <a:latin typeface="Univers LT Std 47 Cn Lt" pitchFamily="34" charset="0"/>
              </a:rPr>
              <a:t>bestehen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können</a:t>
            </a:r>
            <a:r>
              <a:rPr lang="de-CH" altLang="de-DE" sz="3600" dirty="0">
                <a:solidFill>
                  <a:schemeClr val="tx1"/>
                </a:solidFill>
                <a:effectLst/>
                <a:latin typeface="Univers LT Std 47 Cn Lt" pitchFamily="34" charset="0"/>
              </a:rPr>
              <a: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3413901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404664"/>
            <a:ext cx="8568952" cy="1200329"/>
          </a:xfrm>
        </p:spPr>
        <p:txBody>
          <a:bodyPr wrap="square">
            <a:spAutoFit/>
          </a:bodyPr>
          <a:lstStyle/>
          <a:p>
            <a:pPr algn="r"/>
            <a:r>
              <a:rPr lang="de-DE" altLang="de-DE" sz="7200" dirty="0" smtClean="0">
                <a:solidFill>
                  <a:schemeClr val="tx1"/>
                </a:solidFill>
                <a:effectLst/>
                <a:latin typeface="Univers LT Std 47 Cn Lt" pitchFamily="34" charset="0"/>
              </a:rPr>
              <a:t>Schlussgedanke</a:t>
            </a:r>
            <a:endParaRPr lang="de-DE" altLang="de-DE" sz="7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4941168"/>
            <a:ext cx="6400800" cy="400110"/>
          </a:xfrm>
        </p:spPr>
        <p:txBody>
          <a:bodyPr>
            <a:spAutoFit/>
          </a:bodyPr>
          <a:lstStyle/>
          <a:p>
            <a:pPr algn="r"/>
            <a:r>
              <a:rPr lang="de-CH" altLang="de-DE" sz="2000" dirty="0" smtClean="0">
                <a:effectLst/>
                <a:latin typeface="Univers LT Std 47 Cn Lt" pitchFamily="34" charset="0"/>
              </a:rPr>
              <a:t>2.Petrus-Brief 3,9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699792" y="56813"/>
            <a:ext cx="6336704" cy="4524315"/>
          </a:xfrm>
        </p:spPr>
        <p:txBody>
          <a:bodyPr wrap="square">
            <a:spAutoFit/>
          </a:bodyPr>
          <a:lstStyle/>
          <a:p>
            <a:pPr algn="r"/>
            <a:r>
              <a:rPr lang="de-CH" altLang="de-DE" sz="3200" dirty="0">
                <a:solidFill>
                  <a:schemeClr val="tx1"/>
                </a:solidFill>
                <a:effectLst/>
                <a:latin typeface="Univers LT Std 47 Cn Lt" pitchFamily="34" charset="0"/>
              </a:rPr>
              <a:t>„Es ist keineswegs so, dass der Herr die Erfüllung seiner Zusage </a:t>
            </a:r>
            <a:r>
              <a:rPr lang="de-CH" altLang="de-DE" sz="3200" dirty="0" smtClean="0">
                <a:solidFill>
                  <a:schemeClr val="tx1"/>
                </a:solidFill>
                <a:effectLst/>
                <a:latin typeface="Univers LT Std 47 Cn Lt" pitchFamily="34" charset="0"/>
              </a:rPr>
              <a:t>hinauszögert,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wie </a:t>
            </a:r>
            <a:r>
              <a:rPr lang="de-CH" altLang="de-DE" sz="3200" dirty="0">
                <a:solidFill>
                  <a:schemeClr val="tx1"/>
                </a:solidFill>
                <a:effectLst/>
                <a:latin typeface="Univers LT Std 47 Cn Lt" pitchFamily="34" charset="0"/>
              </a:rPr>
              <a:t>einige denken. Was sie für ein Hinauszögern halten, ist </a:t>
            </a:r>
            <a:r>
              <a:rPr lang="de-CH" altLang="de-DE" sz="3200" dirty="0" smtClean="0">
                <a:solidFill>
                  <a:schemeClr val="tx1"/>
                </a:solidFill>
                <a:effectLst/>
                <a:latin typeface="Univers LT Std 47 Cn Lt" pitchFamily="34" charset="0"/>
              </a:rPr>
              <a:t>in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Wirklichkeit </a:t>
            </a:r>
            <a:r>
              <a:rPr lang="de-CH" altLang="de-DE" sz="3200" dirty="0">
                <a:solidFill>
                  <a:schemeClr val="tx1"/>
                </a:solidFill>
                <a:effectLst/>
                <a:latin typeface="Univers LT Std 47 Cn Lt" pitchFamily="34" charset="0"/>
              </a:rPr>
              <a:t>ein Ausdruck </a:t>
            </a:r>
            <a:r>
              <a:rPr lang="de-CH" altLang="de-DE" sz="3200" dirty="0" smtClean="0">
                <a:solidFill>
                  <a:schemeClr val="tx1"/>
                </a:solidFill>
                <a:effectLst/>
                <a:latin typeface="Univers LT Std 47 Cn Lt" pitchFamily="34" charset="0"/>
              </a:rPr>
              <a:t>seiner</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Geduld </a:t>
            </a:r>
            <a:r>
              <a:rPr lang="de-CH" altLang="de-DE" sz="3200" dirty="0">
                <a:solidFill>
                  <a:schemeClr val="tx1"/>
                </a:solidFill>
                <a:effectLst/>
                <a:latin typeface="Univers LT Std 47 Cn Lt" pitchFamily="34" charset="0"/>
              </a:rPr>
              <a:t>mit euch. Denn er </a:t>
            </a:r>
            <a:r>
              <a:rPr lang="de-CH" altLang="de-DE" sz="3200" dirty="0" smtClean="0">
                <a:solidFill>
                  <a:schemeClr val="tx1"/>
                </a:solidFill>
                <a:effectLst/>
                <a:latin typeface="Univers LT Std 47 Cn Lt" pitchFamily="34" charset="0"/>
              </a:rPr>
              <a:t>möchte</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nicht</a:t>
            </a:r>
            <a:r>
              <a:rPr lang="de-CH" altLang="de-DE" sz="3200" dirty="0">
                <a:solidFill>
                  <a:schemeClr val="tx1"/>
                </a:solidFill>
                <a:effectLst/>
                <a:latin typeface="Univers LT Std 47 Cn Lt" pitchFamily="34" charset="0"/>
              </a:rPr>
              <a:t>, dass irgendjemand </a:t>
            </a:r>
            <a:r>
              <a:rPr lang="de-CH" altLang="de-DE" sz="3200" dirty="0" smtClean="0">
                <a:solidFill>
                  <a:schemeClr val="tx1"/>
                </a:solidFill>
                <a:effectLst/>
                <a:latin typeface="Univers LT Std 47 Cn Lt" pitchFamily="34" charset="0"/>
              </a:rPr>
              <a:t>verloren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geht</a:t>
            </a:r>
            <a:r>
              <a:rPr lang="de-CH" altLang="de-DE" sz="3200" dirty="0">
                <a:solidFill>
                  <a:schemeClr val="tx1"/>
                </a:solidFill>
                <a:effectLst/>
                <a:latin typeface="Univers LT Std 47 Cn Lt" pitchFamily="34" charset="0"/>
              </a:rPr>
              <a:t>; er möchte vielmehr, </a:t>
            </a:r>
            <a:r>
              <a:rPr lang="de-CH" altLang="de-DE" sz="3200" dirty="0" smtClean="0">
                <a:solidFill>
                  <a:schemeClr val="tx1"/>
                </a:solidFill>
                <a:effectLst/>
                <a:latin typeface="Univers LT Std 47 Cn Lt" pitchFamily="34" charset="0"/>
              </a:rPr>
              <a:t>dass</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alle zu </a:t>
            </a:r>
            <a:r>
              <a:rPr lang="de-CH" altLang="de-DE" sz="3200" dirty="0">
                <a:solidFill>
                  <a:schemeClr val="tx1"/>
                </a:solidFill>
                <a:effectLst/>
                <a:latin typeface="Univers LT Std 47 Cn Lt" pitchFamily="34" charset="0"/>
              </a:rPr>
              <a:t>ihm umkehren.“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848968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47864" y="332656"/>
            <a:ext cx="5688632" cy="1631216"/>
          </a:xfrm>
        </p:spPr>
        <p:txBody>
          <a:bodyPr wrap="square">
            <a:spAutoFit/>
          </a:bodyPr>
          <a:lstStyle/>
          <a:p>
            <a:pPr algn="l"/>
            <a:r>
              <a:rPr lang="de-DE" altLang="de-DE" sz="5000" dirty="0" smtClean="0">
                <a:solidFill>
                  <a:schemeClr val="tx1"/>
                </a:solidFill>
                <a:effectLst/>
                <a:latin typeface="Univers LT Std 47 Cn Lt" pitchFamily="34" charset="0"/>
              </a:rPr>
              <a:t>I. </a:t>
            </a:r>
            <a:r>
              <a:rPr lang="de-CH" altLang="de-DE" sz="5000" dirty="0">
                <a:solidFill>
                  <a:schemeClr val="tx1"/>
                </a:solidFill>
                <a:effectLst/>
                <a:latin typeface="Univers LT Std 47 Cn Lt" pitchFamily="34" charset="0"/>
              </a:rPr>
              <a:t>Wenn jemand die Komfortzone verlässt…</a:t>
            </a:r>
            <a:endParaRPr lang="de-DE" altLang="de-DE" sz="5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3789040"/>
            <a:ext cx="6400800" cy="400110"/>
          </a:xfrm>
        </p:spPr>
        <p:txBody>
          <a:bodyPr>
            <a:spAutoFit/>
          </a:bodyPr>
          <a:lstStyle/>
          <a:p>
            <a:pPr algn="r"/>
            <a:r>
              <a:rPr lang="de-CH" altLang="de-DE" sz="2000" dirty="0" smtClean="0">
                <a:effectLst/>
                <a:latin typeface="Univers LT Std 47 Cn Lt" pitchFamily="34" charset="0"/>
              </a:rPr>
              <a:t>Römer-Brief 11,33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44624"/>
            <a:ext cx="6048672" cy="3416320"/>
          </a:xfrm>
        </p:spPr>
        <p:txBody>
          <a:bodyPr wrap="square">
            <a:spAutoFit/>
          </a:bodyPr>
          <a:lstStyle/>
          <a:p>
            <a:pPr algn="r"/>
            <a:r>
              <a:rPr lang="de-CH" altLang="de-DE" sz="3600" dirty="0">
                <a:solidFill>
                  <a:schemeClr val="tx1"/>
                </a:solidFill>
                <a:effectLst/>
                <a:latin typeface="Univers LT Std 47 Cn Lt" pitchFamily="34" charset="0"/>
              </a:rPr>
              <a:t>„Wie unerschöpflich ist Gottes Reichtum! Wie tief ist seine Weisheit, wie unermesslich sein Wissen! Wie unergründlich sind seine Entscheidungen, wie unerforschlich seine Wege!“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5103539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3284984"/>
            <a:ext cx="6400800" cy="400110"/>
          </a:xfrm>
        </p:spPr>
        <p:txBody>
          <a:bodyPr>
            <a:spAutoFit/>
          </a:bodyPr>
          <a:lstStyle/>
          <a:p>
            <a:pPr algn="r"/>
            <a:r>
              <a:rPr lang="de-CH" altLang="de-DE" sz="2000" dirty="0" smtClean="0">
                <a:effectLst/>
                <a:latin typeface="Univers LT Std 47 Cn Lt" pitchFamily="34" charset="0"/>
              </a:rPr>
              <a:t>Römer-Brief 11,36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62622"/>
            <a:ext cx="6048672" cy="2862322"/>
          </a:xfrm>
        </p:spPr>
        <p:txBody>
          <a:bodyPr wrap="square">
            <a:spAutoFit/>
          </a:bodyPr>
          <a:lstStyle/>
          <a:p>
            <a:pPr algn="r"/>
            <a:r>
              <a:rPr lang="de-CH" altLang="de-DE" sz="3600" dirty="0">
                <a:solidFill>
                  <a:schemeClr val="tx1"/>
                </a:solidFill>
                <a:effectLst/>
                <a:latin typeface="Univers LT Std 47 Cn Lt" pitchFamily="34" charset="0"/>
              </a:rPr>
              <a:t>„Gott ist es, von dem alles kommt, durch den alles besteht und in dem alles sein Ziel hat. Ihm </a:t>
            </a:r>
            <a:r>
              <a:rPr lang="de-CH" altLang="de-DE" sz="3600" dirty="0" smtClean="0">
                <a:solidFill>
                  <a:schemeClr val="tx1"/>
                </a:solidFill>
                <a:effectLst/>
                <a:latin typeface="Univers LT Std 47 Cn Lt" pitchFamily="34" charset="0"/>
              </a:rPr>
              <a:t>gebührt</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die </a:t>
            </a:r>
            <a:r>
              <a:rPr lang="de-CH" altLang="de-DE" sz="3600" dirty="0">
                <a:solidFill>
                  <a:schemeClr val="tx1"/>
                </a:solidFill>
                <a:effectLst/>
                <a:latin typeface="Univers LT Std 47 Cn Lt" pitchFamily="34" charset="0"/>
              </a:rPr>
              <a:t>Ehre für immer und ewig. Amen.“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656633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2348880"/>
            <a:ext cx="6400800" cy="400110"/>
          </a:xfrm>
        </p:spPr>
        <p:txBody>
          <a:bodyPr>
            <a:spAutoFit/>
          </a:bodyPr>
          <a:lstStyle/>
          <a:p>
            <a:pPr algn="r"/>
            <a:r>
              <a:rPr lang="de-CH" altLang="de-DE" sz="2000" dirty="0" smtClean="0">
                <a:effectLst/>
                <a:latin typeface="Univers LT Std 47 Cn Lt" pitchFamily="34" charset="0"/>
              </a:rPr>
              <a:t>Esther 4,16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188640"/>
            <a:ext cx="6048672" cy="1754326"/>
          </a:xfrm>
        </p:spPr>
        <p:txBody>
          <a:bodyPr wrap="square">
            <a:spAutoFit/>
          </a:bodyPr>
          <a:lstStyle/>
          <a:p>
            <a:pPr algn="r"/>
            <a:r>
              <a:rPr lang="de-CH" altLang="de-DE" sz="3600" dirty="0">
                <a:solidFill>
                  <a:schemeClr val="tx1"/>
                </a:solidFill>
                <a:effectLst/>
                <a:latin typeface="Univers LT Std 47 Cn Lt" pitchFamily="34" charset="0"/>
              </a:rPr>
              <a:t>„Ich gehe zum König, auch wenn es gegen das Gesetz ist. Komme ich um, so komme ich um!“</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14923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3861048"/>
            <a:ext cx="6400800" cy="400110"/>
          </a:xfrm>
        </p:spPr>
        <p:txBody>
          <a:bodyPr>
            <a:spAutoFit/>
          </a:bodyPr>
          <a:lstStyle/>
          <a:p>
            <a:pPr algn="r"/>
            <a:r>
              <a:rPr lang="de-CH" altLang="de-DE" sz="2000" dirty="0" smtClean="0">
                <a:effectLst/>
                <a:latin typeface="Univers LT Std 47 Cn Lt" pitchFamily="34" charset="0"/>
              </a:rPr>
              <a:t>Esther 5,2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84688"/>
            <a:ext cx="6048672" cy="3416320"/>
          </a:xfrm>
        </p:spPr>
        <p:txBody>
          <a:bodyPr wrap="square">
            <a:spAutoFit/>
          </a:bodyPr>
          <a:lstStyle/>
          <a:p>
            <a:pPr algn="r"/>
            <a:r>
              <a:rPr lang="de-CH" altLang="de-DE" sz="3600" dirty="0">
                <a:solidFill>
                  <a:schemeClr val="tx1"/>
                </a:solidFill>
                <a:effectLst/>
                <a:latin typeface="Univers LT Std 47 Cn Lt" pitchFamily="34" charset="0"/>
              </a:rPr>
              <a:t>„Esther fand seine Gunst und Xerxes streckte ihr das goldene Zepter entgegen, das er in der Hand hielt. Esther trat </a:t>
            </a:r>
            <a:r>
              <a:rPr lang="de-CH" altLang="de-DE" sz="3600" dirty="0" smtClean="0">
                <a:solidFill>
                  <a:schemeClr val="tx1"/>
                </a:solidFill>
                <a:effectLst/>
                <a:latin typeface="Univers LT Std 47 Cn Lt" pitchFamily="34" charset="0"/>
              </a:rPr>
              <a:t>heran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und </a:t>
            </a:r>
            <a:r>
              <a:rPr lang="de-CH" altLang="de-DE" sz="3600" dirty="0">
                <a:solidFill>
                  <a:schemeClr val="tx1"/>
                </a:solidFill>
                <a:effectLst/>
                <a:latin typeface="Univers LT Std 47 Cn Lt" pitchFamily="34" charset="0"/>
              </a:rPr>
              <a:t>berührte die </a:t>
            </a:r>
            <a:r>
              <a:rPr lang="de-CH" altLang="de-DE" sz="3600" dirty="0" smtClean="0">
                <a:solidFill>
                  <a:schemeClr val="tx1"/>
                </a:solidFill>
                <a:effectLst/>
                <a:latin typeface="Univers LT Std 47 Cn Lt" pitchFamily="34" charset="0"/>
              </a:rPr>
              <a:t>Spitze</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des </a:t>
            </a:r>
            <a:r>
              <a:rPr lang="de-CH" altLang="de-DE" sz="3600" dirty="0">
                <a:solidFill>
                  <a:schemeClr val="tx1"/>
                </a:solidFill>
                <a:effectLst/>
                <a:latin typeface="Univers LT Std 47 Cn Lt" pitchFamily="34" charset="0"/>
              </a:rPr>
              <a:t>Zepters.“</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395492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2060848"/>
            <a:ext cx="6400800" cy="400110"/>
          </a:xfrm>
        </p:spPr>
        <p:txBody>
          <a:bodyPr>
            <a:spAutoFit/>
          </a:bodyPr>
          <a:lstStyle/>
          <a:p>
            <a:pPr algn="r"/>
            <a:r>
              <a:rPr lang="de-CH" altLang="de-DE" sz="2000" dirty="0" smtClean="0">
                <a:effectLst/>
                <a:latin typeface="Univers LT Std 47 Cn Lt" pitchFamily="34" charset="0"/>
              </a:rPr>
              <a:t>Esther 5,3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465638"/>
            <a:ext cx="6048672" cy="1200329"/>
          </a:xfrm>
        </p:spPr>
        <p:txBody>
          <a:bodyPr wrap="square">
            <a:spAutoFit/>
          </a:bodyPr>
          <a:lstStyle/>
          <a:p>
            <a:pPr algn="r"/>
            <a:r>
              <a:rPr lang="de-CH" altLang="de-DE" sz="3600" dirty="0">
                <a:solidFill>
                  <a:schemeClr val="tx1"/>
                </a:solidFill>
                <a:effectLst/>
                <a:latin typeface="Univers LT Std 47 Cn Lt" pitchFamily="34" charset="0"/>
              </a:rPr>
              <a:t>„Was führt dich her, Königin Esther? Was ist dein Wunsch?“</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474860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2060848"/>
            <a:ext cx="6400800" cy="400110"/>
          </a:xfrm>
        </p:spPr>
        <p:txBody>
          <a:bodyPr>
            <a:spAutoFit/>
          </a:bodyPr>
          <a:lstStyle/>
          <a:p>
            <a:pPr algn="r"/>
            <a:r>
              <a:rPr lang="de-CH" altLang="de-DE" sz="2000" dirty="0" smtClean="0">
                <a:effectLst/>
                <a:latin typeface="Univers LT Std 47 Cn Lt" pitchFamily="34" charset="0"/>
              </a:rPr>
              <a:t>Esther 5,3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465638"/>
            <a:ext cx="6048672" cy="1200329"/>
          </a:xfrm>
        </p:spPr>
        <p:txBody>
          <a:bodyPr wrap="square">
            <a:spAutoFit/>
          </a:bodyPr>
          <a:lstStyle/>
          <a:p>
            <a:pPr algn="r"/>
            <a:r>
              <a:rPr lang="de-CH" altLang="de-DE" sz="3600" dirty="0">
                <a:solidFill>
                  <a:schemeClr val="tx1"/>
                </a:solidFill>
                <a:effectLst/>
                <a:latin typeface="Univers LT Std 47 Cn Lt" pitchFamily="34" charset="0"/>
              </a:rPr>
              <a:t>„Ich gewähre dir alles, bis zur Hälfte meines Königreiches!“</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376039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2236802"/>
            <a:ext cx="6400800" cy="400110"/>
          </a:xfrm>
        </p:spPr>
        <p:txBody>
          <a:bodyPr>
            <a:spAutoFit/>
          </a:bodyPr>
          <a:lstStyle/>
          <a:p>
            <a:pPr algn="r"/>
            <a:r>
              <a:rPr lang="de-CH" altLang="de-DE" sz="2000" dirty="0" smtClean="0">
                <a:effectLst/>
                <a:latin typeface="Univers LT Std 47 Cn Lt" pitchFamily="34" charset="0"/>
              </a:rPr>
              <a:t>Markus-Evangelium 6,23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188640"/>
            <a:ext cx="6048672" cy="1754326"/>
          </a:xfrm>
        </p:spPr>
        <p:txBody>
          <a:bodyPr wrap="square">
            <a:spAutoFit/>
          </a:bodyPr>
          <a:lstStyle/>
          <a:p>
            <a:pPr algn="r"/>
            <a:r>
              <a:rPr lang="de-CH" altLang="de-DE" sz="3600" dirty="0">
                <a:solidFill>
                  <a:schemeClr val="tx1"/>
                </a:solidFill>
                <a:effectLst/>
                <a:latin typeface="Univers LT Std 47 Cn Lt" pitchFamily="34" charset="0"/>
              </a:rPr>
              <a:t>„Um was du auch bittest – ich werde es dir geben, und wäre es die Hälfte meines Königreichs!“</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7335753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810</Words>
  <Application>Microsoft Office PowerPoint</Application>
  <PresentationFormat>Bildschirmpräsentation (4:3)</PresentationFormat>
  <Paragraphs>115</Paragraphs>
  <Slides>41</Slides>
  <Notes>41</Notes>
  <HiddenSlides>0</HiddenSlides>
  <MMClips>0</MMClips>
  <ScaleCrop>false</ScaleCrop>
  <HeadingPairs>
    <vt:vector size="4" baseType="variant">
      <vt:variant>
        <vt:lpstr>Design</vt:lpstr>
      </vt:variant>
      <vt:variant>
        <vt:i4>3</vt:i4>
      </vt:variant>
      <vt:variant>
        <vt:lpstr>Folientitel</vt:lpstr>
      </vt:variant>
      <vt:variant>
        <vt:i4>41</vt:i4>
      </vt:variant>
    </vt:vector>
  </HeadingPairs>
  <TitlesOfParts>
    <vt:vector size="44" baseType="lpstr">
      <vt:lpstr>Designvorlage 'Berggipfel'</vt:lpstr>
      <vt:lpstr>1_Designvorlage 'Berggipfel'</vt:lpstr>
      <vt:lpstr>2_Designvorlage 'Berggipfel'</vt:lpstr>
      <vt:lpstr>Hilfe zum optimalen Zeitpunkt</vt:lpstr>
      <vt:lpstr>PowerPoint-Präsentation</vt:lpstr>
      <vt:lpstr>PowerPoint-Präsentation</vt:lpstr>
      <vt:lpstr>I. Wenn jemand die Komfortzone verlässt…</vt:lpstr>
      <vt:lpstr>„Ich gehe zum König, auch wenn es gegen das Gesetz ist. Komme ich um, so komme ich um!“</vt:lpstr>
      <vt:lpstr>„Esther fand seine Gunst und Xerxes streckte ihr das goldene Zepter entgegen, das er in der Hand hielt. Esther trat heran und berührte die Spitze des Zepters.“</vt:lpstr>
      <vt:lpstr>„Was führt dich her, Königin Esther? Was ist dein Wunsch?“</vt:lpstr>
      <vt:lpstr>„Ich gewähre dir alles, bis zur Hälfte meines Königreiches!“</vt:lpstr>
      <vt:lpstr>„Um was du auch bittest – ich werde es dir geben, und wäre es die Hälfte meines Königreichs!“</vt:lpstr>
      <vt:lpstr>„Esther, was ist nun dein Wunsch? Ich erfülle ihn dir! Fordere, was du willst, bis zur Hälfte meines Königreiches!“</vt:lpstr>
      <vt:lpstr>„Ich habe eine grosse Bitte: Wenn ich deine Gunst, mein König, gefunden habe und wenn du so gnädig bist, mir meinen Wunsch zu erfüllen, dann komm doch auch morgen mit Haman zu dem Mahl, das ich für dich vorbereiten werde. Dann will ich dir meinen Wunsch sagen.“</vt:lpstr>
      <vt:lpstr>„Wenn jemand bereit ist, Gottes Willen zu erfüllen, wird er erkennen, ob das, was ich lehre, von Gott ist oder ob ich aus mir selbst heraus rede.“</vt:lpstr>
      <vt:lpstr>„Bringt den zehnten Teil eurer Erträge unverkürzt zu meinem Tempel, damit meine Priester nicht Hunger leiden. Habt keine Sorge, dass ihr dann selber in Not kommt! Stellt mich auf die Probe“, sagt der Herr, der Herrscher der Welt, „macht den Versuch, ob ich dann nicht die Fenster des Himmels öffne und euch mit Segen überschütte!“</vt:lpstr>
      <vt:lpstr>II. Wer einem eine Grube gräbt…</vt:lpstr>
      <vt:lpstr>„Doch im Tor kam er an Mordechai vorbei, der nicht vor ihm aufstand und ihm nicht die geringste Ehrerbietung erwies. Haman wurde von Wut gepackt.“</vt:lpstr>
      <vt:lpstr>„Aber das alles kann ich nicht richtig geniessen, solange ich den Juden Mordechai im Tor des Palastbezirks sitzen sehe!“</vt:lpstr>
      <vt:lpstr>„Lass einen Galgen errichten, zwanzig Meter hoch, und lass dir vom König die Erlaubnis geben, Mordechai daran aufzuhängen. Danach kannst du unbeschwert mit dem König zum festlichen Mahl gehen.“</vt:lpstr>
      <vt:lpstr>„Was kann ein König für jemand tun, dem er eine besondere Ehre erweisen will?“</vt:lpstr>
      <vt:lpstr>„Da kann nur ich gemeint sein; wen sonst sollte der König besonders ehren wollen?“</vt:lpstr>
      <vt:lpstr>„So handelt der König an dem Mann, dem er eine besondere Ehre erweisen will!“</vt:lpstr>
      <vt:lpstr>„Wenn Mordechai, mit dem dir das passiert ist, zum Volk der Juden zählt, dann kannst du aufgeben. Dein Untergang ist besiegelt.“</vt:lpstr>
      <vt:lpstr>„Was ist nun dein Wunsch, Königin Esther? Ich erfülle ihn dir! Fordere, was du willst, bis zur Hälfte meines Königreiches!“</vt:lpstr>
      <vt:lpstr>„Wer wagt so etwas? Wo ist der Mann, der so schändliche Pläne ausheckt?“</vt:lpstr>
      <vt:lpstr>„Unser Todfeind ist dieser böse Haman hier!“</vt:lpstr>
      <vt:lpstr>„Haman trat auf Königin Esther zu und flehte um sein Leben.“</vt:lpstr>
      <vt:lpstr>„Jetzt tut er sogar der Königin Gewalt an, und das in meinem Palast!“</vt:lpstr>
      <vt:lpstr>„Hängt Haman daran auf!“</vt:lpstr>
      <vt:lpstr>„Die anderen Völker sind in die Grube gefallen, die sie für uns gegraben hatten. Sie legten ihre Netze aus und haben sich selbst darin gefangen.“</vt:lpstr>
      <vt:lpstr>„Wenn Mordechai, mit dem dir das passiert ist, zum Volk der Juden zählt, dann kannst du aufgeben. Dein Untergang ist besiegelt.“</vt:lpstr>
      <vt:lpstr>„Wir treten im Auftrag von Christus als seine Gesandten auf; Gott selbst ist es, der die Menschen durch uns zur Umkehr ruft. Wir bitten im Namen von Christus: Nehmt die Versöhnung an, die Gott euch anbietet!“</vt:lpstr>
      <vt:lpstr>III. Wenn Gott sichtbar eingreift…</vt:lpstr>
      <vt:lpstr>„Ein Erlass, der im Namen des Königs abgefasst und mit seinem Siegelring gesiegelt ist, lässt sich nicht zurücknehmen. Ihr könnt jedoch in meinem Namen und unter meinem Siegel eine weitere Verfügung erlassen, um die Juden zu retten. Tut, was ihr für richtig haltet!“</vt:lpstr>
      <vt:lpstr>„Der König erlaubt den Juden in allen Städten seines Reiches, sich zum Schutz ihres Lebens zusammenzutun und alle zu töten, zu vernichten und auszurotten, die ihnen und ihren Frauen und Kindern Gewalt antun wollen – und zwar überall im Reich, wo das vorkommt, unter allen Völkern und in allen Provinzen. Der Besitz ihrer Feinde wird den Juden zur Plünderung freigegeben. Diese Erlaubnis gilt für ein und denselben Tag in allen Provinzen des Reiches, nämlich den 13. Tag des 12. Monats, des Monats Adar.“</vt:lpstr>
      <vt:lpstr>PowerPoint-Präsentation</vt:lpstr>
      <vt:lpstr>„Mordechai trat aus dem Palastbezirk, gekleidet, wie es seiner hohen Stellung entsprach. Er trug ein Gewand in violetter und weisser Farbe, einen Mantel aus feinem weissem Leinen und purpurrotem Wollstoff und dazu eine grosse goldene Krone.“</vt:lpstr>
      <vt:lpstr>„Von den Nichtjuden gerieten viele in grosse Furcht und traten zum Judentum über.“</vt:lpstr>
      <vt:lpstr>„Den, Jesus, der ohne jede Sünde war, hat Gott für uns zur Sünde gemacht, damit wir durch die Verbindung mit ihm die Gerechtigkeit bekommen, mit der wir vor Gott bestehen können.“</vt:lpstr>
      <vt:lpstr>Schlussgedanke</vt:lpstr>
      <vt:lpstr>„Es ist keineswegs so, dass der Herr die Erfüllung seiner Zusage hinauszögert, wie einige denken. Was sie für ein Hinauszögern halten, ist in Wirklichkeit ein Ausdruck seiner Geduld mit euch. Denn er möchte nicht, dass irgendjemand verloren geht; er möchte vielmehr, dass alle zu ihm umkehren.“</vt:lpstr>
      <vt:lpstr>„Wie unerschöpflich ist Gottes Reichtum! Wie tief ist seine Weisheit, wie unermesslich sein Wissen! Wie unergründlich sind seine Entscheidungen, wie unerforschlich seine Wege!“</vt:lpstr>
      <vt:lpstr>„Gott ist es, von dem alles kommt, durch den alles besteht und in dem alles sein Ziel hat. Ihm gebührt die Ehre für immer und ewig. Amen.“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einer ungerechten Welt leben - Teil 3/4 - Hilfe zum optimalen Zeitpunkt - Folien</dc:title>
  <dc:creator>Jürg Birnstiel</dc:creator>
  <cp:lastModifiedBy>Me</cp:lastModifiedBy>
  <cp:revision>441</cp:revision>
  <dcterms:created xsi:type="dcterms:W3CDTF">2013-11-12T15:20:47Z</dcterms:created>
  <dcterms:modified xsi:type="dcterms:W3CDTF">2015-09-22T06:44:39Z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