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2"/>
  </p:notesMasterIdLst>
  <p:handoutMasterIdLst>
    <p:handoutMasterId r:id="rId43"/>
  </p:handoutMasterIdLst>
  <p:sldIdLst>
    <p:sldId id="735" r:id="rId2"/>
    <p:sldId id="837" r:id="rId3"/>
    <p:sldId id="860" r:id="rId4"/>
    <p:sldId id="258" r:id="rId5"/>
    <p:sldId id="804" r:id="rId6"/>
    <p:sldId id="861" r:id="rId7"/>
    <p:sldId id="862" r:id="rId8"/>
    <p:sldId id="864" r:id="rId9"/>
    <p:sldId id="863" r:id="rId10"/>
    <p:sldId id="865" r:id="rId11"/>
    <p:sldId id="866" r:id="rId12"/>
    <p:sldId id="867" r:id="rId13"/>
    <p:sldId id="868" r:id="rId14"/>
    <p:sldId id="869" r:id="rId15"/>
    <p:sldId id="870" r:id="rId16"/>
    <p:sldId id="871" r:id="rId17"/>
    <p:sldId id="872" r:id="rId18"/>
    <p:sldId id="873" r:id="rId19"/>
    <p:sldId id="874" r:id="rId20"/>
    <p:sldId id="875" r:id="rId21"/>
    <p:sldId id="876" r:id="rId22"/>
    <p:sldId id="314" r:id="rId23"/>
    <p:sldId id="858" r:id="rId24"/>
    <p:sldId id="877" r:id="rId25"/>
    <p:sldId id="878" r:id="rId26"/>
    <p:sldId id="879" r:id="rId27"/>
    <p:sldId id="880" r:id="rId28"/>
    <p:sldId id="881" r:id="rId29"/>
    <p:sldId id="882" r:id="rId30"/>
    <p:sldId id="883" r:id="rId31"/>
    <p:sldId id="884" r:id="rId32"/>
    <p:sldId id="885" r:id="rId33"/>
    <p:sldId id="886" r:id="rId34"/>
    <p:sldId id="887" r:id="rId35"/>
    <p:sldId id="888" r:id="rId36"/>
    <p:sldId id="889" r:id="rId37"/>
    <p:sldId id="890" r:id="rId38"/>
    <p:sldId id="259" r:id="rId39"/>
    <p:sldId id="859" r:id="rId40"/>
    <p:sldId id="891" r:id="rId4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4000" b="-4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01298"/>
            <a:ext cx="8849072" cy="1938992"/>
          </a:xfrm>
        </p:spPr>
        <p:txBody>
          <a:bodyPr wrap="square">
            <a:spAutoFit/>
          </a:bodyPr>
          <a:lstStyle/>
          <a:p>
            <a:pPr algn="r"/>
            <a:r>
              <a:rPr lang="de-DE" altLang="de-DE" sz="6000" dirty="0" smtClean="0">
                <a:solidFill>
                  <a:schemeClr val="tx1"/>
                </a:solidFill>
                <a:effectLst/>
                <a:latin typeface="Univers LT Std 47 Cn Lt" pitchFamily="34" charset="0"/>
              </a:rPr>
              <a:t>Begegnet und die Verarbeitung </a:t>
            </a:r>
            <a:r>
              <a:rPr lang="de-DE" altLang="de-DE" sz="6000" smtClean="0">
                <a:solidFill>
                  <a:schemeClr val="tx1"/>
                </a:solidFill>
                <a:effectLst/>
                <a:latin typeface="Univers LT Std 47 Cn Lt" pitchFamily="34" charset="0"/>
              </a:rPr>
              <a:t>der Vergangenheit</a:t>
            </a:r>
            <a:endParaRPr lang="de-DE" altLang="de-DE" sz="6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627784" y="5445224"/>
            <a:ext cx="6336704" cy="904863"/>
          </a:xfrm>
        </p:spPr>
        <p:txBody>
          <a:bodyPr wrap="square">
            <a:spAutoFit/>
          </a:bodyPr>
          <a:lstStyle/>
          <a:p>
            <a:pPr algn="r"/>
            <a:r>
              <a:rPr lang="de-DE" altLang="de-DE" sz="2400" dirty="0" smtClean="0">
                <a:effectLst/>
                <a:latin typeface="Univers LT Std 47 Cn Lt" pitchFamily="34" charset="0"/>
              </a:rPr>
              <a:t>Reihe: Gott hat den Überblick (5/7)</a:t>
            </a:r>
          </a:p>
          <a:p>
            <a:pPr algn="r"/>
            <a:r>
              <a:rPr lang="de-DE" altLang="de-DE" sz="2400" dirty="0">
                <a:effectLst/>
                <a:latin typeface="Univers LT Std 47 Cn Lt" pitchFamily="34" charset="0"/>
              </a:rPr>
              <a:t>a</a:t>
            </a:r>
            <a:r>
              <a:rPr lang="de-DE" altLang="de-DE" sz="2400" dirty="0" smtClean="0">
                <a:effectLst/>
                <a:latin typeface="Univers LT Std 47 Cn Lt" pitchFamily="34" charset="0"/>
              </a:rPr>
              <a:t>m Beispiel von Josefs Leben</a:t>
            </a:r>
            <a:endParaRPr lang="de-DE" altLang="de-DE" sz="2400" dirty="0">
              <a:effectLst/>
              <a:latin typeface="Univers LT Std 47 Cn Lt" pitchFamily="34" charset="0"/>
            </a:endParaRPr>
          </a:p>
        </p:txBody>
      </p:sp>
      <p:sp>
        <p:nvSpPr>
          <p:cNvPr id="4" name="Rectangle 3"/>
          <p:cNvSpPr txBox="1">
            <a:spLocks noChangeArrowheads="1"/>
          </p:cNvSpPr>
          <p:nvPr/>
        </p:nvSpPr>
        <p:spPr bwMode="auto">
          <a:xfrm>
            <a:off x="2627784" y="4005064"/>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effectLst/>
                <a:latin typeface="Univers LT Std 47 Cn Lt" pitchFamily="34" charset="0"/>
              </a:rPr>
              <a:t>1. Mose 42-44</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42,14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16742"/>
            <a:ext cx="6552728" cy="1754326"/>
          </a:xfrm>
        </p:spPr>
        <p:txBody>
          <a:bodyPr wrap="square">
            <a:spAutoFit/>
          </a:bodyPr>
          <a:lstStyle/>
          <a:p>
            <a:pPr algn="l"/>
            <a:r>
              <a:rPr lang="de-CH" altLang="de-DE" dirty="0">
                <a:solidFill>
                  <a:schemeClr val="tx1"/>
                </a:solidFill>
                <a:effectLst/>
                <a:latin typeface="Univers LT Std 47 Cn Lt" pitchFamily="34" charset="0"/>
              </a:rPr>
              <a:t>„Ich bleibe </a:t>
            </a:r>
            <a:r>
              <a:rPr lang="de-CH" altLang="de-DE" dirty="0" smtClean="0">
                <a:solidFill>
                  <a:schemeClr val="tx1"/>
                </a:solidFill>
                <a:effectLst/>
                <a:latin typeface="Univers LT Std 47 Cn Lt" pitchFamily="34" charset="0"/>
              </a:rPr>
              <a:t>dabei:</a:t>
            </a:r>
            <a:br>
              <a:rPr lang="de-CH" altLang="de-DE" dirty="0" smtClean="0">
                <a:solidFill>
                  <a:schemeClr val="tx1"/>
                </a:solidFill>
                <a:effectLst/>
                <a:latin typeface="Univers LT Std 47 Cn Lt" pitchFamily="34" charset="0"/>
              </a:rPr>
            </a:br>
            <a:r>
              <a:rPr lang="de-CH" altLang="de-DE" dirty="0" smtClean="0">
                <a:solidFill>
                  <a:schemeClr val="tx1"/>
                </a:solidFill>
                <a:effectLst/>
                <a:latin typeface="Univers LT Std 47 Cn Lt" pitchFamily="34" charset="0"/>
              </a:rPr>
              <a:t>Ihr </a:t>
            </a:r>
            <a:r>
              <a:rPr lang="de-CH" altLang="de-DE" dirty="0">
                <a:solidFill>
                  <a:schemeClr val="tx1"/>
                </a:solidFill>
                <a:effectLst/>
                <a:latin typeface="Univers LT Std 47 Cn Lt" pitchFamily="34" charset="0"/>
              </a:rPr>
              <a:t>seid Spione!“</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744051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42,18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332656"/>
            <a:ext cx="6192688" cy="1938992"/>
          </a:xfrm>
        </p:spPr>
        <p:txBody>
          <a:bodyPr wrap="square">
            <a:spAutoFit/>
          </a:bodyPr>
          <a:lstStyle/>
          <a:p>
            <a:pPr algn="l"/>
            <a:r>
              <a:rPr lang="de-CH" altLang="de-DE" sz="4000" dirty="0">
                <a:solidFill>
                  <a:schemeClr val="tx1"/>
                </a:solidFill>
                <a:effectLst/>
                <a:latin typeface="Univers LT Std 47 Cn Lt" pitchFamily="34" charset="0"/>
              </a:rPr>
              <a:t>„Tut, was ich euch sage, dann bleibt ihr am Leben. Auch ich ehre Gott.“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0139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42,20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54375"/>
            <a:ext cx="6192688" cy="2554545"/>
          </a:xfrm>
        </p:spPr>
        <p:txBody>
          <a:bodyPr wrap="square">
            <a:spAutoFit/>
          </a:bodyPr>
          <a:lstStyle/>
          <a:p>
            <a:pPr algn="l"/>
            <a:r>
              <a:rPr lang="de-CH" altLang="de-DE" sz="4000" dirty="0">
                <a:solidFill>
                  <a:schemeClr val="tx1"/>
                </a:solidFill>
                <a:effectLst/>
                <a:latin typeface="Univers LT Std 47 Cn Lt" pitchFamily="34" charset="0"/>
              </a:rPr>
              <a:t>„Aber schafft mir euren jüngsten Bruder her! Dann will ich euch glauben und ihr müsst nicht sterben.“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310662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42,21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75396"/>
            <a:ext cx="8712968" cy="3785652"/>
          </a:xfrm>
        </p:spPr>
        <p:txBody>
          <a:bodyPr wrap="square">
            <a:spAutoFit/>
          </a:bodyPr>
          <a:lstStyle/>
          <a:p>
            <a:pPr algn="l"/>
            <a:r>
              <a:rPr lang="de-CH" altLang="de-DE" sz="4000" dirty="0">
                <a:solidFill>
                  <a:schemeClr val="tx1"/>
                </a:solidFill>
                <a:effectLst/>
                <a:latin typeface="Univers LT Std 47 Cn Lt" pitchFamily="34" charset="0"/>
              </a:rPr>
              <a:t>„Das ist die Strafe für das, was wir unserem Bruder angetan haben. Seine Todesangst liess uns ungerührt. Er flehte uns um Erbarmen an, aber wir hörten nicht </a:t>
            </a:r>
            <a:r>
              <a:rPr lang="de-CH" altLang="de-DE" sz="4000" dirty="0" smtClean="0">
                <a:solidFill>
                  <a:schemeClr val="tx1"/>
                </a:solidFill>
                <a:effectLst/>
                <a:latin typeface="Univers LT Std 47 Cn Lt" pitchFamily="34" charset="0"/>
              </a:rPr>
              <a:t>darauf.</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Dafür </a:t>
            </a:r>
            <a:r>
              <a:rPr lang="de-CH" altLang="de-DE" sz="4000" dirty="0">
                <a:solidFill>
                  <a:schemeClr val="tx1"/>
                </a:solidFill>
                <a:effectLst/>
                <a:latin typeface="Univers LT Std 47 Cn Lt" pitchFamily="34" charset="0"/>
              </a:rPr>
              <a:t>müssen wir nun </a:t>
            </a:r>
            <a:r>
              <a:rPr lang="de-CH" altLang="de-DE" sz="4000" dirty="0" smtClean="0">
                <a:solidFill>
                  <a:schemeClr val="tx1"/>
                </a:solidFill>
                <a:effectLst/>
                <a:latin typeface="Univers LT Std 47 Cn Lt" pitchFamily="34" charset="0"/>
              </a:rPr>
              <a:t>selbst</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solche </a:t>
            </a:r>
            <a:r>
              <a:rPr lang="de-CH" altLang="de-DE" sz="4000" dirty="0">
                <a:solidFill>
                  <a:schemeClr val="tx1"/>
                </a:solidFill>
                <a:effectLst/>
                <a:latin typeface="Univers LT Std 47 Cn Lt" pitchFamily="34" charset="0"/>
              </a:rPr>
              <a:t>Angst ausstehen.“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86756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42,22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712968" cy="2554545"/>
          </a:xfrm>
        </p:spPr>
        <p:txBody>
          <a:bodyPr wrap="square">
            <a:spAutoFit/>
          </a:bodyPr>
          <a:lstStyle/>
          <a:p>
            <a:pPr algn="l"/>
            <a:r>
              <a:rPr lang="de-CH" altLang="de-DE" sz="4000" dirty="0">
                <a:solidFill>
                  <a:schemeClr val="tx1"/>
                </a:solidFill>
                <a:effectLst/>
                <a:latin typeface="Univers LT Std 47 Cn Lt" pitchFamily="34" charset="0"/>
              </a:rPr>
              <a:t>„Ihr wolltet ja nicht hören, als ich zu euch sagte: ‘Vergreift euch nicht an dem Jungen!’ Jetzt werden wir für seinen Tod zur Rechenschaft gezogen!“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71647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Psalm 32,3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1520" y="186893"/>
            <a:ext cx="5904656" cy="3170099"/>
          </a:xfrm>
        </p:spPr>
        <p:txBody>
          <a:bodyPr wrap="square">
            <a:spAutoFit/>
          </a:bodyPr>
          <a:lstStyle/>
          <a:p>
            <a:pPr algn="l"/>
            <a:r>
              <a:rPr lang="de-CH" altLang="de-DE" sz="4000" dirty="0">
                <a:solidFill>
                  <a:schemeClr val="tx1"/>
                </a:solidFill>
                <a:effectLst/>
                <a:latin typeface="Univers LT Std 47 Cn Lt" pitchFamily="34" charset="0"/>
              </a:rPr>
              <a:t>„Solange ich meine Schuld verschwieg, wurde ich von Krankheit zerfressen, den ganzen Tag habe ich nur gestöhnt.“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323363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1520" y="337880"/>
            <a:ext cx="5760640" cy="1938992"/>
          </a:xfrm>
        </p:spPr>
        <p:txBody>
          <a:bodyPr wrap="square">
            <a:spAutoFit/>
          </a:bodyPr>
          <a:lstStyle/>
          <a:p>
            <a:pPr algn="l"/>
            <a:r>
              <a:rPr lang="de-CH" altLang="de-DE" sz="4000" dirty="0">
                <a:solidFill>
                  <a:schemeClr val="tx1"/>
                </a:solidFill>
                <a:effectLst/>
                <a:latin typeface="Univers LT Std 47 Cn Lt" pitchFamily="34" charset="0"/>
              </a:rPr>
              <a:t>„Hörst du nicht, wie das Blut deines Bruders von der Erde zu mir schreit?“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822843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Offenbarung 20,12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4746"/>
            <a:ext cx="8712968" cy="3970318"/>
          </a:xfrm>
        </p:spPr>
        <p:txBody>
          <a:bodyPr wrap="square">
            <a:spAutoFit/>
          </a:bodyPr>
          <a:lstStyle/>
          <a:p>
            <a:pPr algn="l"/>
            <a:r>
              <a:rPr lang="de-CH" altLang="de-DE" sz="3600" dirty="0">
                <a:solidFill>
                  <a:schemeClr val="tx1"/>
                </a:solidFill>
                <a:effectLst/>
                <a:latin typeface="Univers LT Std 47 Cn Lt" pitchFamily="34" charset="0"/>
              </a:rPr>
              <a:t>„Ich sah die Toten vor dem Thron stehen, vom Kleinsten bis zum Grössten. Es wurden Bücher aufgeschlagen, in denen stand, was jeder getan hatte, und aufgrund dieser Eintragungen wurden die Toten gerichtet; jeder </a:t>
            </a:r>
            <a:r>
              <a:rPr lang="de-CH" altLang="de-DE" sz="3600" dirty="0" smtClean="0">
                <a:solidFill>
                  <a:schemeClr val="tx1"/>
                </a:solidFill>
                <a:effectLst/>
                <a:latin typeface="Univers LT Std 47 Cn Lt" pitchFamily="34" charset="0"/>
              </a:rPr>
              <a:t>empfing</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das </a:t>
            </a:r>
            <a:r>
              <a:rPr lang="de-CH" altLang="de-DE" sz="3600" dirty="0">
                <a:solidFill>
                  <a:schemeClr val="tx1"/>
                </a:solidFill>
                <a:effectLst/>
                <a:latin typeface="Univers LT Std 47 Cn Lt" pitchFamily="34" charset="0"/>
              </a:rPr>
              <a:t>Urteil, das seinen </a:t>
            </a:r>
            <a:r>
              <a:rPr lang="de-CH" altLang="de-DE" sz="3600" dirty="0" smtClean="0">
                <a:solidFill>
                  <a:schemeClr val="tx1"/>
                </a:solidFill>
                <a:effectLst/>
                <a:latin typeface="Univers LT Std 47 Cn Lt" pitchFamily="34" charset="0"/>
              </a:rPr>
              <a:t>Taten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entsprach</a:t>
            </a:r>
            <a:r>
              <a:rPr lang="de-CH" altLang="de-DE" sz="3600" dirty="0">
                <a:solidFill>
                  <a:schemeClr val="tx1"/>
                </a:solidFill>
                <a:effectLst/>
                <a:latin typeface="Univers LT Std 47 Cn Lt" pitchFamily="34" charset="0"/>
              </a:rPr>
              <a: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96772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Johannes-Evangelium 5,24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632848" cy="2862322"/>
          </a:xfrm>
        </p:spPr>
        <p:txBody>
          <a:bodyPr wrap="square">
            <a:spAutoFit/>
          </a:bodyPr>
          <a:lstStyle/>
          <a:p>
            <a:pPr algn="l"/>
            <a:r>
              <a:rPr lang="de-CH" altLang="de-DE" sz="3600" dirty="0">
                <a:solidFill>
                  <a:schemeClr val="tx1"/>
                </a:solidFill>
                <a:effectLst/>
                <a:latin typeface="Univers LT Std 47 Cn Lt" pitchFamily="34" charset="0"/>
              </a:rPr>
              <a:t>„Wer auf mein Wort hört und dem glaubt, der mich gesandt hat, der hat das ewige Leben. Auf ihn kommt keine Verurteilung mehr zu; er hat den Schritt vom Tod ins Leben getan.“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551796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1.Johannes-Brief 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632848" cy="2862322"/>
          </a:xfrm>
        </p:spPr>
        <p:txBody>
          <a:bodyPr wrap="square">
            <a:spAutoFit/>
          </a:bodyPr>
          <a:lstStyle/>
          <a:p>
            <a:pPr algn="l"/>
            <a:r>
              <a:rPr lang="de-CH" altLang="de-DE" sz="3600" dirty="0">
                <a:solidFill>
                  <a:schemeClr val="tx1"/>
                </a:solidFill>
                <a:effectLst/>
                <a:latin typeface="Univers LT Std 47 Cn Lt" pitchFamily="34" charset="0"/>
              </a:rPr>
              <a:t>„Wer auf mein Wort hört und dem glaubt, der mich gesandt hat, der hat das ewige Leben. Auf ihn kommt keine Verurteilung mehr zu; er hat den Schritt vom Tod ins Leben getan.“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5016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41,51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712968" cy="255454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000" dirty="0">
                <a:solidFill>
                  <a:schemeClr val="tx1"/>
                </a:solidFill>
                <a:effectLst/>
                <a:latin typeface="Univers LT Std 47 Cn Lt" pitchFamily="34" charset="0"/>
              </a:rPr>
              <a:t>Josef nannte den Erstgeborenen </a:t>
            </a:r>
            <a:r>
              <a:rPr lang="de-CH" altLang="de-DE" sz="4000" dirty="0" err="1">
                <a:solidFill>
                  <a:schemeClr val="tx1"/>
                </a:solidFill>
                <a:effectLst/>
                <a:latin typeface="Univers LT Std 47 Cn Lt" pitchFamily="34" charset="0"/>
              </a:rPr>
              <a:t>Manasse</a:t>
            </a:r>
            <a:r>
              <a:rPr lang="de-CH" altLang="de-DE" sz="4000" dirty="0">
                <a:solidFill>
                  <a:schemeClr val="tx1"/>
                </a:solidFill>
                <a:effectLst/>
                <a:latin typeface="Univers LT Std 47 Cn Lt" pitchFamily="34" charset="0"/>
              </a:rPr>
              <a:t> (</a:t>
            </a:r>
            <a:r>
              <a:rPr lang="de-CH" altLang="de-DE" sz="4000" dirty="0" err="1">
                <a:solidFill>
                  <a:schemeClr val="tx1"/>
                </a:solidFill>
                <a:effectLst/>
                <a:latin typeface="Univers LT Std 47 Cn Lt" pitchFamily="34" charset="0"/>
              </a:rPr>
              <a:t>Vergessling</a:t>
            </a:r>
            <a:r>
              <a:rPr lang="de-CH" altLang="de-DE" sz="4000" dirty="0">
                <a:solidFill>
                  <a:schemeClr val="tx1"/>
                </a:solidFill>
                <a:effectLst/>
                <a:latin typeface="Univers LT Std 47 Cn Lt" pitchFamily="34" charset="0"/>
              </a:rPr>
              <a:t>), denn er sagte: „Gott hat mich all meine Sorge und mein ganzes Vaterhaus vergessen lassen.“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814207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Psalm 32,1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75402"/>
            <a:ext cx="6984776" cy="2800767"/>
          </a:xfrm>
        </p:spPr>
        <p:txBody>
          <a:bodyPr wrap="square">
            <a:spAutoFit/>
          </a:bodyPr>
          <a:lstStyle/>
          <a:p>
            <a:pPr algn="l"/>
            <a:r>
              <a:rPr lang="de-CH" altLang="de-DE" sz="4400" dirty="0">
                <a:solidFill>
                  <a:schemeClr val="tx1"/>
                </a:solidFill>
                <a:effectLst/>
                <a:latin typeface="Univers LT Std 47 Cn Lt" pitchFamily="34" charset="0"/>
              </a:rPr>
              <a:t>„Freuen dürfen sich alle, denen Gott ihr Unrecht vergeben und ihre Verfehlungen zugedeckt hat!“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489847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42,28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332656"/>
            <a:ext cx="5832648" cy="1754326"/>
          </a:xfrm>
        </p:spPr>
        <p:txBody>
          <a:bodyPr wrap="square">
            <a:spAutoFit/>
          </a:bodyPr>
          <a:lstStyle/>
          <a:p>
            <a:pPr algn="l"/>
            <a:r>
              <a:rPr lang="de-CH" altLang="de-DE" dirty="0">
                <a:solidFill>
                  <a:schemeClr val="tx1"/>
                </a:solidFill>
                <a:effectLst/>
                <a:latin typeface="Univers LT Std 47 Cn Lt" pitchFamily="34" charset="0"/>
              </a:rPr>
              <a:t>„Warum hat Gott uns das angetan?“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484027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85963"/>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II. </a:t>
            </a:r>
            <a:r>
              <a:rPr lang="de-DE" altLang="de-DE" sz="4800" dirty="0">
                <a:solidFill>
                  <a:schemeClr val="tx1"/>
                </a:solidFill>
                <a:effectLst/>
                <a:latin typeface="Univers LT Std 47 Cn Lt" pitchFamily="34" charset="0"/>
              </a:rPr>
              <a:t>In der Gegenwart bewährt</a:t>
            </a: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568952" cy="3170099"/>
          </a:xfrm>
        </p:spPr>
        <p:txBody>
          <a:bodyPr wrap="square">
            <a:spAutoFit/>
          </a:bodyPr>
          <a:lstStyle/>
          <a:p>
            <a:pPr algn="l"/>
            <a:r>
              <a:rPr lang="de-CH" altLang="de-DE" sz="4000" dirty="0">
                <a:solidFill>
                  <a:schemeClr val="tx1"/>
                </a:solidFill>
                <a:effectLst/>
                <a:latin typeface="Univers LT Std 47 Cn Lt" pitchFamily="34" charset="0"/>
              </a:rPr>
              <a:t>„Ich bete zu Gott, dem Gewaltigen, dass der Ägypter Erbarmen mit euch hat und Benjamin und euren anderen Bruder wieder mit euch heimkehren lässt. Muss ich denn alle meine Kinder verlieren?“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211713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43,18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75396"/>
            <a:ext cx="6120680" cy="3785652"/>
          </a:xfrm>
        </p:spPr>
        <p:txBody>
          <a:bodyPr wrap="square">
            <a:spAutoFit/>
          </a:bodyPr>
          <a:lstStyle/>
          <a:p>
            <a:pPr algn="l"/>
            <a:r>
              <a:rPr lang="de-CH" altLang="de-DE" sz="4000" dirty="0">
                <a:solidFill>
                  <a:schemeClr val="tx1"/>
                </a:solidFill>
                <a:effectLst/>
                <a:latin typeface="Univers LT Std 47 Cn Lt" pitchFamily="34" charset="0"/>
              </a:rPr>
              <a:t>„Das ist wegen des Geldes, das wieder in unsere Säcke geraten ist! Die Ägypter werden über uns herfallen, uns unsere Esel wegnehmen und uns zu Sklaven machen.“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341601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43,29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548680"/>
            <a:ext cx="7920880" cy="923330"/>
          </a:xfrm>
        </p:spPr>
        <p:txBody>
          <a:bodyPr wrap="square">
            <a:spAutoFit/>
          </a:bodyPr>
          <a:lstStyle/>
          <a:p>
            <a:pPr algn="l"/>
            <a:r>
              <a:rPr lang="de-CH" altLang="de-DE" dirty="0">
                <a:solidFill>
                  <a:schemeClr val="tx1"/>
                </a:solidFill>
                <a:effectLst/>
                <a:latin typeface="Univers LT Std 47 Cn Lt" pitchFamily="34" charset="0"/>
              </a:rPr>
              <a:t>„Gott segne dich, mein Sohn!“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565223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43,30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8928992" cy="2554545"/>
          </a:xfrm>
        </p:spPr>
        <p:txBody>
          <a:bodyPr wrap="square">
            <a:spAutoFit/>
          </a:bodyPr>
          <a:lstStyle/>
          <a:p>
            <a:pPr algn="l"/>
            <a:r>
              <a:rPr lang="de-CH" altLang="de-DE" sz="4000" dirty="0">
                <a:solidFill>
                  <a:schemeClr val="tx1"/>
                </a:solidFill>
                <a:effectLst/>
                <a:latin typeface="Univers LT Std 47 Cn Lt" pitchFamily="34" charset="0"/>
              </a:rPr>
              <a:t>„Er lief schnell hinaus. Er war den Tränen nahe, so sehr bewegte ihn das Wiedersehen mit seinem Bruder. Er eilte in sein </a:t>
            </a:r>
            <a:r>
              <a:rPr lang="de-CH" altLang="de-DE" sz="4000" dirty="0" smtClean="0">
                <a:solidFill>
                  <a:schemeClr val="tx1"/>
                </a:solidFill>
                <a:effectLst/>
                <a:latin typeface="Univers LT Std 47 Cn Lt" pitchFamily="34" charset="0"/>
              </a:rPr>
              <a:t>Privatzimmer,</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um </a:t>
            </a:r>
            <a:r>
              <a:rPr lang="de-CH" altLang="de-DE" sz="4000" dirty="0">
                <a:solidFill>
                  <a:schemeClr val="tx1"/>
                </a:solidFill>
                <a:effectLst/>
                <a:latin typeface="Univers LT Std 47 Cn Lt" pitchFamily="34" charset="0"/>
              </a:rPr>
              <a:t>sich dort auszuweinen.“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131267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43,34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33182"/>
            <a:ext cx="7920880" cy="1754326"/>
          </a:xfrm>
        </p:spPr>
        <p:txBody>
          <a:bodyPr wrap="square">
            <a:spAutoFit/>
          </a:bodyPr>
          <a:lstStyle/>
          <a:p>
            <a:pPr algn="l"/>
            <a:r>
              <a:rPr lang="de-CH" altLang="de-DE" dirty="0">
                <a:solidFill>
                  <a:schemeClr val="tx1"/>
                </a:solidFill>
                <a:effectLst/>
                <a:latin typeface="Univers LT Std 47 Cn Lt" pitchFamily="34" charset="0"/>
              </a:rPr>
              <a:t>„Benjamin erhielt fünfmal so viel wie die anderen Brüder.“</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084553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43,34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23597"/>
            <a:ext cx="7920880" cy="2585323"/>
          </a:xfrm>
        </p:spPr>
        <p:txBody>
          <a:bodyPr wrap="square">
            <a:spAutoFit/>
          </a:bodyPr>
          <a:lstStyle/>
          <a:p>
            <a:pPr algn="l"/>
            <a:r>
              <a:rPr lang="de-CH" altLang="de-DE" dirty="0">
                <a:solidFill>
                  <a:schemeClr val="tx1"/>
                </a:solidFill>
                <a:effectLst/>
                <a:latin typeface="Univers LT Std 47 Cn Lt" pitchFamily="34" charset="0"/>
              </a:rPr>
              <a:t>„Sie tranken mit Josef Wein, bis sie in ausgelassener Stimmung waren.“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192940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44,9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260648"/>
            <a:ext cx="7920880" cy="1938992"/>
          </a:xfrm>
        </p:spPr>
        <p:txBody>
          <a:bodyPr wrap="square">
            <a:spAutoFit/>
          </a:bodyPr>
          <a:lstStyle/>
          <a:p>
            <a:pPr algn="l"/>
            <a:r>
              <a:rPr lang="de-CH" altLang="de-DE" sz="4000" dirty="0">
                <a:solidFill>
                  <a:schemeClr val="tx1"/>
                </a:solidFill>
                <a:effectLst/>
                <a:latin typeface="Univers LT Std 47 Cn Lt" pitchFamily="34" charset="0"/>
              </a:rPr>
              <a:t>„Wenn sich der Becher bei einem von uns findet, soll der Betreffende sterben, und wir anderen wollen deine Sklaven sein.“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92748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41,52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712968" cy="255454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000" dirty="0">
                <a:solidFill>
                  <a:schemeClr val="tx1"/>
                </a:solidFill>
                <a:effectLst/>
                <a:latin typeface="Univers LT Std 47 Cn Lt" pitchFamily="34" charset="0"/>
              </a:rPr>
              <a:t>Den zweiten Sohn nannte er Efraim (Fruchtbringer), denn er sagte: „Gott hat mich fruchtbar werden lassen im Lande meines Elends.“</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35377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44,13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6984776" cy="2554545"/>
          </a:xfrm>
        </p:spPr>
        <p:txBody>
          <a:bodyPr wrap="square">
            <a:spAutoFit/>
          </a:bodyPr>
          <a:lstStyle/>
          <a:p>
            <a:pPr algn="l"/>
            <a:r>
              <a:rPr lang="de-CH" altLang="de-DE" sz="4000" dirty="0">
                <a:solidFill>
                  <a:schemeClr val="tx1"/>
                </a:solidFill>
                <a:effectLst/>
                <a:latin typeface="Univers LT Std 47 Cn Lt" pitchFamily="34" charset="0"/>
              </a:rPr>
              <a:t>„Die Brüder zerrissen entsetzt ihre Kleider, beluden ihre Esel und kehrten allesamt in die Stadt zurück.“</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1471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44,16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42877"/>
            <a:ext cx="8640960" cy="3170099"/>
          </a:xfrm>
        </p:spPr>
        <p:txBody>
          <a:bodyPr wrap="square">
            <a:spAutoFit/>
          </a:bodyPr>
          <a:lstStyle/>
          <a:p>
            <a:pPr algn="l"/>
            <a:r>
              <a:rPr lang="de-CH" altLang="de-DE" sz="4000" dirty="0">
                <a:solidFill>
                  <a:schemeClr val="tx1"/>
                </a:solidFill>
                <a:effectLst/>
                <a:latin typeface="Univers LT Std 47 Cn Lt" pitchFamily="34" charset="0"/>
              </a:rPr>
              <a:t>„Was sollen wir sagen, Herr? Womit könnten wir uns rechtfertigen? Gott hat unsere Schuld ans Licht gebracht. Wir alle sind jetzt deine Sklaven, genau wie der, bei dem sich der Becher gefunden hat.“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097829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44,17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2367"/>
            <a:ext cx="8280920" cy="2554545"/>
          </a:xfrm>
        </p:spPr>
        <p:txBody>
          <a:bodyPr wrap="square">
            <a:spAutoFit/>
          </a:bodyPr>
          <a:lstStyle/>
          <a:p>
            <a:pPr algn="l"/>
            <a:r>
              <a:rPr lang="de-CH" altLang="de-DE" sz="4000" dirty="0">
                <a:solidFill>
                  <a:schemeClr val="tx1"/>
                </a:solidFill>
                <a:effectLst/>
                <a:latin typeface="Univers LT Std 47 Cn Lt" pitchFamily="34" charset="0"/>
              </a:rPr>
              <a:t>„So ungerecht werde ich nicht handeln! Der, bei dem der Becher gefunden wurde, soll mein Sklave sein; ihr anderen könnt in Frieden zu eurem Vater heimkehren.“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241497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44,33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8280920" cy="1938992"/>
          </a:xfrm>
        </p:spPr>
        <p:txBody>
          <a:bodyPr wrap="square">
            <a:spAutoFit/>
          </a:bodyPr>
          <a:lstStyle/>
          <a:p>
            <a:pPr algn="l"/>
            <a:r>
              <a:rPr lang="de-CH" altLang="de-DE" sz="4000" dirty="0">
                <a:solidFill>
                  <a:schemeClr val="tx1"/>
                </a:solidFill>
                <a:effectLst/>
                <a:latin typeface="Univers LT Std 47 Cn Lt" pitchFamily="34" charset="0"/>
              </a:rPr>
              <a:t>„Erlaube mir, Herr, dass ich anstelle des Jungen hier bleibe und dein Sklave werde. Ihn aber lass mit den anderen heimkehren!“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570060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Sprüche 17,3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7632848" cy="1938992"/>
          </a:xfrm>
        </p:spPr>
        <p:txBody>
          <a:bodyPr wrap="square">
            <a:spAutoFit/>
          </a:bodyPr>
          <a:lstStyle/>
          <a:p>
            <a:pPr algn="l"/>
            <a:r>
              <a:rPr lang="de-CH" altLang="de-DE" sz="4000" dirty="0">
                <a:solidFill>
                  <a:schemeClr val="tx1"/>
                </a:solidFill>
                <a:effectLst/>
                <a:latin typeface="Univers LT Std 47 Cn Lt" pitchFamily="34" charset="0"/>
              </a:rPr>
              <a:t>„Für Gold und Silber gibt es Tiegel und Ofen; aber das Herz eines Menschen prüft der Herr.“</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615463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Psalm 66,10-11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2367"/>
            <a:ext cx="8928992" cy="2554545"/>
          </a:xfrm>
        </p:spPr>
        <p:txBody>
          <a:bodyPr wrap="square">
            <a:spAutoFit/>
          </a:bodyPr>
          <a:lstStyle/>
          <a:p>
            <a:pPr algn="l"/>
            <a:r>
              <a:rPr lang="de-CH" altLang="de-DE" sz="4000" dirty="0">
                <a:solidFill>
                  <a:schemeClr val="tx1"/>
                </a:solidFill>
                <a:effectLst/>
                <a:latin typeface="Univers LT Std 47 Cn Lt" pitchFamily="34" charset="0"/>
              </a:rPr>
              <a:t>„Ja, Gott, du hast uns Prüfungen ausgesetzt, du hast uns geläutert wie Silber im Schmelzofen. Du hast uns ins Fangnetz geraten lassen, hast drückende Lasten auf unseren Rücken gelegt.“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376949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Psalm 66,12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8928992" cy="3785652"/>
          </a:xfrm>
        </p:spPr>
        <p:txBody>
          <a:bodyPr wrap="square">
            <a:spAutoFit/>
          </a:bodyPr>
          <a:lstStyle/>
          <a:p>
            <a:pPr algn="l"/>
            <a:r>
              <a:rPr lang="de-CH" altLang="de-DE" sz="4000" dirty="0">
                <a:solidFill>
                  <a:schemeClr val="tx1"/>
                </a:solidFill>
                <a:effectLst/>
                <a:latin typeface="Univers LT Std 47 Cn Lt" pitchFamily="34" charset="0"/>
              </a:rPr>
              <a:t>„Du hast nichtswürdige Menschen über uns hinwegtrampeln lassen wie über besiegte Feinde. Ins Feuer sind wir geraten, </a:t>
            </a:r>
            <a:r>
              <a:rPr lang="de-CH" altLang="de-DE" sz="4000" dirty="0" smtClean="0">
                <a:solidFill>
                  <a:schemeClr val="tx1"/>
                </a:solidFill>
                <a:effectLst/>
                <a:latin typeface="Univers LT Std 47 Cn Lt" pitchFamily="34" charset="0"/>
              </a:rPr>
              <a:t>ins</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Wasser </a:t>
            </a:r>
            <a:r>
              <a:rPr lang="de-CH" altLang="de-DE" sz="4000" dirty="0">
                <a:solidFill>
                  <a:schemeClr val="tx1"/>
                </a:solidFill>
                <a:effectLst/>
                <a:latin typeface="Univers LT Std 47 Cn Lt" pitchFamily="34" charset="0"/>
              </a:rPr>
              <a:t>ebenso –  aber du hast uns herausgeführt und mit </a:t>
            </a:r>
            <a:r>
              <a:rPr lang="de-CH" altLang="de-DE" sz="4000" dirty="0" smtClean="0">
                <a:solidFill>
                  <a:schemeClr val="tx1"/>
                </a:solidFill>
                <a:effectLst/>
                <a:latin typeface="Univers LT Std 47 Cn Lt" pitchFamily="34" charset="0"/>
              </a:rPr>
              <a:t>Überfluss</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beschenkt</a:t>
            </a:r>
            <a:r>
              <a:rPr lang="de-CH" altLang="de-DE" sz="4000" dirty="0">
                <a:solidFill>
                  <a:schemeClr val="tx1"/>
                </a:solidFill>
                <a:effectLst/>
                <a:latin typeface="Univers LT Std 47 Cn Lt" pitchFamily="34" charset="0"/>
              </a:rPr>
              <a: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515868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Lukas-Evangelium 16,10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7632848" cy="2554545"/>
          </a:xfrm>
        </p:spPr>
        <p:txBody>
          <a:bodyPr wrap="square">
            <a:spAutoFit/>
          </a:bodyPr>
          <a:lstStyle/>
          <a:p>
            <a:pPr algn="l"/>
            <a:r>
              <a:rPr lang="de-CH" altLang="de-DE" sz="4000" dirty="0">
                <a:solidFill>
                  <a:schemeClr val="tx1"/>
                </a:solidFill>
                <a:effectLst/>
                <a:latin typeface="Univers LT Std 47 Cn Lt" pitchFamily="34" charset="0"/>
              </a:rPr>
              <a:t>„Wer in den kleinsten Dingen treu ist, ist auch in den grossen treu, und wer in den kleinsten Dingen nicht treu ist, ist auch in den grossen nicht treu.“</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785878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95536" y="398274"/>
            <a:ext cx="8568952" cy="1446550"/>
          </a:xfrm>
        </p:spPr>
        <p:txBody>
          <a:bodyPr wrap="square">
            <a:spAutoFit/>
          </a:bodyPr>
          <a:lstStyle/>
          <a:p>
            <a:pPr algn="l"/>
            <a:r>
              <a:rPr lang="de-DE" altLang="de-DE" sz="8800" dirty="0" smtClean="0">
                <a:solidFill>
                  <a:schemeClr val="tx1"/>
                </a:solidFill>
                <a:effectLst/>
                <a:latin typeface="Univers LT Std 47 Cn Lt" pitchFamily="34" charset="0"/>
              </a:rPr>
              <a:t>Schlussgedanke</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37,7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75396"/>
            <a:ext cx="6552728" cy="3785652"/>
          </a:xfrm>
        </p:spPr>
        <p:txBody>
          <a:bodyPr wrap="square">
            <a:spAutoFit/>
          </a:bodyPr>
          <a:lstStyle/>
          <a:p>
            <a:pPr algn="l"/>
            <a:r>
              <a:rPr lang="de-CH" altLang="de-DE" sz="4000" dirty="0">
                <a:solidFill>
                  <a:schemeClr val="tx1"/>
                </a:solidFill>
                <a:effectLst/>
                <a:latin typeface="Univers LT Std 47 Cn Lt" pitchFamily="34" charset="0"/>
              </a:rPr>
              <a:t>„Wir banden Garben mitten auf dem Feld. Meine Garbe richtete sich auf und blieb auch stehen. Eure Garben umringten sie und neigten sich tief vor meiner Garbe.“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67869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63434"/>
            <a:ext cx="8568952" cy="861774"/>
          </a:xfrm>
        </p:spPr>
        <p:txBody>
          <a:bodyPr wrap="square">
            <a:spAutoFit/>
          </a:bodyPr>
          <a:lstStyle/>
          <a:p>
            <a:pPr algn="l"/>
            <a:r>
              <a:rPr lang="de-DE" altLang="de-DE" sz="5000" dirty="0" smtClean="0">
                <a:solidFill>
                  <a:schemeClr val="tx1"/>
                </a:solidFill>
                <a:effectLst/>
                <a:latin typeface="Univers LT Std 47 Cn Lt" pitchFamily="34" charset="0"/>
              </a:rPr>
              <a:t>I. </a:t>
            </a:r>
            <a:r>
              <a:rPr lang="de-DE" altLang="de-DE" sz="5000" dirty="0">
                <a:solidFill>
                  <a:schemeClr val="tx1"/>
                </a:solidFill>
                <a:effectLst/>
                <a:latin typeface="Univers LT Std 47 Cn Lt" pitchFamily="34" charset="0"/>
              </a:rPr>
              <a:t>Von der Vergangenheit eingeholt</a:t>
            </a: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Hebräer 11,1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568952" cy="2554545"/>
          </a:xfrm>
        </p:spPr>
        <p:txBody>
          <a:bodyPr wrap="square">
            <a:spAutoFit/>
          </a:bodyPr>
          <a:lstStyle/>
          <a:p>
            <a:pPr algn="l"/>
            <a:r>
              <a:rPr lang="de-CH" altLang="de-DE" sz="4000" dirty="0">
                <a:solidFill>
                  <a:schemeClr val="tx1"/>
                </a:solidFill>
                <a:effectLst/>
                <a:latin typeface="Univers LT Std 47 Cn Lt" pitchFamily="34" charset="0"/>
              </a:rPr>
              <a:t>„Was ist denn der Glaube? Er ist ein Rechnen mit der Erfüllung dessen, worauf man hofft, ein </a:t>
            </a:r>
            <a:r>
              <a:rPr lang="de-CH" altLang="de-DE" sz="4000" dirty="0" err="1">
                <a:solidFill>
                  <a:schemeClr val="tx1"/>
                </a:solidFill>
                <a:effectLst/>
                <a:latin typeface="Univers LT Std 47 Cn Lt" pitchFamily="34" charset="0"/>
              </a:rPr>
              <a:t>Überzeugtsein</a:t>
            </a:r>
            <a:r>
              <a:rPr lang="de-CH" altLang="de-DE" sz="4000" dirty="0">
                <a:solidFill>
                  <a:schemeClr val="tx1"/>
                </a:solidFill>
                <a:effectLst/>
                <a:latin typeface="Univers LT Std 47 Cn Lt" pitchFamily="34" charset="0"/>
              </a:rPr>
              <a:t> von der Wirklichkeit unsichtbarer Dinge.“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16980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41,57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552728" cy="2554545"/>
          </a:xfrm>
        </p:spPr>
        <p:txBody>
          <a:bodyPr wrap="square">
            <a:spAutoFit/>
          </a:bodyPr>
          <a:lstStyle/>
          <a:p>
            <a:pPr algn="l"/>
            <a:r>
              <a:rPr lang="de-CH" altLang="de-DE" sz="4000" dirty="0">
                <a:solidFill>
                  <a:schemeClr val="tx1"/>
                </a:solidFill>
                <a:effectLst/>
                <a:latin typeface="Univers LT Std 47 Cn Lt" pitchFamily="34" charset="0"/>
              </a:rPr>
              <a:t>„Deshalb kamen Leute aus aller Welt nach Ägypten zu Josef, um Getreide zu kaufen; denn überall herrschte Hungersnot.“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86819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16742"/>
            <a:ext cx="6552728" cy="1754326"/>
          </a:xfrm>
        </p:spPr>
        <p:txBody>
          <a:bodyPr wrap="square">
            <a:spAutoFit/>
          </a:bodyPr>
          <a:lstStyle/>
          <a:p>
            <a:pPr algn="l"/>
            <a:r>
              <a:rPr lang="de-CH" altLang="de-DE" dirty="0">
                <a:solidFill>
                  <a:schemeClr val="tx1"/>
                </a:solidFill>
                <a:effectLst/>
                <a:latin typeface="Univers LT Std 47 Cn Lt" pitchFamily="34" charset="0"/>
              </a:rPr>
              <a:t>„Was steht ihr da und schaut einander an?“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47218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712968" cy="3170099"/>
          </a:xfrm>
        </p:spPr>
        <p:txBody>
          <a:bodyPr wrap="square">
            <a:spAutoFit/>
          </a:bodyPr>
          <a:lstStyle/>
          <a:p>
            <a:pPr algn="l"/>
            <a:r>
              <a:rPr lang="de-CH" altLang="de-DE" sz="4000" dirty="0">
                <a:solidFill>
                  <a:schemeClr val="tx1"/>
                </a:solidFill>
                <a:effectLst/>
                <a:latin typeface="Univers LT Std 47 Cn Lt" pitchFamily="34" charset="0"/>
              </a:rPr>
              <a:t>Josef liess sich aber nichts anmerken und behandelte sie wie Fremde. „Woher kommt ihr?“, fragte er sie streng. „Wir kommen aus dem Land Kanaan“, antworteten sie, „wir möchten Getreide kaufen.“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72929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42,11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51520" y="640432"/>
            <a:ext cx="5256584" cy="1938992"/>
          </a:xfrm>
        </p:spPr>
        <p:txBody>
          <a:bodyPr wrap="square">
            <a:spAutoFit/>
          </a:bodyPr>
          <a:lstStyle/>
          <a:p>
            <a:pPr algn="l"/>
            <a:r>
              <a:rPr lang="de-CH" altLang="de-DE" sz="4000" dirty="0">
                <a:solidFill>
                  <a:schemeClr val="tx1"/>
                </a:solidFill>
                <a:effectLst/>
                <a:latin typeface="Univers LT Std 47 Cn Lt" pitchFamily="34" charset="0"/>
              </a:rPr>
              <a:t>„Wir alle sind Söhne eines Vaters, ehrliche </a:t>
            </a:r>
            <a:r>
              <a:rPr lang="de-CH" altLang="de-DE" sz="4000" dirty="0" smtClean="0">
                <a:solidFill>
                  <a:schemeClr val="tx1"/>
                </a:solidFill>
                <a:effectLst/>
                <a:latin typeface="Univers LT Std 47 Cn Lt" pitchFamily="34" charset="0"/>
              </a:rPr>
              <a:t>Leute!</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Wir </a:t>
            </a:r>
            <a:r>
              <a:rPr lang="de-CH" altLang="de-DE" sz="4000" dirty="0">
                <a:solidFill>
                  <a:schemeClr val="tx1"/>
                </a:solidFill>
                <a:effectLst/>
                <a:latin typeface="Univers LT Std 47 Cn Lt" pitchFamily="34" charset="0"/>
              </a:rPr>
              <a:t>sind keine Spione!“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98578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86893"/>
            <a:ext cx="6192688" cy="3170099"/>
          </a:xfrm>
        </p:spPr>
        <p:txBody>
          <a:bodyPr wrap="square">
            <a:spAutoFit/>
          </a:bodyPr>
          <a:lstStyle/>
          <a:p>
            <a:pPr algn="l"/>
            <a:r>
              <a:rPr lang="de-CH" altLang="de-DE" sz="4000" dirty="0">
                <a:solidFill>
                  <a:schemeClr val="tx1"/>
                </a:solidFill>
                <a:effectLst/>
                <a:latin typeface="Univers LT Std 47 Cn Lt" pitchFamily="34" charset="0"/>
              </a:rPr>
              <a:t>„Wir sind zwölf Brüder, deine ergebenen Diener, Söhne eines Mannes im Land </a:t>
            </a:r>
            <a:r>
              <a:rPr lang="de-CH" altLang="de-DE" sz="4000" dirty="0" smtClean="0">
                <a:solidFill>
                  <a:schemeClr val="tx1"/>
                </a:solidFill>
                <a:effectLst/>
                <a:latin typeface="Univers LT Std 47 Cn Lt" pitchFamily="34" charset="0"/>
              </a:rPr>
              <a:t>Kanaan.</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Der </a:t>
            </a:r>
            <a:r>
              <a:rPr lang="de-CH" altLang="de-DE" sz="4000" dirty="0">
                <a:solidFill>
                  <a:schemeClr val="tx1"/>
                </a:solidFill>
                <a:effectLst/>
                <a:latin typeface="Univers LT Std 47 Cn Lt" pitchFamily="34" charset="0"/>
              </a:rPr>
              <a:t>Jüngste blieb bei unserem Vater, und einer ist tot.“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32164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1031</Words>
  <Application>Microsoft Office PowerPoint</Application>
  <PresentationFormat>Bildschirmpräsentation (4:3)</PresentationFormat>
  <Paragraphs>119</Paragraphs>
  <Slides>40</Slides>
  <Notes>40</Notes>
  <HiddenSlides>0</HiddenSlides>
  <MMClips>0</MMClips>
  <ScaleCrop>false</ScaleCrop>
  <HeadingPairs>
    <vt:vector size="4" baseType="variant">
      <vt:variant>
        <vt:lpstr>Design</vt:lpstr>
      </vt:variant>
      <vt:variant>
        <vt:i4>1</vt:i4>
      </vt:variant>
      <vt:variant>
        <vt:lpstr>Folientitel</vt:lpstr>
      </vt:variant>
      <vt:variant>
        <vt:i4>40</vt:i4>
      </vt:variant>
    </vt:vector>
  </HeadingPairs>
  <TitlesOfParts>
    <vt:vector size="41" baseType="lpstr">
      <vt:lpstr>Designvorlage 'Berggipfel'</vt:lpstr>
      <vt:lpstr>Begegnet und die Verarbeitung der Vergangenheit</vt:lpstr>
      <vt:lpstr>Josef nannte den Erstgeborenen Manasse (Vergessling), denn er sagte: „Gott hat mich all meine Sorge und mein ganzes Vaterhaus vergessen lassen.“</vt:lpstr>
      <vt:lpstr>Den zweiten Sohn nannte er Efraim (Fruchtbringer), denn er sagte: „Gott hat mich fruchtbar werden lassen im Lande meines Elends.“</vt:lpstr>
      <vt:lpstr>I. Von der Vergangenheit eingeholt</vt:lpstr>
      <vt:lpstr>„Deshalb kamen Leute aus aller Welt nach Ägypten zu Josef, um Getreide zu kaufen; denn überall herrschte Hungersnot.“</vt:lpstr>
      <vt:lpstr>„Was steht ihr da und schaut einander an?“</vt:lpstr>
      <vt:lpstr>Josef liess sich aber nichts anmerken und behandelte sie wie Fremde. „Woher kommt ihr?“, fragte er sie streng. „Wir kommen aus dem Land Kanaan“, antworteten sie, „wir möchten Getreide kaufen.“</vt:lpstr>
      <vt:lpstr>„Wir alle sind Söhne eines Vaters, ehrliche Leute! Wir sind keine Spione!“</vt:lpstr>
      <vt:lpstr>„Wir sind zwölf Brüder, deine ergebenen Diener, Söhne eines Mannes im Land Kanaan. Der Jüngste blieb bei unserem Vater, und einer ist tot.“</vt:lpstr>
      <vt:lpstr>„Ich bleibe dabei: Ihr seid Spione!“</vt:lpstr>
      <vt:lpstr>„Tut, was ich euch sage, dann bleibt ihr am Leben. Auch ich ehre Gott.“</vt:lpstr>
      <vt:lpstr>„Aber schafft mir euren jüngsten Bruder her! Dann will ich euch glauben und ihr müsst nicht sterben.“</vt:lpstr>
      <vt:lpstr>„Das ist die Strafe für das, was wir unserem Bruder angetan haben. Seine Todesangst liess uns ungerührt. Er flehte uns um Erbarmen an, aber wir hörten nicht darauf. Dafür müssen wir nun selbst solche Angst ausstehen.“</vt:lpstr>
      <vt:lpstr>„Ihr wolltet ja nicht hören, als ich zu euch sagte: ‘Vergreift euch nicht an dem Jungen!’ Jetzt werden wir für seinen Tod zur Rechenschaft gezogen!“</vt:lpstr>
      <vt:lpstr>„Solange ich meine Schuld verschwieg, wurde ich von Krankheit zerfressen, den ganzen Tag habe ich nur gestöhnt.“</vt:lpstr>
      <vt:lpstr>„Hörst du nicht, wie das Blut deines Bruders von der Erde zu mir schreit?“</vt:lpstr>
      <vt:lpstr>„Ich sah die Toten vor dem Thron stehen, vom Kleinsten bis zum Grössten. Es wurden Bücher aufgeschlagen, in denen stand, was jeder getan hatte, und aufgrund dieser Eintragungen wurden die Toten gerichtet; jeder empfing das Urteil, das seinen Taten entsprach.“</vt:lpstr>
      <vt:lpstr>„Wer auf mein Wort hört und dem glaubt, der mich gesandt hat, der hat das ewige Leben. Auf ihn kommt keine Verurteilung mehr zu; er hat den Schritt vom Tod ins Leben getan.“</vt:lpstr>
      <vt:lpstr>„Wer auf mein Wort hört und dem glaubt, der mich gesandt hat, der hat das ewige Leben. Auf ihn kommt keine Verurteilung mehr zu; er hat den Schritt vom Tod ins Leben getan.“</vt:lpstr>
      <vt:lpstr>„Freuen dürfen sich alle, denen Gott ihr Unrecht vergeben und ihre Verfehlungen zugedeckt hat!“</vt:lpstr>
      <vt:lpstr>„Warum hat Gott uns das angetan?“</vt:lpstr>
      <vt:lpstr>II. In der Gegenwart bewährt</vt:lpstr>
      <vt:lpstr>„Ich bete zu Gott, dem Gewaltigen, dass der Ägypter Erbarmen mit euch hat und Benjamin und euren anderen Bruder wieder mit euch heimkehren lässt. Muss ich denn alle meine Kinder verlieren?“</vt:lpstr>
      <vt:lpstr>„Das ist wegen des Geldes, das wieder in unsere Säcke geraten ist! Die Ägypter werden über uns herfallen, uns unsere Esel wegnehmen und uns zu Sklaven machen.“</vt:lpstr>
      <vt:lpstr>„Gott segne dich, mein Sohn!“</vt:lpstr>
      <vt:lpstr>„Er lief schnell hinaus. Er war den Tränen nahe, so sehr bewegte ihn das Wiedersehen mit seinem Bruder. Er eilte in sein Privatzimmer, um sich dort auszuweinen.“</vt:lpstr>
      <vt:lpstr>„Benjamin erhielt fünfmal so viel wie die anderen Brüder.“</vt:lpstr>
      <vt:lpstr>„Sie tranken mit Josef Wein, bis sie in ausgelassener Stimmung waren.“</vt:lpstr>
      <vt:lpstr>„Wenn sich der Becher bei einem von uns findet, soll der Betreffende sterben, und wir anderen wollen deine Sklaven sein.“</vt:lpstr>
      <vt:lpstr>„Die Brüder zerrissen entsetzt ihre Kleider, beluden ihre Esel und kehrten allesamt in die Stadt zurück.“</vt:lpstr>
      <vt:lpstr>„Was sollen wir sagen, Herr? Womit könnten wir uns rechtfertigen? Gott hat unsere Schuld ans Licht gebracht. Wir alle sind jetzt deine Sklaven, genau wie der, bei dem sich der Becher gefunden hat.“</vt:lpstr>
      <vt:lpstr>„So ungerecht werde ich nicht handeln! Der, bei dem der Becher gefunden wurde, soll mein Sklave sein; ihr anderen könnt in Frieden zu eurem Vater heimkehren.“</vt:lpstr>
      <vt:lpstr>„Erlaube mir, Herr, dass ich anstelle des Jungen hier bleibe und dein Sklave werde. Ihn aber lass mit den anderen heimkehren!“</vt:lpstr>
      <vt:lpstr>„Für Gold und Silber gibt es Tiegel und Ofen; aber das Herz eines Menschen prüft der Herr.“</vt:lpstr>
      <vt:lpstr>„Ja, Gott, du hast uns Prüfungen ausgesetzt, du hast uns geläutert wie Silber im Schmelzofen. Du hast uns ins Fangnetz geraten lassen, hast drückende Lasten auf unseren Rücken gelegt.“</vt:lpstr>
      <vt:lpstr>„Du hast nichtswürdige Menschen über uns hinwegtrampeln lassen wie über besiegte Feinde. Ins Feuer sind wir geraten, ins Wasser ebenso –  aber du hast uns herausgeführt und mit Überfluss beschenkt.“</vt:lpstr>
      <vt:lpstr>„Wer in den kleinsten Dingen treu ist, ist auch in den grossen treu, und wer in den kleinsten Dingen nicht treu ist, ist auch in den grossen nicht treu.“</vt:lpstr>
      <vt:lpstr>Schlussgedanke</vt:lpstr>
      <vt:lpstr>„Wir banden Garben mitten auf dem Feld. Meine Garbe richtete sich auf und blieb auch stehen. Eure Garben umringten sie und neigten sich tief vor meiner Garbe.“</vt:lpstr>
      <vt:lpstr>„Was ist denn der Glaube? Er ist ein Rechnen mit der Erfüllung dessen, worauf man hofft, ein Überzeugtsein von der Wirklichkeit unsichtbarer Dinge.“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Gott hat den Überblick - Teil 5/7 - Begegnet und die Verarbeitung der Vergangenheit - Folien</dc:title>
  <dc:creator>Jürg Birnstiel</dc:creator>
  <cp:lastModifiedBy>Me</cp:lastModifiedBy>
  <cp:revision>383</cp:revision>
  <dcterms:created xsi:type="dcterms:W3CDTF">2013-11-12T15:20:47Z</dcterms:created>
  <dcterms:modified xsi:type="dcterms:W3CDTF">2015-06-22T19:42:15Z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