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735" r:id="rId2"/>
    <p:sldId id="837" r:id="rId3"/>
    <p:sldId id="860" r:id="rId4"/>
    <p:sldId id="258" r:id="rId5"/>
    <p:sldId id="804" r:id="rId6"/>
    <p:sldId id="861" r:id="rId7"/>
    <p:sldId id="862" r:id="rId8"/>
    <p:sldId id="863" r:id="rId9"/>
    <p:sldId id="864" r:id="rId10"/>
    <p:sldId id="865" r:id="rId11"/>
    <p:sldId id="866" r:id="rId12"/>
    <p:sldId id="867" r:id="rId13"/>
    <p:sldId id="868" r:id="rId14"/>
    <p:sldId id="869" r:id="rId15"/>
    <p:sldId id="870" r:id="rId16"/>
    <p:sldId id="871" r:id="rId17"/>
    <p:sldId id="872" r:id="rId18"/>
    <p:sldId id="873" r:id="rId19"/>
    <p:sldId id="874" r:id="rId20"/>
    <p:sldId id="875" r:id="rId21"/>
    <p:sldId id="876" r:id="rId22"/>
    <p:sldId id="314" r:id="rId23"/>
    <p:sldId id="858" r:id="rId24"/>
    <p:sldId id="877" r:id="rId25"/>
    <p:sldId id="878" r:id="rId26"/>
    <p:sldId id="879" r:id="rId27"/>
    <p:sldId id="880" r:id="rId28"/>
    <p:sldId id="881" r:id="rId29"/>
    <p:sldId id="882" r:id="rId30"/>
    <p:sldId id="883" r:id="rId31"/>
    <p:sldId id="884" r:id="rId32"/>
    <p:sldId id="887" r:id="rId33"/>
    <p:sldId id="259" r:id="rId34"/>
    <p:sldId id="859" r:id="rId35"/>
    <p:sldId id="886" r:id="rId3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3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01298"/>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Demütig und endlich zahlt</a:t>
            </a:r>
            <a:r>
              <a:rPr lang="de-DE" altLang="de-DE" sz="6000" dirty="0">
                <a:solidFill>
                  <a:schemeClr val="tx1"/>
                </a:solidFill>
                <a:effectLst/>
                <a:latin typeface="Univers LT Std 47 Cn Lt" pitchFamily="34" charset="0"/>
              </a:rPr>
              <a:t/>
            </a:r>
            <a:br>
              <a:rPr lang="de-DE" altLang="de-DE" sz="6000" dirty="0">
                <a:solidFill>
                  <a:schemeClr val="tx1"/>
                </a:solidFill>
                <a:effectLst/>
                <a:latin typeface="Univers LT Std 47 Cn Lt" pitchFamily="34" charset="0"/>
              </a:rPr>
            </a:br>
            <a:r>
              <a:rPr lang="de-DE" altLang="de-DE" sz="6000" dirty="0" smtClean="0">
                <a:solidFill>
                  <a:schemeClr val="tx1"/>
                </a:solidFill>
                <a:effectLst/>
                <a:latin typeface="Univers LT Std 47 Cn Lt" pitchFamily="34" charset="0"/>
              </a:rPr>
              <a:t>es sich aus</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Gott hat den Überblick (4/7)</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von Josefs Leben</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1. Mose 41</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54375"/>
            <a:ext cx="8712968" cy="2554545"/>
          </a:xfrm>
        </p:spPr>
        <p:txBody>
          <a:bodyPr wrap="square">
            <a:spAutoFit/>
          </a:bodyPr>
          <a:lstStyle/>
          <a:p>
            <a:pPr algn="l"/>
            <a:r>
              <a:rPr lang="de-CH" altLang="de-DE" sz="4000" dirty="0">
                <a:solidFill>
                  <a:schemeClr val="tx1"/>
                </a:solidFill>
                <a:effectLst/>
                <a:latin typeface="Univers LT Std 47 Cn Lt" pitchFamily="34" charset="0"/>
              </a:rPr>
              <a:t>„Gott hat dem Pharao im Traum </a:t>
            </a:r>
            <a:r>
              <a:rPr lang="de-CH" altLang="de-DE" sz="4000" dirty="0" smtClean="0">
                <a:solidFill>
                  <a:schemeClr val="tx1"/>
                </a:solidFill>
                <a:effectLst/>
                <a:latin typeface="Univers LT Std 47 Cn Lt" pitchFamily="34" charset="0"/>
              </a:rPr>
              <a:t>gezeigt,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was </a:t>
            </a:r>
            <a:r>
              <a:rPr lang="de-CH" altLang="de-DE" sz="4000" dirty="0">
                <a:solidFill>
                  <a:schemeClr val="tx1"/>
                </a:solidFill>
                <a:effectLst/>
                <a:latin typeface="Univers LT Std 47 Cn Lt" pitchFamily="34" charset="0"/>
              </a:rPr>
              <a:t>er vorhat. Beide Träume bedeuten dasselbe, es ist eigentlich ein einziger Traum.“</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6615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488832" cy="1938992"/>
          </a:xfrm>
        </p:spPr>
        <p:txBody>
          <a:bodyPr wrap="square">
            <a:spAutoFit/>
          </a:bodyPr>
          <a:lstStyle/>
          <a:p>
            <a:pPr algn="l"/>
            <a:r>
              <a:rPr lang="de-CH" altLang="de-DE" sz="4000" dirty="0">
                <a:solidFill>
                  <a:schemeClr val="tx1"/>
                </a:solidFill>
                <a:effectLst/>
                <a:latin typeface="Univers LT Std 47 Cn Lt" pitchFamily="34" charset="0"/>
              </a:rPr>
              <a:t>„Die sieben fetten Kühe und die sieben prächtigen Ähren bedeuten </a:t>
            </a:r>
            <a:r>
              <a:rPr lang="de-CH" altLang="de-DE" sz="4000" dirty="0">
                <a:solidFill>
                  <a:srgbClr val="FFC000"/>
                </a:solidFill>
                <a:effectLst/>
                <a:latin typeface="Univers LT Std 47 Cn Lt" pitchFamily="34" charset="0"/>
              </a:rPr>
              <a:t>sieben fruchtbare Jahre.</a:t>
            </a:r>
            <a:r>
              <a:rPr lang="de-CH" altLang="de-DE" sz="4000" dirty="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87848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712968" cy="1938992"/>
          </a:xfrm>
        </p:spPr>
        <p:txBody>
          <a:bodyPr wrap="square">
            <a:spAutoFit/>
          </a:bodyPr>
          <a:lstStyle/>
          <a:p>
            <a:pPr algn="l"/>
            <a:r>
              <a:rPr lang="de-CH" altLang="de-DE" sz="4000" dirty="0">
                <a:solidFill>
                  <a:schemeClr val="tx1"/>
                </a:solidFill>
                <a:effectLst/>
                <a:latin typeface="Univers LT Std 47 Cn Lt" pitchFamily="34" charset="0"/>
              </a:rPr>
              <a:t>„Die sieben mageren, hässlichen Kühe und die sieben kümmerlichen, </a:t>
            </a:r>
            <a:r>
              <a:rPr lang="de-CH" altLang="de-DE" sz="4000" dirty="0" smtClean="0">
                <a:solidFill>
                  <a:schemeClr val="tx1"/>
                </a:solidFill>
                <a:effectLst/>
                <a:latin typeface="Univers LT Std 47 Cn Lt" pitchFamily="34" charset="0"/>
              </a:rPr>
              <a:t>vertrockneten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Ähren </a:t>
            </a:r>
            <a:r>
              <a:rPr lang="de-CH" altLang="de-DE" sz="4000" dirty="0">
                <a:solidFill>
                  <a:schemeClr val="tx1"/>
                </a:solidFill>
                <a:effectLst/>
                <a:latin typeface="Univers LT Std 47 Cn Lt" pitchFamily="34" charset="0"/>
              </a:rPr>
              <a:t>bedeuten </a:t>
            </a:r>
            <a:r>
              <a:rPr lang="de-CH" altLang="de-DE" sz="4000" dirty="0" smtClean="0">
                <a:solidFill>
                  <a:srgbClr val="FFC000"/>
                </a:solidFill>
                <a:effectLst/>
                <a:latin typeface="Univers LT Std 47 Cn Lt" pitchFamily="34" charset="0"/>
              </a:rPr>
              <a:t>sieben</a:t>
            </a:r>
            <a:r>
              <a:rPr lang="de-CH" altLang="de-DE" sz="4000" dirty="0" smtClean="0">
                <a:solidFill>
                  <a:schemeClr val="tx1"/>
                </a:solidFill>
                <a:effectLst/>
                <a:latin typeface="Univers LT Std 47 Cn Lt" pitchFamily="34" charset="0"/>
              </a:rPr>
              <a:t> </a:t>
            </a:r>
            <a:r>
              <a:rPr lang="de-CH" altLang="de-DE" sz="4000" dirty="0" smtClean="0">
                <a:solidFill>
                  <a:srgbClr val="FFC000"/>
                </a:solidFill>
                <a:effectLst/>
                <a:latin typeface="Univers LT Std 47 Cn Lt" pitchFamily="34" charset="0"/>
              </a:rPr>
              <a:t>Hungerjahre</a:t>
            </a:r>
            <a:r>
              <a:rPr lang="de-CH" altLang="de-DE" sz="4000" dirty="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58910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54375"/>
            <a:ext cx="8280920" cy="2554545"/>
          </a:xfrm>
        </p:spPr>
        <p:txBody>
          <a:bodyPr wrap="square">
            <a:spAutoFit/>
          </a:bodyPr>
          <a:lstStyle/>
          <a:p>
            <a:pPr algn="l"/>
            <a:r>
              <a:rPr lang="de-CH" altLang="de-DE" sz="4000" dirty="0">
                <a:solidFill>
                  <a:schemeClr val="tx1"/>
                </a:solidFill>
                <a:effectLst/>
                <a:latin typeface="Univers LT Std 47 Cn Lt" pitchFamily="34" charset="0"/>
              </a:rPr>
              <a:t>„Dass der Pharao zweimal das Gleiche geträumt hat, bedeutet: Gott ist fest entschlossen, seinen Plan unverzüglich auszuführen.“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06414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377369"/>
            <a:ext cx="8280920" cy="1323439"/>
          </a:xfrm>
        </p:spPr>
        <p:txBody>
          <a:bodyPr wrap="square">
            <a:spAutoFit/>
          </a:bodyPr>
          <a:lstStyle/>
          <a:p>
            <a:pPr algn="l"/>
            <a:r>
              <a:rPr lang="de-CH" altLang="de-DE" sz="4000" dirty="0">
                <a:solidFill>
                  <a:schemeClr val="tx1"/>
                </a:solidFill>
                <a:effectLst/>
                <a:latin typeface="Univers LT Std 47 Cn Lt" pitchFamily="34" charset="0"/>
              </a:rPr>
              <a:t>„Der Pharao fand den Vorschlag </a:t>
            </a:r>
            <a:r>
              <a:rPr lang="de-CH" altLang="de-DE" sz="4000" dirty="0" smtClean="0">
                <a:solidFill>
                  <a:schemeClr val="tx1"/>
                </a:solidFill>
                <a:effectLst/>
                <a:latin typeface="Univers LT Std 47 Cn Lt" pitchFamily="34" charset="0"/>
              </a:rPr>
              <a:t>gut,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und </a:t>
            </a:r>
            <a:r>
              <a:rPr lang="de-CH" altLang="de-DE" sz="4000" dirty="0">
                <a:solidFill>
                  <a:schemeClr val="tx1"/>
                </a:solidFill>
                <a:effectLst/>
                <a:latin typeface="Univers LT Std 47 Cn Lt" pitchFamily="34" charset="0"/>
              </a:rPr>
              <a:t>alle seine Berater ebenso.“</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1986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377369"/>
            <a:ext cx="8280920" cy="1323439"/>
          </a:xfrm>
        </p:spPr>
        <p:txBody>
          <a:bodyPr wrap="square">
            <a:spAutoFit/>
          </a:bodyPr>
          <a:lstStyle/>
          <a:p>
            <a:pPr algn="l"/>
            <a:r>
              <a:rPr lang="de-CH" altLang="de-DE" sz="4000" dirty="0">
                <a:solidFill>
                  <a:schemeClr val="tx1"/>
                </a:solidFill>
                <a:effectLst/>
                <a:latin typeface="Univers LT Std 47 Cn Lt" pitchFamily="34" charset="0"/>
              </a:rPr>
              <a:t>„In diesem Mann ist der Geist </a:t>
            </a:r>
            <a:r>
              <a:rPr lang="de-CH" altLang="de-DE" sz="4000" dirty="0" smtClean="0">
                <a:solidFill>
                  <a:schemeClr val="tx1"/>
                </a:solidFill>
                <a:effectLst/>
                <a:latin typeface="Univers LT Std 47 Cn Lt" pitchFamily="34" charset="0"/>
              </a:rPr>
              <a:t>Gottes.</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So </a:t>
            </a:r>
            <a:r>
              <a:rPr lang="de-CH" altLang="de-DE" sz="4000" dirty="0">
                <a:solidFill>
                  <a:schemeClr val="tx1"/>
                </a:solidFill>
                <a:effectLst/>
                <a:latin typeface="Univers LT Std 47 Cn Lt" pitchFamily="34" charset="0"/>
              </a:rPr>
              <a:t>einen finden wir nicht noch einmal.“</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6993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41,39-40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8640960" cy="3416320"/>
          </a:xfrm>
        </p:spPr>
        <p:txBody>
          <a:bodyPr wrap="square">
            <a:spAutoFit/>
          </a:bodyPr>
          <a:lstStyle/>
          <a:p>
            <a:pPr algn="l"/>
            <a:r>
              <a:rPr lang="de-CH" altLang="de-DE" sz="3600" dirty="0">
                <a:solidFill>
                  <a:schemeClr val="tx1"/>
                </a:solidFill>
                <a:effectLst/>
                <a:latin typeface="Univers LT Std 47 Cn Lt" pitchFamily="34" charset="0"/>
              </a:rPr>
              <a:t>„Gott hat dir dies alles enthüllt. Daran erkenne ich, dass keiner so klug und einsichtig ist wie du. Du sollst mein Stellvertreter sein und mein ganzes Volk soll deinen Anordnungen </a:t>
            </a:r>
            <a:r>
              <a:rPr lang="de-CH" altLang="de-DE" sz="3600" dirty="0" smtClean="0">
                <a:solidFill>
                  <a:schemeClr val="tx1"/>
                </a:solidFill>
                <a:effectLst/>
                <a:latin typeface="Univers LT Std 47 Cn Lt" pitchFamily="34" charset="0"/>
              </a:rPr>
              <a:t>gehorchen.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Nur </a:t>
            </a:r>
            <a:r>
              <a:rPr lang="de-CH" altLang="de-DE" sz="3600" dirty="0">
                <a:solidFill>
                  <a:schemeClr val="tx1"/>
                </a:solidFill>
                <a:effectLst/>
                <a:latin typeface="Univers LT Std 47 Cn Lt" pitchFamily="34" charset="0"/>
              </a:rPr>
              <a:t>die Königswürde </a:t>
            </a:r>
            <a:r>
              <a:rPr lang="de-CH" altLang="de-DE" sz="3600" dirty="0" smtClean="0">
                <a:solidFill>
                  <a:schemeClr val="tx1"/>
                </a:solidFill>
                <a:effectLst/>
                <a:latin typeface="Univers LT Std 47 Cn Lt" pitchFamily="34" charset="0"/>
              </a:rPr>
              <a:t>will</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ich </a:t>
            </a:r>
            <a:r>
              <a:rPr lang="de-CH" altLang="de-DE" sz="3600" dirty="0">
                <a:solidFill>
                  <a:schemeClr val="tx1"/>
                </a:solidFill>
                <a:effectLst/>
                <a:latin typeface="Univers LT Std 47 Cn Lt" pitchFamily="34" charset="0"/>
              </a:rPr>
              <a:t>dir voraushaben.“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5054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193864"/>
            <a:ext cx="8280920" cy="1938992"/>
          </a:xfrm>
        </p:spPr>
        <p:txBody>
          <a:bodyPr wrap="square">
            <a:spAutoFit/>
          </a:bodyPr>
          <a:lstStyle/>
          <a:p>
            <a:pPr algn="l"/>
            <a:r>
              <a:rPr lang="de-CH" altLang="de-DE" sz="6000" dirty="0">
                <a:solidFill>
                  <a:schemeClr val="tx1"/>
                </a:solidFill>
                <a:effectLst/>
                <a:latin typeface="Univers LT Std 47 Cn Lt" pitchFamily="34" charset="0"/>
              </a:rPr>
              <a:t>„Ich gebe dir die Vollmacht über ganz Ägypten.“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1100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2.Könige 7,1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52728" cy="2554545"/>
          </a:xfrm>
        </p:spPr>
        <p:txBody>
          <a:bodyPr wrap="square">
            <a:spAutoFit/>
          </a:bodyPr>
          <a:lstStyle/>
          <a:p>
            <a:pPr algn="l"/>
            <a:r>
              <a:rPr lang="de-CH" altLang="de-DE" sz="4000" dirty="0">
                <a:solidFill>
                  <a:schemeClr val="tx1"/>
                </a:solidFill>
                <a:effectLst/>
                <a:latin typeface="Univers LT Std 47 Cn Lt" pitchFamily="34" charset="0"/>
              </a:rPr>
              <a:t>„Morgen um diese Zeit sind im Tor von Samaria fünf Kilo Weizenmehl und zehn Kilo Gerstenkörner für ein Silberstück zu kaufen!“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5070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2.Könige 7,2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52728" cy="1938992"/>
          </a:xfrm>
        </p:spPr>
        <p:txBody>
          <a:bodyPr wrap="square">
            <a:spAutoFit/>
          </a:bodyPr>
          <a:lstStyle/>
          <a:p>
            <a:pPr algn="l"/>
            <a:r>
              <a:rPr lang="de-CH" altLang="de-DE" sz="4000" dirty="0">
                <a:solidFill>
                  <a:schemeClr val="tx1"/>
                </a:solidFill>
                <a:effectLst/>
                <a:latin typeface="Univers LT Std 47 Cn Lt" pitchFamily="34" charset="0"/>
              </a:rPr>
              <a:t>„Das ist unmöglich, selbst wenn der </a:t>
            </a:r>
            <a:r>
              <a:rPr lang="de-CH" altLang="de-DE" sz="4000" dirty="0" smtClean="0">
                <a:solidFill>
                  <a:schemeClr val="tx1"/>
                </a:solidFill>
                <a:effectLst/>
                <a:latin typeface="Univers LT Std 47 Cn Lt" pitchFamily="34" charset="0"/>
              </a:rPr>
              <a:t>HERR Fenster </a:t>
            </a:r>
            <a:r>
              <a:rPr lang="de-CH" altLang="de-DE" sz="4000" dirty="0">
                <a:solidFill>
                  <a:schemeClr val="tx1"/>
                </a:solidFill>
                <a:effectLst/>
                <a:latin typeface="Univers LT Std 47 Cn Lt" pitchFamily="34" charset="0"/>
              </a:rPr>
              <a:t>in den Himmel machen würde!“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81479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110136"/>
            <a:ext cx="4711824" cy="6681739"/>
          </a:xfrm>
          <a:prstGeom prst="rect">
            <a:avLst/>
          </a:prstGeom>
        </p:spPr>
      </p:pic>
    </p:spTree>
    <p:extLst>
      <p:ext uri="{BB962C8B-B14F-4D97-AF65-F5344CB8AC3E}">
        <p14:creationId xmlns:p14="http://schemas.microsoft.com/office/powerpoint/2010/main" val="3581420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Lukas-Evangelium 1,37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193864"/>
            <a:ext cx="8280920" cy="1938992"/>
          </a:xfrm>
        </p:spPr>
        <p:txBody>
          <a:bodyPr wrap="square">
            <a:spAutoFit/>
          </a:bodyPr>
          <a:lstStyle/>
          <a:p>
            <a:pPr algn="l"/>
            <a:r>
              <a:rPr lang="de-CH" altLang="de-DE" sz="6000" dirty="0">
                <a:solidFill>
                  <a:schemeClr val="tx1"/>
                </a:solidFill>
                <a:effectLst/>
                <a:latin typeface="Univers LT Std 47 Cn Lt" pitchFamily="34" charset="0"/>
              </a:rPr>
              <a:t>„Denn für Gott ist nichts unmöglich.“</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81236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Matthäus-Evangelium 24,27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6552728" cy="2554545"/>
          </a:xfrm>
        </p:spPr>
        <p:txBody>
          <a:bodyPr wrap="square">
            <a:spAutoFit/>
          </a:bodyPr>
          <a:lstStyle/>
          <a:p>
            <a:pPr algn="l"/>
            <a:r>
              <a:rPr lang="de-CH" altLang="de-DE" sz="4000" dirty="0">
                <a:solidFill>
                  <a:schemeClr val="tx1"/>
                </a:solidFill>
                <a:effectLst/>
                <a:latin typeface="Univers LT Std 47 Cn Lt" pitchFamily="34" charset="0"/>
              </a:rPr>
              <a:t>„Denn wenn der Menschensohn wiederkommt, wird es sein, wie wenn der Blitz im Osten aufzuckt und bis zum Westen hin leuchtet.“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1392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Endlich am Ziel</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192688" cy="3170099"/>
          </a:xfrm>
        </p:spPr>
        <p:txBody>
          <a:bodyPr wrap="square">
            <a:spAutoFit/>
          </a:bodyPr>
          <a:lstStyle/>
          <a:p>
            <a:pPr algn="l"/>
            <a:r>
              <a:rPr lang="de-CH" altLang="de-DE" sz="4000" dirty="0">
                <a:solidFill>
                  <a:schemeClr val="tx1"/>
                </a:solidFill>
                <a:effectLst/>
                <a:latin typeface="Univers LT Std 47 Cn Lt" pitchFamily="34" charset="0"/>
              </a:rPr>
              <a:t>„Ich bin und bleibe der Pharao, aber ohne deine Erlaubnis darf niemand im ganzen Land auch nur die Hand oder den Fuss bewegen.“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1171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3528" y="620688"/>
            <a:ext cx="6192688" cy="1200329"/>
          </a:xfrm>
        </p:spPr>
        <p:txBody>
          <a:bodyPr wrap="square">
            <a:spAutoFit/>
          </a:bodyPr>
          <a:lstStyle/>
          <a:p>
            <a:pPr algn="l"/>
            <a:r>
              <a:rPr lang="de-CH" altLang="de-DE" sz="7200" dirty="0" err="1">
                <a:solidFill>
                  <a:schemeClr val="tx1"/>
                </a:solidFill>
                <a:effectLst/>
                <a:latin typeface="Univers LT Std 47 Cn Lt" pitchFamily="34" charset="0"/>
              </a:rPr>
              <a:t>Zafenat</a:t>
            </a:r>
            <a:r>
              <a:rPr lang="de-CH" altLang="de-DE" sz="7200" dirty="0">
                <a:solidFill>
                  <a:schemeClr val="tx1"/>
                </a:solidFill>
                <a:effectLst/>
                <a:latin typeface="Univers LT Std 47 Cn Lt" pitchFamily="34" charset="0"/>
              </a:rPr>
              <a:t>–</a:t>
            </a:r>
            <a:r>
              <a:rPr lang="de-CH" altLang="de-DE" sz="7200" dirty="0" err="1">
                <a:solidFill>
                  <a:schemeClr val="tx1"/>
                </a:solidFill>
                <a:effectLst/>
                <a:latin typeface="Univers LT Std 47 Cn Lt" pitchFamily="34" charset="0"/>
              </a:rPr>
              <a:t>Paneach</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5389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476672"/>
            <a:ext cx="6192688" cy="1446550"/>
          </a:xfrm>
        </p:spPr>
        <p:txBody>
          <a:bodyPr wrap="square">
            <a:spAutoFit/>
          </a:bodyPr>
          <a:lstStyle/>
          <a:p>
            <a:pPr algn="l"/>
            <a:r>
              <a:rPr lang="de-CH" altLang="de-DE" sz="4400" dirty="0">
                <a:solidFill>
                  <a:schemeClr val="tx1"/>
                </a:solidFill>
                <a:effectLst/>
                <a:latin typeface="Univers LT Std 47 Cn Lt" pitchFamily="34" charset="0"/>
              </a:rPr>
              <a:t>„</a:t>
            </a:r>
            <a:r>
              <a:rPr lang="de-CH" altLang="de-DE" sz="4400" dirty="0" err="1">
                <a:solidFill>
                  <a:schemeClr val="tx1"/>
                </a:solidFill>
                <a:effectLst/>
                <a:latin typeface="Univers LT Std 47 Cn Lt" pitchFamily="34" charset="0"/>
              </a:rPr>
              <a:t>Asenat</a:t>
            </a:r>
            <a:r>
              <a:rPr lang="de-CH" altLang="de-DE" sz="4400" dirty="0">
                <a:solidFill>
                  <a:schemeClr val="tx1"/>
                </a:solidFill>
                <a:effectLst/>
                <a:latin typeface="Univers LT Std 47 Cn Lt" pitchFamily="34" charset="0"/>
              </a:rPr>
              <a:t>, die Tochter des Priesters </a:t>
            </a:r>
            <a:r>
              <a:rPr lang="de-CH" altLang="de-DE" sz="4400" dirty="0" err="1">
                <a:solidFill>
                  <a:schemeClr val="tx1"/>
                </a:solidFill>
                <a:effectLst/>
                <a:latin typeface="Univers LT Std 47 Cn Lt" pitchFamily="34" charset="0"/>
              </a:rPr>
              <a:t>Potifera</a:t>
            </a:r>
            <a:r>
              <a:rPr lang="de-CH" altLang="de-DE" sz="4400" dirty="0">
                <a:solidFill>
                  <a:schemeClr val="tx1"/>
                </a:solidFill>
                <a:effectLst/>
                <a:latin typeface="Univers LT Std 47 Cn Lt" pitchFamily="34" charset="0"/>
              </a:rPr>
              <a:t> von On.“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13746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3214"/>
            <a:ext cx="8352928" cy="2123658"/>
          </a:xfrm>
        </p:spPr>
        <p:txBody>
          <a:bodyPr wrap="square">
            <a:spAutoFit/>
          </a:bodyPr>
          <a:lstStyle/>
          <a:p>
            <a:pPr algn="l"/>
            <a:r>
              <a:rPr lang="de-CH" altLang="de-DE" sz="4400" dirty="0">
                <a:solidFill>
                  <a:schemeClr val="tx1"/>
                </a:solidFill>
                <a:effectLst/>
                <a:latin typeface="Univers LT Std 47 Cn Lt" pitchFamily="34" charset="0"/>
              </a:rPr>
              <a:t>„Josefs Todesangst liess uns ungerührt. Er flehte uns um Erbarmen an, aber wir hörten nicht darauf.“</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77394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39,1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3214"/>
            <a:ext cx="8352928" cy="2123658"/>
          </a:xfrm>
        </p:spPr>
        <p:txBody>
          <a:bodyPr wrap="square">
            <a:spAutoFit/>
          </a:bodyPr>
          <a:lstStyle/>
          <a:p>
            <a:pPr algn="l"/>
            <a:r>
              <a:rPr lang="de-CH" altLang="de-DE" sz="4400" dirty="0">
                <a:solidFill>
                  <a:schemeClr val="tx1"/>
                </a:solidFill>
                <a:effectLst/>
                <a:latin typeface="Univers LT Std 47 Cn Lt" pitchFamily="34" charset="0"/>
              </a:rPr>
              <a:t>„</a:t>
            </a:r>
            <a:r>
              <a:rPr lang="de-CH" altLang="de-DE" sz="4400" dirty="0" err="1">
                <a:solidFill>
                  <a:schemeClr val="tx1"/>
                </a:solidFill>
                <a:effectLst/>
                <a:latin typeface="Univers LT Std 47 Cn Lt" pitchFamily="34" charset="0"/>
              </a:rPr>
              <a:t>Potifar</a:t>
            </a:r>
            <a:r>
              <a:rPr lang="de-CH" altLang="de-DE" sz="4400" dirty="0">
                <a:solidFill>
                  <a:schemeClr val="tx1"/>
                </a:solidFill>
                <a:effectLst/>
                <a:latin typeface="Univers LT Std 47 Cn Lt" pitchFamily="34" charset="0"/>
              </a:rPr>
              <a:t> war Hofbeamter des Pharaos, der Befehlshaber der königlichen Leibwache.“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440507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Daniel 10,12-13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8821"/>
            <a:ext cx="8424936" cy="4524315"/>
          </a:xfrm>
        </p:spPr>
        <p:txBody>
          <a:bodyPr wrap="square">
            <a:spAutoFit/>
          </a:bodyPr>
          <a:lstStyle/>
          <a:p>
            <a:pPr algn="l"/>
            <a:r>
              <a:rPr lang="de-CH" altLang="de-DE" sz="3200" dirty="0">
                <a:solidFill>
                  <a:schemeClr val="tx1"/>
                </a:solidFill>
                <a:effectLst/>
                <a:latin typeface="Univers LT Std 47 Cn Lt" pitchFamily="34" charset="0"/>
              </a:rPr>
              <a:t>„Der Mann sagte zu mir: Hab keine Angst, Daniel! Du hast dich vor deinem Gott gebeugt, um Einsicht in seinen verborgenen Plan zu erlangen; und schon am ersten Tag, als du damit begannst, hat er dein Gebet erhört. So lange bin ich schon unterwegs; aber der Engelfürst des Perserreiches trat mir in den Weg und hat mich </a:t>
            </a:r>
            <a:r>
              <a:rPr lang="de-CH" altLang="de-DE" sz="3200" dirty="0">
                <a:solidFill>
                  <a:srgbClr val="FFC000"/>
                </a:solidFill>
                <a:effectLst/>
                <a:latin typeface="Univers LT Std 47 Cn Lt" pitchFamily="34" charset="0"/>
              </a:rPr>
              <a:t>21 Tage lang aufgehalten</a:t>
            </a:r>
            <a:r>
              <a:rPr lang="de-CH" altLang="de-DE" sz="3200" dirty="0">
                <a:solidFill>
                  <a:schemeClr val="tx1"/>
                </a:solidFill>
                <a:effectLst/>
                <a:latin typeface="Univers LT Std 47 Cn Lt" pitchFamily="34" charset="0"/>
              </a:rPr>
              <a:t>. Dann kam Michael, einer der höchsten Engelfürsten, mir zu Hilfe, sodass ich mich dort losmachen konnte.“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048587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Epheser-Brief 6,11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4885"/>
            <a:ext cx="8928992" cy="3170099"/>
          </a:xfrm>
        </p:spPr>
        <p:txBody>
          <a:bodyPr wrap="square">
            <a:spAutoFit/>
          </a:bodyPr>
          <a:lstStyle/>
          <a:p>
            <a:pPr algn="l"/>
            <a:r>
              <a:rPr lang="de-CH" altLang="de-DE" sz="4000" dirty="0">
                <a:solidFill>
                  <a:schemeClr val="tx1"/>
                </a:solidFill>
                <a:effectLst/>
                <a:latin typeface="Univers LT Std 47 Cn Lt" pitchFamily="34" charset="0"/>
              </a:rPr>
              <a:t>„Legt die Rüstung an, die Gott für euch bereithält; ergreift alle seine </a:t>
            </a:r>
            <a:r>
              <a:rPr lang="de-CH" altLang="de-DE" sz="4000" dirty="0" smtClean="0">
                <a:solidFill>
                  <a:schemeClr val="tx1"/>
                </a:solidFill>
                <a:effectLst/>
                <a:latin typeface="Univers LT Std 47 Cn Lt" pitchFamily="34" charset="0"/>
              </a:rPr>
              <a:t>Waffen!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Damit </a:t>
            </a:r>
            <a:r>
              <a:rPr lang="de-CH" altLang="de-DE" sz="4000" dirty="0">
                <a:solidFill>
                  <a:schemeClr val="tx1"/>
                </a:solidFill>
                <a:effectLst/>
                <a:latin typeface="Univers LT Std 47 Cn Lt" pitchFamily="34" charset="0"/>
              </a:rPr>
              <a:t>werdet ihr in der Lage sein, </a:t>
            </a:r>
            <a:r>
              <a:rPr lang="de-CH" altLang="de-DE" sz="4000" dirty="0" smtClean="0">
                <a:solidFill>
                  <a:schemeClr val="tx1"/>
                </a:solidFill>
                <a:effectLst/>
                <a:latin typeface="Univers LT Std 47 Cn Lt" pitchFamily="34" charset="0"/>
              </a:rPr>
              <a:t>den heimtückischen </a:t>
            </a:r>
            <a:r>
              <a:rPr lang="de-CH" altLang="de-DE" sz="4000" dirty="0">
                <a:solidFill>
                  <a:schemeClr val="tx1"/>
                </a:solidFill>
                <a:effectLst/>
                <a:latin typeface="Univers LT Std 47 Cn Lt" pitchFamily="34" charset="0"/>
              </a:rPr>
              <a:t>Angriffen des Teufels standzuhalten.“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5691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8840194" cy="4752528"/>
          </a:xfrm>
          <a:prstGeom prst="rect">
            <a:avLst/>
          </a:prstGeom>
        </p:spPr>
      </p:pic>
    </p:spTree>
    <p:extLst>
      <p:ext uri="{BB962C8B-B14F-4D97-AF65-F5344CB8AC3E}">
        <p14:creationId xmlns:p14="http://schemas.microsoft.com/office/powerpoint/2010/main" val="4810852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Epheser-Brief 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7915"/>
            <a:ext cx="8712968" cy="4401205"/>
          </a:xfrm>
        </p:spPr>
        <p:txBody>
          <a:bodyPr wrap="square">
            <a:spAutoFit/>
          </a:bodyPr>
          <a:lstStyle/>
          <a:p>
            <a:pPr algn="l"/>
            <a:r>
              <a:rPr lang="de-CH" altLang="de-DE" sz="4000" dirty="0">
                <a:solidFill>
                  <a:schemeClr val="tx1"/>
                </a:solidFill>
                <a:effectLst/>
                <a:latin typeface="Univers LT Std 47 Cn Lt" pitchFamily="34" charset="0"/>
              </a:rPr>
              <a:t>„Denn unser Kampf richtet sich nicht gegen Wesen von Fleisch und Blut, sondern gegen die Mächte und Gewalten der Finsternis, die über die Erde herrschen, gegen das Heer der Geister in der </a:t>
            </a:r>
            <a:r>
              <a:rPr lang="de-CH" altLang="de-DE" sz="4000" dirty="0" smtClean="0">
                <a:solidFill>
                  <a:schemeClr val="tx1"/>
                </a:solidFill>
                <a:effectLst/>
                <a:latin typeface="Univers LT Std 47 Cn Lt" pitchFamily="34" charset="0"/>
              </a:rPr>
              <a:t>unsichtbaren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Welt</a:t>
            </a:r>
            <a:r>
              <a:rPr lang="de-CH" altLang="de-DE" sz="4000" dirty="0">
                <a:solidFill>
                  <a:schemeClr val="tx1"/>
                </a:solidFill>
                <a:effectLst/>
                <a:latin typeface="Univers LT Std 47 Cn Lt" pitchFamily="34" charset="0"/>
              </a:rPr>
              <a:t>, die hinter </a:t>
            </a:r>
            <a:r>
              <a:rPr lang="de-CH" altLang="de-DE" sz="4000" dirty="0" smtClean="0">
                <a:solidFill>
                  <a:schemeClr val="tx1"/>
                </a:solidFill>
                <a:effectLst/>
                <a:latin typeface="Univers LT Std 47 Cn Lt" pitchFamily="34" charset="0"/>
              </a:rPr>
              <a:t>allem</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Bösen </a:t>
            </a:r>
            <a:r>
              <a:rPr lang="de-CH" altLang="de-DE" sz="4000" dirty="0">
                <a:solidFill>
                  <a:schemeClr val="tx1"/>
                </a:solidFill>
                <a:effectLst/>
                <a:latin typeface="Univers LT Std 47 Cn Lt" pitchFamily="34" charset="0"/>
              </a:rPr>
              <a:t>stehen.“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04225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Matthäus-Evangelium 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3214"/>
            <a:ext cx="8352928" cy="2123658"/>
          </a:xfrm>
        </p:spPr>
        <p:txBody>
          <a:bodyPr wrap="square">
            <a:spAutoFit/>
          </a:bodyPr>
          <a:lstStyle/>
          <a:p>
            <a:pPr algn="l"/>
            <a:r>
              <a:rPr lang="de-CH" altLang="de-DE" sz="4400" dirty="0">
                <a:solidFill>
                  <a:schemeClr val="tx1"/>
                </a:solidFill>
                <a:effectLst/>
                <a:latin typeface="Univers LT Std 47 Cn Lt" pitchFamily="34" charset="0"/>
              </a:rPr>
              <a:t>„Das alles will ich dir geben, wenn du dich vor mir niederwirfst und mich anbetest.“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42913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2.Timotheus-Brief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712968" cy="3785652"/>
          </a:xfrm>
        </p:spPr>
        <p:txBody>
          <a:bodyPr wrap="square">
            <a:spAutoFit/>
          </a:bodyPr>
          <a:lstStyle/>
          <a:p>
            <a:pPr algn="l"/>
            <a:r>
              <a:rPr lang="de-CH" altLang="de-DE" sz="4000" dirty="0">
                <a:solidFill>
                  <a:schemeClr val="tx1"/>
                </a:solidFill>
                <a:effectLst/>
                <a:latin typeface="Univers LT Std 47 Cn Lt" pitchFamily="34" charset="0"/>
              </a:rPr>
              <a:t>„Bekenne dich ohne Scheu zu unserem Herrn, und schäme dich auch nicht, zu mir zu stehen, nur weil ich ein Gefangener bin – ich bin es ja um seinetwillen! Sei vielmehr auch du bereit, für das Evangelium zu </a:t>
            </a:r>
            <a:r>
              <a:rPr lang="de-CH" altLang="de-DE" sz="4000" dirty="0" smtClean="0">
                <a:solidFill>
                  <a:schemeClr val="tx1"/>
                </a:solidFill>
                <a:effectLst/>
                <a:latin typeface="Univers LT Std 47 Cn Lt" pitchFamily="34" charset="0"/>
              </a:rPr>
              <a:t>leiden.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Gott </a:t>
            </a:r>
            <a:r>
              <a:rPr lang="de-CH" altLang="de-DE" sz="4000" dirty="0">
                <a:solidFill>
                  <a:schemeClr val="tx1"/>
                </a:solidFill>
                <a:effectLst/>
                <a:latin typeface="Univers LT Std 47 Cn Lt" pitchFamily="34" charset="0"/>
              </a:rPr>
              <a:t>wird dir die nötige Kraft geben.“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44744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398274"/>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1.Thessalonicher-Brief 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3528" y="178762"/>
            <a:ext cx="8712968" cy="3970318"/>
          </a:xfrm>
        </p:spPr>
        <p:txBody>
          <a:bodyPr wrap="square">
            <a:spAutoFit/>
          </a:bodyPr>
          <a:lstStyle/>
          <a:p>
            <a:pPr algn="l"/>
            <a:r>
              <a:rPr lang="de-CH" altLang="de-DE" sz="3600" dirty="0">
                <a:solidFill>
                  <a:schemeClr val="tx1"/>
                </a:solidFill>
                <a:effectLst/>
                <a:latin typeface="Univers LT Std 47 Cn Lt" pitchFamily="34" charset="0"/>
              </a:rPr>
              <a:t>„Der Herr selbst wird vom Himmel herabkommen, ein lauter Befehl wird ertönen, und auch die Stimme eines Engelfürsten und der Schall der Posaune Gottes werden zu hören </a:t>
            </a:r>
            <a:r>
              <a:rPr lang="de-CH" altLang="de-DE" sz="3600" dirty="0" smtClean="0">
                <a:solidFill>
                  <a:schemeClr val="tx1"/>
                </a:solidFill>
                <a:effectLst/>
                <a:latin typeface="Univers LT Std 47 Cn Lt" pitchFamily="34" charset="0"/>
              </a:rPr>
              <a:t>sein.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Daraufhin </a:t>
            </a:r>
            <a:r>
              <a:rPr lang="de-CH" altLang="de-DE" sz="3600" dirty="0">
                <a:solidFill>
                  <a:schemeClr val="tx1"/>
                </a:solidFill>
                <a:effectLst/>
                <a:latin typeface="Univers LT Std 47 Cn Lt" pitchFamily="34" charset="0"/>
              </a:rPr>
              <a:t>werden zuerst </a:t>
            </a:r>
            <a:r>
              <a:rPr lang="de-CH" altLang="de-DE" sz="3600" dirty="0" smtClean="0">
                <a:solidFill>
                  <a:schemeClr val="tx1"/>
                </a:solidFill>
                <a:effectLst/>
                <a:latin typeface="Univers LT Std 47 Cn Lt" pitchFamily="34" charset="0"/>
              </a:rPr>
              <a:t>die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Menschen </a:t>
            </a:r>
            <a:r>
              <a:rPr lang="de-CH" altLang="de-DE" sz="3600" dirty="0">
                <a:solidFill>
                  <a:schemeClr val="tx1"/>
                </a:solidFill>
                <a:effectLst/>
                <a:latin typeface="Univers LT Std 47 Cn Lt" pitchFamily="34" charset="0"/>
              </a:rPr>
              <a:t>auferstehen, </a:t>
            </a:r>
            <a:r>
              <a:rPr lang="de-CH" altLang="de-DE" sz="3600" dirty="0" smtClean="0">
                <a:solidFill>
                  <a:schemeClr val="tx1"/>
                </a:solidFill>
                <a:effectLst/>
                <a:latin typeface="Univers LT Std 47 Cn Lt" pitchFamily="34" charset="0"/>
              </a:rPr>
              <a:t>die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im </a:t>
            </a:r>
            <a:r>
              <a:rPr lang="de-CH" altLang="de-DE" sz="3600" dirty="0">
                <a:solidFill>
                  <a:schemeClr val="tx1"/>
                </a:solidFill>
                <a:effectLst/>
                <a:latin typeface="Univers LT Std 47 Cn Lt" pitchFamily="34" charset="0"/>
              </a:rPr>
              <a:t>Glauben an Christus gestorben sind.“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7869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1.Thessalonicher-Brief 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2862322"/>
          </a:xfrm>
        </p:spPr>
        <p:txBody>
          <a:bodyPr wrap="square">
            <a:spAutoFit/>
          </a:bodyPr>
          <a:lstStyle/>
          <a:p>
            <a:pPr algn="l"/>
            <a:r>
              <a:rPr lang="de-CH" altLang="de-DE" sz="3600" dirty="0">
                <a:solidFill>
                  <a:schemeClr val="tx1"/>
                </a:solidFill>
                <a:effectLst/>
                <a:latin typeface="Univers LT Std 47 Cn Lt" pitchFamily="34" charset="0"/>
              </a:rPr>
              <a:t>„Danach werden wir – die Gläubigen, die zu diesem Zeitpunkt noch am Leben sind – mit ihnen zusammen in den Wolken emporgehoben, dem Herrn entgegen, und dann werden wir alle für immer bei ihm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6612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Überraschende Wende</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496944" cy="3539430"/>
          </a:xfrm>
        </p:spPr>
        <p:txBody>
          <a:bodyPr wrap="square">
            <a:spAutoFit/>
          </a:bodyPr>
          <a:lstStyle/>
          <a:p>
            <a:pPr algn="l"/>
            <a:r>
              <a:rPr lang="de-CH" altLang="de-DE" sz="3200" dirty="0">
                <a:solidFill>
                  <a:schemeClr val="tx1"/>
                </a:solidFill>
                <a:effectLst/>
                <a:latin typeface="Univers LT Std 47 Cn Lt" pitchFamily="34" charset="0"/>
              </a:rPr>
              <a:t>„Im Traum stand er am Ufer des Nils, und er sah sieben schöne, wohlgenährte Kühe aus dem Nil steigen und sie weideten in dem Gras, das am Ufer wuchs. Danach sah er sieben andere Kühe aus dem Nil steigen, hässlich und mager, die stellten sich neben </a:t>
            </a:r>
            <a:r>
              <a:rPr lang="de-CH" altLang="de-DE" sz="3200" dirty="0" smtClean="0">
                <a:solidFill>
                  <a:schemeClr val="tx1"/>
                </a:solidFill>
                <a:effectLst/>
                <a:latin typeface="Univers LT Std 47 Cn Lt" pitchFamily="34" charset="0"/>
              </a:rPr>
              <a:t>sie.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die mageren Kühe fielen über </a:t>
            </a:r>
            <a:r>
              <a:rPr lang="de-CH" altLang="de-DE" sz="3200" dirty="0" smtClean="0">
                <a:solidFill>
                  <a:schemeClr val="tx1"/>
                </a:solidFill>
                <a:effectLst/>
                <a:latin typeface="Univers LT Std 47 Cn Lt" pitchFamily="34" charset="0"/>
              </a:rPr>
              <a:t>die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fetten </a:t>
            </a:r>
            <a:r>
              <a:rPr lang="de-CH" altLang="de-DE" sz="3200" dirty="0">
                <a:solidFill>
                  <a:schemeClr val="tx1"/>
                </a:solidFill>
                <a:effectLst/>
                <a:latin typeface="Univers LT Std 47 Cn Lt" pitchFamily="34" charset="0"/>
              </a:rPr>
              <a:t>her und frassen sie auf.“</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192688" cy="1323439"/>
          </a:xfrm>
        </p:spPr>
        <p:txBody>
          <a:bodyPr wrap="square">
            <a:spAutoFit/>
          </a:bodyPr>
          <a:lstStyle/>
          <a:p>
            <a:pPr algn="l"/>
            <a:r>
              <a:rPr lang="de-CH" altLang="de-DE" sz="4000" dirty="0">
                <a:solidFill>
                  <a:schemeClr val="tx1"/>
                </a:solidFill>
                <a:effectLst/>
                <a:latin typeface="Univers LT Std 47 Cn Lt" pitchFamily="34" charset="0"/>
              </a:rPr>
              <a:t>„Es half ihnen nichts, sie blieben so dürr und hässlich wie zuvor.“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4555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712968" cy="2554545"/>
          </a:xfrm>
        </p:spPr>
        <p:txBody>
          <a:bodyPr wrap="square">
            <a:spAutoFit/>
          </a:bodyPr>
          <a:lstStyle/>
          <a:p>
            <a:pPr algn="l"/>
            <a:r>
              <a:rPr lang="de-CH" altLang="de-DE" sz="3200" dirty="0">
                <a:solidFill>
                  <a:schemeClr val="tx1"/>
                </a:solidFill>
                <a:effectLst/>
                <a:latin typeface="Univers LT Std 47 Cn Lt" pitchFamily="34" charset="0"/>
              </a:rPr>
              <a:t>„Er sah auf einem einzigen Halm sieben dicke, volle Ähren wachsen. Nach ihnen wuchsen sieben andere Ähren auf, die blieben kümmerlich und waren vom Ostwind ausgedörrt. Und die kümmerlichen Ähren verschlangen die sieben dicken, vollen Ähren.“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8997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4572"/>
            <a:ext cx="8712968" cy="2308324"/>
          </a:xfrm>
        </p:spPr>
        <p:txBody>
          <a:bodyPr wrap="square">
            <a:spAutoFit/>
          </a:bodyPr>
          <a:lstStyle/>
          <a:p>
            <a:pPr algn="l"/>
            <a:r>
              <a:rPr lang="de-CH" altLang="de-DE" sz="4800" dirty="0" smtClean="0">
                <a:solidFill>
                  <a:schemeClr val="tx1"/>
                </a:solidFill>
                <a:effectLst/>
                <a:latin typeface="Univers LT Std 47 Cn Lt" pitchFamily="34" charset="0"/>
              </a:rPr>
              <a:t>„Josef liess </a:t>
            </a:r>
            <a:r>
              <a:rPr lang="de-CH" altLang="de-DE" sz="4800" dirty="0">
                <a:solidFill>
                  <a:schemeClr val="tx1"/>
                </a:solidFill>
                <a:effectLst/>
                <a:latin typeface="Univers LT Std 47 Cn Lt" pitchFamily="34" charset="0"/>
              </a:rPr>
              <a:t>sich die Haare </a:t>
            </a:r>
            <a:r>
              <a:rPr lang="de-CH" altLang="de-DE" sz="4800" dirty="0" smtClean="0">
                <a:solidFill>
                  <a:schemeClr val="tx1"/>
                </a:solidFill>
                <a:effectLst/>
                <a:latin typeface="Univers LT Std 47 Cn Lt" pitchFamily="34" charset="0"/>
              </a:rPr>
              <a:t>schneiden,</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zog </a:t>
            </a:r>
            <a:r>
              <a:rPr lang="de-CH" altLang="de-DE" sz="4800" dirty="0">
                <a:solidFill>
                  <a:schemeClr val="tx1"/>
                </a:solidFill>
                <a:effectLst/>
                <a:latin typeface="Univers LT Std 47 Cn Lt" pitchFamily="34" charset="0"/>
              </a:rPr>
              <a:t>seine guten Kleider an und </a:t>
            </a:r>
            <a:r>
              <a:rPr lang="de-CH" altLang="de-DE" sz="4800" dirty="0" smtClean="0">
                <a:solidFill>
                  <a:schemeClr val="tx1"/>
                </a:solidFill>
                <a:effectLst/>
                <a:latin typeface="Univers LT Std 47 Cn Lt" pitchFamily="34" charset="0"/>
              </a:rPr>
              <a:t>trat</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vor </a:t>
            </a:r>
            <a:r>
              <a:rPr lang="de-CH" altLang="de-DE" sz="4800" dirty="0">
                <a:solidFill>
                  <a:schemeClr val="tx1"/>
                </a:solidFill>
                <a:effectLst/>
                <a:latin typeface="Univers LT Std 47 Cn Lt" pitchFamily="34" charset="0"/>
              </a:rPr>
              <a:t>den Pharao.“</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9710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4572"/>
            <a:ext cx="8712968" cy="2308324"/>
          </a:xfrm>
        </p:spPr>
        <p:txBody>
          <a:bodyPr wrap="square">
            <a:spAutoFit/>
          </a:bodyPr>
          <a:lstStyle/>
          <a:p>
            <a:pPr algn="l"/>
            <a:r>
              <a:rPr lang="de-CH" altLang="de-DE" sz="4800" dirty="0">
                <a:solidFill>
                  <a:schemeClr val="tx1"/>
                </a:solidFill>
                <a:effectLst/>
                <a:latin typeface="Univers LT Std 47 Cn Lt" pitchFamily="34" charset="0"/>
              </a:rPr>
              <a:t>„Nicht ich! Die Antwort </a:t>
            </a:r>
            <a:r>
              <a:rPr lang="de-CH" altLang="de-DE" sz="4800" dirty="0" smtClean="0">
                <a:solidFill>
                  <a:schemeClr val="tx1"/>
                </a:solidFill>
                <a:effectLst/>
                <a:latin typeface="Univers LT Std 47 Cn Lt" pitchFamily="34" charset="0"/>
              </a:rPr>
              <a:t>kommt</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von </a:t>
            </a:r>
            <a:r>
              <a:rPr lang="de-CH" altLang="de-DE" sz="4800" dirty="0">
                <a:solidFill>
                  <a:schemeClr val="tx1"/>
                </a:solidFill>
                <a:effectLst/>
                <a:latin typeface="Univers LT Std 47 Cn Lt" pitchFamily="34" charset="0"/>
              </a:rPr>
              <a:t>Gott, und er wird dem Pharao bestimmt etwas Gutes ankündigen.“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53012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800</Words>
  <Application>Microsoft Office PowerPoint</Application>
  <PresentationFormat>Bildschirmpräsentation (4:3)</PresentationFormat>
  <Paragraphs>100</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Demütig und endlich zahlt es sich aus</vt:lpstr>
      <vt:lpstr>PowerPoint-Präsentation</vt:lpstr>
      <vt:lpstr>PowerPoint-Präsentation</vt:lpstr>
      <vt:lpstr>I. Überraschende Wende</vt:lpstr>
      <vt:lpstr>„Im Traum stand er am Ufer des Nils, und er sah sieben schöne, wohlgenährte Kühe aus dem Nil steigen und sie weideten in dem Gras, das am Ufer wuchs. Danach sah er sieben andere Kühe aus dem Nil steigen, hässlich und mager, die stellten sich neben sie. Und die mageren Kühe fielen über die fetten her und frassen sie auf.“</vt:lpstr>
      <vt:lpstr>„Es half ihnen nichts, sie blieben so dürr und hässlich wie zuvor.“</vt:lpstr>
      <vt:lpstr>„Er sah auf einem einzigen Halm sieben dicke, volle Ähren wachsen. Nach ihnen wuchsen sieben andere Ähren auf, die blieben kümmerlich und waren vom Ostwind ausgedörrt. Und die kümmerlichen Ähren verschlangen die sieben dicken, vollen Ähren.“</vt:lpstr>
      <vt:lpstr>„Josef liess sich die Haare schneiden, zog seine guten Kleider an und trat vor den Pharao.“</vt:lpstr>
      <vt:lpstr>„Nicht ich! Die Antwort kommt von Gott, und er wird dem Pharao bestimmt etwas Gutes ankündigen.“</vt:lpstr>
      <vt:lpstr>„Gott hat dem Pharao im Traum gezeigt, was er vorhat. Beide Träume bedeuten dasselbe, es ist eigentlich ein einziger Traum.“</vt:lpstr>
      <vt:lpstr>„Die sieben fetten Kühe und die sieben prächtigen Ähren bedeuten sieben fruchtbare Jahre.“</vt:lpstr>
      <vt:lpstr>„Die sieben mageren, hässlichen Kühe und die sieben kümmerlichen, vertrockneten Ähren bedeuten sieben Hungerjahre.“</vt:lpstr>
      <vt:lpstr>„Dass der Pharao zweimal das Gleiche geträumt hat, bedeutet: Gott ist fest entschlossen, seinen Plan unverzüglich auszuführen.“</vt:lpstr>
      <vt:lpstr>„Der Pharao fand den Vorschlag gut, und alle seine Berater ebenso.“</vt:lpstr>
      <vt:lpstr>„In diesem Mann ist der Geist Gottes. So einen finden wir nicht noch einmal.“</vt:lpstr>
      <vt:lpstr>„Gott hat dir dies alles enthüllt. Daran erkenne ich, dass keiner so klug und einsichtig ist wie du. Du sollst mein Stellvertreter sein und mein ganzes Volk soll deinen Anordnungen gehorchen. Nur die Königswürde will ich dir voraushaben.“</vt:lpstr>
      <vt:lpstr>„Ich gebe dir die Vollmacht über ganz Ägypten.“</vt:lpstr>
      <vt:lpstr>„Morgen um diese Zeit sind im Tor von Samaria fünf Kilo Weizenmehl und zehn Kilo Gerstenkörner für ein Silberstück zu kaufen!“</vt:lpstr>
      <vt:lpstr>„Das ist unmöglich, selbst wenn der HERR Fenster in den Himmel machen würde!“</vt:lpstr>
      <vt:lpstr>„Denn für Gott ist nichts unmöglich.“</vt:lpstr>
      <vt:lpstr>„Denn wenn der Menschensohn wiederkommt, wird es sein, wie wenn der Blitz im Osten aufzuckt und bis zum Westen hin leuchtet.“</vt:lpstr>
      <vt:lpstr>II. Endlich am Ziel</vt:lpstr>
      <vt:lpstr>„Ich bin und bleibe der Pharao, aber ohne deine Erlaubnis darf niemand im ganzen Land auch nur die Hand oder den Fuss bewegen.“</vt:lpstr>
      <vt:lpstr>Zafenat–Paneach</vt:lpstr>
      <vt:lpstr>„Asenat, die Tochter des Priesters Potifera von On.“</vt:lpstr>
      <vt:lpstr>„Josefs Todesangst liess uns ungerührt. Er flehte uns um Erbarmen an, aber wir hörten nicht darauf.“</vt:lpstr>
      <vt:lpstr>„Potifar war Hofbeamter des Pharaos, der Befehlshaber der königlichen Leibwache.“</vt:lpstr>
      <vt:lpstr>„Der Mann sagte zu mir: Hab keine Angst, Daniel! Du hast dich vor deinem Gott gebeugt, um Einsicht in seinen verborgenen Plan zu erlangen; und schon am ersten Tag, als du damit begannst, hat er dein Gebet erhört. So lange bin ich schon unterwegs; aber der Engelfürst des Perserreiches trat mir in den Weg und hat mich 21 Tage lang aufgehalten. Dann kam Michael, einer der höchsten Engelfürsten, mir zu Hilfe, sodass ich mich dort losmachen konnte.“</vt:lpstr>
      <vt:lpstr>„Legt die Rüstung an, die Gott für euch bereithält; ergreift alle seine Waffen! Damit werdet ihr in der Lage sein, den heimtückischen Angriffen des Teufels standzuhalten.“</vt:lpstr>
      <vt:lpstr>„Denn unser Kampf richtet sich nicht gegen Wesen von Fleisch und Blut, sondern gegen die Mächte und Gewalten der Finsternis, die über die Erde herrschen, gegen das Heer der Geister in der unsichtbaren Welt, die hinter allem Bösen stehen.“</vt:lpstr>
      <vt:lpstr>„Das alles will ich dir geben, wenn du dich vor mir niederwirfst und mich anbetest.“</vt:lpstr>
      <vt:lpstr>„Bekenne dich ohne Scheu zu unserem Herrn, und schäme dich auch nicht, zu mir zu stehen, nur weil ich ein Gefangener bin – ich bin es ja um seinetwillen! Sei vielmehr auch du bereit, für das Evangelium zu leiden. Gott wird dir die nötige Kraft geben.“</vt:lpstr>
      <vt:lpstr>Schlussgedanke</vt:lpstr>
      <vt:lpstr>„Der Herr selbst wird vom Himmel herabkommen, ein lauter Befehl wird ertönen, und auch die Stimme eines Engelfürsten und der Schall der Posaune Gottes werden zu hören sein. Daraufhin werden zuerst die Menschen auferstehen, die im Glauben an Christus gestorben sind.“</vt:lpstr>
      <vt:lpstr>„Danach werden wir – die Gläubigen, die zu diesem Zeitpunkt noch am Leben sind – mit ihnen zusammen in den Wolken emporgehoben, dem Herrn entgegen, und dann werden wir alle für immer bei ihm sein.“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hat den Überblick - Teil 4/7 - Demütig und endlich zahlt es sich aus - Folien</dc:title>
  <dc:creator>Jürg Birnstiel</dc:creator>
  <cp:lastModifiedBy>Me</cp:lastModifiedBy>
  <cp:revision>388</cp:revision>
  <dcterms:created xsi:type="dcterms:W3CDTF">2013-11-12T15:20:47Z</dcterms:created>
  <dcterms:modified xsi:type="dcterms:W3CDTF">2015-06-22T20:03:15Z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