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9"/>
  </p:notesMasterIdLst>
  <p:handoutMasterIdLst>
    <p:handoutMasterId r:id="rId40"/>
  </p:handoutMasterIdLst>
  <p:sldIdLst>
    <p:sldId id="735" r:id="rId2"/>
    <p:sldId id="923" r:id="rId3"/>
    <p:sldId id="929" r:id="rId4"/>
    <p:sldId id="924" r:id="rId5"/>
    <p:sldId id="925" r:id="rId6"/>
    <p:sldId id="926" r:id="rId7"/>
    <p:sldId id="927" r:id="rId8"/>
    <p:sldId id="928" r:id="rId9"/>
    <p:sldId id="896" r:id="rId10"/>
    <p:sldId id="921" r:id="rId11"/>
    <p:sldId id="930" r:id="rId12"/>
    <p:sldId id="931" r:id="rId13"/>
    <p:sldId id="932" r:id="rId14"/>
    <p:sldId id="933" r:id="rId15"/>
    <p:sldId id="934" r:id="rId16"/>
    <p:sldId id="935" r:id="rId17"/>
    <p:sldId id="936" r:id="rId18"/>
    <p:sldId id="937" r:id="rId19"/>
    <p:sldId id="938" r:id="rId20"/>
    <p:sldId id="891" r:id="rId21"/>
    <p:sldId id="939" r:id="rId22"/>
    <p:sldId id="940" r:id="rId23"/>
    <p:sldId id="941" r:id="rId24"/>
    <p:sldId id="942" r:id="rId25"/>
    <p:sldId id="943" r:id="rId26"/>
    <p:sldId id="944" r:id="rId27"/>
    <p:sldId id="922" r:id="rId28"/>
    <p:sldId id="945" r:id="rId29"/>
    <p:sldId id="946" r:id="rId30"/>
    <p:sldId id="947" r:id="rId31"/>
    <p:sldId id="948" r:id="rId32"/>
    <p:sldId id="949" r:id="rId33"/>
    <p:sldId id="950" r:id="rId34"/>
    <p:sldId id="951" r:id="rId35"/>
    <p:sldId id="259" r:id="rId36"/>
    <p:sldId id="952" r:id="rId37"/>
    <p:sldId id="953" r:id="rId3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4B6473"/>
    <a:srgbClr val="4B96AA"/>
    <a:srgbClr val="B5880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10" d="100"/>
          <a:sy n="110" d="100"/>
        </p:scale>
        <p:origin x="-1638" y="-4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83969" y="49848"/>
            <a:ext cx="8880519" cy="1938992"/>
          </a:xfrm>
        </p:spPr>
        <p:txBody>
          <a:bodyPr wrap="square">
            <a:spAutoFit/>
          </a:bodyPr>
          <a:lstStyle/>
          <a:p>
            <a:pPr algn="l"/>
            <a:r>
              <a:rPr lang="de-CH" altLang="de-DE" sz="6000" dirty="0" smtClean="0">
                <a:solidFill>
                  <a:schemeClr val="bg2">
                    <a:lumMod val="90000"/>
                    <a:lumOff val="10000"/>
                  </a:schemeClr>
                </a:solidFill>
                <a:effectLst/>
                <a:latin typeface="Univers LT Std 47 Cn Lt" pitchFamily="34" charset="0"/>
              </a:rPr>
              <a:t>Freue dich über die überwältigend grosse Gnade</a:t>
            </a:r>
            <a:endParaRPr lang="de-DE" altLang="de-DE" sz="6000" dirty="0">
              <a:solidFill>
                <a:schemeClr val="bg2">
                  <a:lumMod val="90000"/>
                  <a:lumOff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107504" y="2636912"/>
            <a:ext cx="6984776" cy="646331"/>
          </a:xfrm>
        </p:spPr>
        <p:txBody>
          <a:bodyPr wrap="square">
            <a:spAutoFit/>
          </a:bodyPr>
          <a:lstStyle/>
          <a:p>
            <a:pPr algn="l"/>
            <a:r>
              <a:rPr lang="de-DE" altLang="de-DE" sz="3600" dirty="0" smtClean="0">
                <a:solidFill>
                  <a:schemeClr val="bg2">
                    <a:lumMod val="90000"/>
                    <a:lumOff val="10000"/>
                  </a:schemeClr>
                </a:solidFill>
                <a:effectLst/>
                <a:latin typeface="Univers LT Std 47 Cn Lt" pitchFamily="34" charset="0"/>
              </a:rPr>
              <a:t>Reihe: </a:t>
            </a:r>
            <a:r>
              <a:rPr lang="de-CH" altLang="de-DE" sz="3600" dirty="0" smtClean="0">
                <a:solidFill>
                  <a:schemeClr val="bg2">
                    <a:lumMod val="90000"/>
                    <a:lumOff val="10000"/>
                  </a:schemeClr>
                </a:solidFill>
                <a:effectLst/>
                <a:latin typeface="Univers LT Std 47 Cn Lt" pitchFamily="34" charset="0"/>
              </a:rPr>
              <a:t>Freude ohne Ende</a:t>
            </a:r>
            <a:r>
              <a:rPr lang="de-DE" altLang="de-DE" sz="3600" dirty="0" smtClean="0">
                <a:solidFill>
                  <a:schemeClr val="bg2">
                    <a:lumMod val="90000"/>
                    <a:lumOff val="10000"/>
                  </a:schemeClr>
                </a:solidFill>
                <a:effectLst/>
                <a:latin typeface="Univers LT Std 47 Cn Lt" pitchFamily="34" charset="0"/>
              </a:rPr>
              <a:t> (4/6)</a:t>
            </a:r>
          </a:p>
        </p:txBody>
      </p:sp>
      <p:sp>
        <p:nvSpPr>
          <p:cNvPr id="4" name="Rectangle 3"/>
          <p:cNvSpPr txBox="1">
            <a:spLocks noChangeArrowheads="1"/>
          </p:cNvSpPr>
          <p:nvPr/>
        </p:nvSpPr>
        <p:spPr bwMode="auto">
          <a:xfrm>
            <a:off x="2627784" y="3861048"/>
            <a:ext cx="63367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3600" kern="0" smtClean="0">
                <a:solidFill>
                  <a:schemeClr val="bg2">
                    <a:lumMod val="90000"/>
                    <a:lumOff val="10000"/>
                  </a:schemeClr>
                </a:solidFill>
                <a:effectLst/>
                <a:latin typeface="Univers LT Std 47 Cn Lt" pitchFamily="34" charset="0"/>
              </a:rPr>
              <a:t>Epheser-Brief 2,6-10</a:t>
            </a:r>
            <a:endParaRPr lang="de-DE" altLang="de-DE" sz="36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2,6</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93980"/>
            <a:ext cx="6624736" cy="304698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„Zusammen mit Jesus Christus hat Gott uns vom Tod auferweckt, und zusammen mit Jesus hat Gott uns schon jetzt einen Platz in der himmlischen Welt gegeben, weil wir mit Jesus Christus verbunden sind.“</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76416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Johannes-Evangelium 14,6</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88640"/>
            <a:ext cx="6624736" cy="156966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„Ich bin der Weg, ich bin die </a:t>
            </a:r>
            <a:r>
              <a:rPr lang="de-CH" altLang="de-DE" sz="3200" dirty="0" smtClean="0">
                <a:solidFill>
                  <a:schemeClr val="bg2">
                    <a:lumMod val="90000"/>
                    <a:lumOff val="10000"/>
                  </a:schemeClr>
                </a:solidFill>
                <a:effectLst/>
                <a:latin typeface="Univers LT Std 47 Cn Lt" pitchFamily="34" charset="0"/>
              </a:rPr>
              <a:t>Wahrheit,</a:t>
            </a:r>
            <a:br>
              <a:rPr lang="de-CH" altLang="de-DE" sz="3200" dirty="0" smtClean="0">
                <a:solidFill>
                  <a:schemeClr val="bg2">
                    <a:lumMod val="90000"/>
                    <a:lumOff val="10000"/>
                  </a:schemeClr>
                </a:solidFill>
                <a:effectLst/>
                <a:latin typeface="Univers LT Std 47 Cn Lt" pitchFamily="34" charset="0"/>
              </a:rPr>
            </a:br>
            <a:r>
              <a:rPr lang="de-CH" altLang="de-DE" sz="3200" dirty="0" smtClean="0">
                <a:solidFill>
                  <a:schemeClr val="bg2">
                    <a:lumMod val="90000"/>
                    <a:lumOff val="10000"/>
                  </a:schemeClr>
                </a:solidFill>
                <a:effectLst/>
                <a:latin typeface="Univers LT Std 47 Cn Lt" pitchFamily="34" charset="0"/>
              </a:rPr>
              <a:t>und </a:t>
            </a:r>
            <a:r>
              <a:rPr lang="de-CH" altLang="de-DE" sz="3200" dirty="0">
                <a:solidFill>
                  <a:schemeClr val="bg2">
                    <a:lumMod val="90000"/>
                    <a:lumOff val="10000"/>
                  </a:schemeClr>
                </a:solidFill>
                <a:effectLst/>
                <a:latin typeface="Univers LT Std 47 Cn Lt" pitchFamily="34" charset="0"/>
              </a:rPr>
              <a:t>ich bin das Leben. Zum Vater kommt man nur durch mich.“</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462756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Apostelgeschichte 4,12</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42761"/>
            <a:ext cx="6912768"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„Bei niemand anderem ist Rettung zu finden; unter dem ganzen Himmel ist uns Menschen kein anderer Name gegeben, durch den wir gerettet werden können.“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868840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2,6</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6552728" cy="304698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„Zusammen mit Jesus Christus hat Gott uns vom Tod auferweckt, und zusammen mit Jesus hat Gott uns schon jetzt einen Platz in der himmlischen Welt gegeben, weil wir mit Jesus Christus verbunden sind.“</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2022942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Römer-Brief 10,9</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6552728" cy="2554545"/>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„Wenn du mit deinem Mund bekennst, dass Jesus der Herr ist, und mit deinem Herzen glaubst, dass Gott ihn von den Toten auferweckt hat, wirst du gerettet werden.“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4155941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Kolosser-Brief 2,12</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93980"/>
            <a:ext cx="7416824" cy="304698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„Ihr wurdet zusammen mit Jesus </a:t>
            </a:r>
            <a:r>
              <a:rPr lang="de-CH" altLang="de-DE" sz="3200" dirty="0" smtClean="0">
                <a:solidFill>
                  <a:schemeClr val="bg2">
                    <a:lumMod val="90000"/>
                    <a:lumOff val="10000"/>
                  </a:schemeClr>
                </a:solidFill>
                <a:effectLst/>
                <a:latin typeface="Univers LT Std 47 Cn Lt" pitchFamily="34" charset="0"/>
              </a:rPr>
              <a:t>begraben,</a:t>
            </a:r>
            <a:br>
              <a:rPr lang="de-CH" altLang="de-DE" sz="3200" dirty="0" smtClean="0">
                <a:solidFill>
                  <a:schemeClr val="bg2">
                    <a:lumMod val="90000"/>
                    <a:lumOff val="10000"/>
                  </a:schemeClr>
                </a:solidFill>
                <a:effectLst/>
                <a:latin typeface="Univers LT Std 47 Cn Lt" pitchFamily="34" charset="0"/>
              </a:rPr>
            </a:br>
            <a:r>
              <a:rPr lang="de-CH" altLang="de-DE" sz="3200" dirty="0" smtClean="0">
                <a:solidFill>
                  <a:schemeClr val="bg2">
                    <a:lumMod val="90000"/>
                    <a:lumOff val="10000"/>
                  </a:schemeClr>
                </a:solidFill>
                <a:effectLst/>
                <a:latin typeface="Univers LT Std 47 Cn Lt" pitchFamily="34" charset="0"/>
              </a:rPr>
              <a:t>als </a:t>
            </a:r>
            <a:r>
              <a:rPr lang="de-CH" altLang="de-DE" sz="3200" dirty="0">
                <a:solidFill>
                  <a:schemeClr val="bg2">
                    <a:lumMod val="90000"/>
                    <a:lumOff val="10000"/>
                  </a:schemeClr>
                </a:solidFill>
                <a:effectLst/>
                <a:latin typeface="Univers LT Std 47 Cn Lt" pitchFamily="34" charset="0"/>
              </a:rPr>
              <a:t>ihr getauft wurdet, und weil ihr mit Jesus verbunden seid, seid ihr dann auch zusammen mit Jesus auferweckt worden. Denn ihr </a:t>
            </a:r>
            <a:r>
              <a:rPr lang="de-CH" altLang="de-DE" sz="3200" dirty="0" smtClean="0">
                <a:solidFill>
                  <a:schemeClr val="bg2">
                    <a:lumMod val="90000"/>
                    <a:lumOff val="10000"/>
                  </a:schemeClr>
                </a:solidFill>
                <a:effectLst/>
                <a:latin typeface="Univers LT Std 47 Cn Lt" pitchFamily="34" charset="0"/>
              </a:rPr>
              <a:t>habt</a:t>
            </a:r>
            <a:br>
              <a:rPr lang="de-CH" altLang="de-DE" sz="3200" dirty="0" smtClean="0">
                <a:solidFill>
                  <a:schemeClr val="bg2">
                    <a:lumMod val="90000"/>
                    <a:lumOff val="10000"/>
                  </a:schemeClr>
                </a:solidFill>
                <a:effectLst/>
                <a:latin typeface="Univers LT Std 47 Cn Lt" pitchFamily="34" charset="0"/>
              </a:rPr>
            </a:br>
            <a:r>
              <a:rPr lang="de-CH" altLang="de-DE" sz="3200" dirty="0" smtClean="0">
                <a:solidFill>
                  <a:schemeClr val="bg2">
                    <a:lumMod val="90000"/>
                    <a:lumOff val="10000"/>
                  </a:schemeClr>
                </a:solidFill>
                <a:effectLst/>
                <a:latin typeface="Univers LT Std 47 Cn Lt" pitchFamily="34" charset="0"/>
              </a:rPr>
              <a:t>auf </a:t>
            </a:r>
            <a:r>
              <a:rPr lang="de-CH" altLang="de-DE" sz="3200" dirty="0">
                <a:solidFill>
                  <a:schemeClr val="bg2">
                    <a:lumMod val="90000"/>
                    <a:lumOff val="10000"/>
                  </a:schemeClr>
                </a:solidFill>
                <a:effectLst/>
                <a:latin typeface="Univers LT Std 47 Cn Lt" pitchFamily="34" charset="0"/>
              </a:rPr>
              <a:t>die Macht Gottes vertraut, der </a:t>
            </a:r>
            <a:r>
              <a:rPr lang="de-CH" altLang="de-DE" sz="3200" dirty="0" smtClean="0">
                <a:solidFill>
                  <a:schemeClr val="bg2">
                    <a:lumMod val="90000"/>
                    <a:lumOff val="10000"/>
                  </a:schemeClr>
                </a:solidFill>
                <a:effectLst/>
                <a:latin typeface="Univers LT Std 47 Cn Lt" pitchFamily="34" charset="0"/>
              </a:rPr>
              <a:t>Christus</a:t>
            </a:r>
            <a:br>
              <a:rPr lang="de-CH" altLang="de-DE" sz="3200" dirty="0" smtClean="0">
                <a:solidFill>
                  <a:schemeClr val="bg2">
                    <a:lumMod val="90000"/>
                    <a:lumOff val="10000"/>
                  </a:schemeClr>
                </a:solidFill>
                <a:effectLst/>
                <a:latin typeface="Univers LT Std 47 Cn Lt" pitchFamily="34" charset="0"/>
              </a:rPr>
            </a:br>
            <a:r>
              <a:rPr lang="de-CH" altLang="de-DE" sz="3200" dirty="0" smtClean="0">
                <a:solidFill>
                  <a:schemeClr val="bg2">
                    <a:lumMod val="90000"/>
                    <a:lumOff val="10000"/>
                  </a:schemeClr>
                </a:solidFill>
                <a:effectLst/>
                <a:latin typeface="Univers LT Std 47 Cn Lt" pitchFamily="34" charset="0"/>
              </a:rPr>
              <a:t>von </a:t>
            </a:r>
            <a:r>
              <a:rPr lang="de-CH" altLang="de-DE" sz="3200" dirty="0">
                <a:solidFill>
                  <a:schemeClr val="bg2">
                    <a:lumMod val="90000"/>
                    <a:lumOff val="10000"/>
                  </a:schemeClr>
                </a:solidFill>
                <a:effectLst/>
                <a:latin typeface="Univers LT Std 47 Cn Lt" pitchFamily="34" charset="0"/>
              </a:rPr>
              <a:t>den Toten auferweckt hat.“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348249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2,6</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88640"/>
            <a:ext cx="6912768"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„Zusammen mit Jesus Christus hat Gott uns jetzt schon einen Platz in der himmlischen Welt gegeben, weil wir mit Jesus Christus verbunden sind.“</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6910885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Johannes-Evangelium 17,14</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260648"/>
            <a:ext cx="6912768" cy="107721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„Sie gehören nicht zur </a:t>
            </a:r>
            <a:r>
              <a:rPr lang="de-CH" altLang="de-DE" sz="3200" dirty="0" smtClean="0">
                <a:solidFill>
                  <a:schemeClr val="bg2">
                    <a:lumMod val="90000"/>
                    <a:lumOff val="10000"/>
                  </a:schemeClr>
                </a:solidFill>
                <a:effectLst/>
                <a:latin typeface="Univers LT Std 47 Cn Lt" pitchFamily="34" charset="0"/>
              </a:rPr>
              <a:t>Welt,</a:t>
            </a:r>
            <a:br>
              <a:rPr lang="de-CH" altLang="de-DE" sz="3200" dirty="0" smtClean="0">
                <a:solidFill>
                  <a:schemeClr val="bg2">
                    <a:lumMod val="90000"/>
                    <a:lumOff val="10000"/>
                  </a:schemeClr>
                </a:solidFill>
                <a:effectLst/>
                <a:latin typeface="Univers LT Std 47 Cn Lt" pitchFamily="34" charset="0"/>
              </a:rPr>
            </a:br>
            <a:r>
              <a:rPr lang="de-CH" altLang="de-DE" sz="3200" dirty="0" smtClean="0">
                <a:solidFill>
                  <a:schemeClr val="bg2">
                    <a:lumMod val="90000"/>
                    <a:lumOff val="10000"/>
                  </a:schemeClr>
                </a:solidFill>
                <a:effectLst/>
                <a:latin typeface="Univers LT Std 47 Cn Lt" pitchFamily="34" charset="0"/>
              </a:rPr>
              <a:t>so </a:t>
            </a:r>
            <a:r>
              <a:rPr lang="de-CH" altLang="de-DE" sz="3200" dirty="0">
                <a:solidFill>
                  <a:schemeClr val="bg2">
                    <a:lumMod val="90000"/>
                    <a:lumOff val="10000"/>
                  </a:schemeClr>
                </a:solidFill>
                <a:effectLst/>
                <a:latin typeface="Univers LT Std 47 Cn Lt" pitchFamily="34" charset="0"/>
              </a:rPr>
              <a:t>wie auch ich nicht zu ihr gehöre.“</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625031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Philipper-Brief 3,20</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203156"/>
            <a:ext cx="6912768" cy="156966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„Wir sind Bürger des Himmels, und vom Himmel her erwarten wir auch unseren Retter – Jesus Christus, den Herrn.“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080621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2,7</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42761"/>
            <a:ext cx="6912768"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„Bis in alle Ewigkeit will Gott damit zeigen, wie überwältigend gross seine Gnade ist, seine Güte, die er uns durch Jesus Christus erwiesen hat.“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62047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2,5</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260648"/>
            <a:ext cx="7632848" cy="1569660"/>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„Ja, es ist nichts als </a:t>
            </a:r>
            <a:r>
              <a:rPr lang="de-CH" altLang="de-DE" sz="4800" dirty="0" smtClean="0">
                <a:solidFill>
                  <a:schemeClr val="bg2">
                    <a:lumMod val="90000"/>
                    <a:lumOff val="10000"/>
                  </a:schemeClr>
                </a:solidFill>
                <a:effectLst/>
                <a:latin typeface="Univers LT Std 47 Cn Lt" pitchFamily="34" charset="0"/>
              </a:rPr>
              <a:t>Gnade,</a:t>
            </a:r>
            <a:br>
              <a:rPr lang="de-CH" altLang="de-DE" sz="4800" dirty="0" smtClean="0">
                <a:solidFill>
                  <a:schemeClr val="bg2">
                    <a:lumMod val="90000"/>
                    <a:lumOff val="10000"/>
                  </a:schemeClr>
                </a:solidFill>
                <a:effectLst/>
                <a:latin typeface="Univers LT Std 47 Cn Lt" pitchFamily="34" charset="0"/>
              </a:rPr>
            </a:br>
            <a:r>
              <a:rPr lang="de-CH" altLang="de-DE" sz="4800" dirty="0" smtClean="0">
                <a:solidFill>
                  <a:schemeClr val="bg2">
                    <a:lumMod val="90000"/>
                    <a:lumOff val="10000"/>
                  </a:schemeClr>
                </a:solidFill>
                <a:effectLst/>
                <a:latin typeface="Univers LT Std 47 Cn Lt" pitchFamily="34" charset="0"/>
              </a:rPr>
              <a:t>dass </a:t>
            </a:r>
            <a:r>
              <a:rPr lang="de-CH" altLang="de-DE" sz="4800" dirty="0">
                <a:solidFill>
                  <a:schemeClr val="bg2">
                    <a:lumMod val="90000"/>
                    <a:lumOff val="10000"/>
                  </a:schemeClr>
                </a:solidFill>
                <a:effectLst/>
                <a:latin typeface="Univers LT Std 47 Cn Lt" pitchFamily="34" charset="0"/>
              </a:rPr>
              <a:t>ihr gerettet seid!“</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940745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00834"/>
            <a:ext cx="8712968" cy="707886"/>
          </a:xfrm>
        </p:spPr>
        <p:txBody>
          <a:bodyPr wrap="square">
            <a:spAutoFit/>
          </a:bodyPr>
          <a:lstStyle/>
          <a:p>
            <a:pPr algn="l"/>
            <a:r>
              <a:rPr lang="de-DE" altLang="de-DE" sz="4000" dirty="0" smtClean="0">
                <a:solidFill>
                  <a:schemeClr val="bg2">
                    <a:lumMod val="90000"/>
                    <a:lumOff val="10000"/>
                  </a:schemeClr>
                </a:solidFill>
                <a:effectLst/>
                <a:latin typeface="Univers LT Std 47 Cn Lt" pitchFamily="34" charset="0"/>
              </a:rPr>
              <a:t>II. </a:t>
            </a:r>
            <a:r>
              <a:rPr lang="de-CH" altLang="de-DE" sz="4000" dirty="0">
                <a:solidFill>
                  <a:schemeClr val="bg2">
                    <a:lumMod val="90000"/>
                    <a:lumOff val="10000"/>
                  </a:schemeClr>
                </a:solidFill>
                <a:effectLst/>
                <a:latin typeface="Univers LT Std 47 Cn Lt" pitchFamily="34" charset="0"/>
              </a:rPr>
              <a:t>Ein einzigartiges Geschenk</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Philipper-Brief 3,4</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42761"/>
            <a:ext cx="6912768"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„Ich hätte allen Grund, mich auf Vorrechte und Leistungen zu verlassen. Wenn andere meinen, sie könnten auf solche Dinge bauen – ich könnte es noch viel mehr.“</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1118486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869160"/>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Philipper-Brief 3,5-6</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44624"/>
            <a:ext cx="8640960" cy="4524315"/>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„Ich wurde, wie es das Gesetz des Mose vorschreibt, acht Tage nach meiner Geburt beschnitten. Ich bin meiner Herkunft nach ein Israelit, ein Angehöriger des Stammes Benjamin, ein Hebräer mit rein hebräischen Vorfahren. Meine Treue zum Gesetz zeigte sich darin, dass ich zu den Pharisäern gehörte, und in meinem Eifer, für das Gesetz zu kämpfen, ging ich so weit, dass ich die Gemeinde verfolgte. Ja, was die vom Gesetz geforderte Gerechtigkeit betrifft, war mein Verhalten tadellos.“</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4567750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2,8</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42761"/>
            <a:ext cx="6912768"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„Noch einmal: Durch Gottes Gnade seid ihr gerettet, und zwar aufgrund des Glaubens. Ihr verdankt eure Rettung also nicht euch selbst; nein, sie ist Gottes Geschenk.“</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5873814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2,9</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42761"/>
            <a:ext cx="5904656"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„Die Gnade gründet sich nicht auf menschliche Leistungen, sodass niemand vor Gott mit irgendetwas grosstun kann.“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9401864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Philipper-Brief 3,7</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42761"/>
            <a:ext cx="5904656"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„Genau diese Werke, die ich damals für einen Gewinn hielt, haben mir – wenn ich es von Christus her ansehe – nichts als Verlust gebracht.“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9126952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437112"/>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Philipper-Brief 3,8</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77602"/>
            <a:ext cx="8496944" cy="353943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„Mehr noch: Jesus Christus, meinen Herrn, zu kennen ist etwas so unüberbietbar Grosses, dass ich, wenn ich mich auf irgendetwas anderes verlassen würde, nur verlieren könnte. Seinetwegen habe ich allem, was mir früher ein Gewinn zu sein schien, den Rücken gekehrt; es ist in meinen Augen nichts anderes als Müll. Denn der Gewinn, nach dem ich strebe, ist Christus!“</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292126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8712968" cy="707886"/>
          </a:xfrm>
        </p:spPr>
        <p:txBody>
          <a:bodyPr wrap="square">
            <a:spAutoFit/>
          </a:bodyPr>
          <a:lstStyle/>
          <a:p>
            <a:pPr algn="l"/>
            <a:r>
              <a:rPr lang="de-DE" altLang="de-DE" sz="4000" dirty="0" smtClean="0">
                <a:solidFill>
                  <a:schemeClr val="bg2">
                    <a:lumMod val="90000"/>
                    <a:lumOff val="10000"/>
                  </a:schemeClr>
                </a:solidFill>
                <a:effectLst/>
                <a:latin typeface="Univers LT Std 47 Cn Lt" pitchFamily="34" charset="0"/>
              </a:rPr>
              <a:t>III</a:t>
            </a:r>
            <a:r>
              <a:rPr lang="de-DE" altLang="de-DE" sz="4000" dirty="0">
                <a:solidFill>
                  <a:schemeClr val="bg2">
                    <a:lumMod val="90000"/>
                    <a:lumOff val="10000"/>
                  </a:schemeClr>
                </a:solidFill>
                <a:effectLst/>
                <a:latin typeface="Univers LT Std 47 Cn Lt" pitchFamily="34" charset="0"/>
              </a:rPr>
              <a:t>. </a:t>
            </a:r>
            <a:r>
              <a:rPr lang="de-CH" altLang="de-DE" sz="4000" dirty="0">
                <a:solidFill>
                  <a:schemeClr val="bg2">
                    <a:lumMod val="90000"/>
                    <a:lumOff val="10000"/>
                  </a:schemeClr>
                </a:solidFill>
                <a:effectLst/>
                <a:latin typeface="Univers LT Std 47 Cn Lt" pitchFamily="34" charset="0"/>
              </a:rPr>
              <a:t>Ein zweiter Schöpfungsakt</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2532544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2,10</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332656"/>
            <a:ext cx="7344816" cy="107721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„Denn was wir sind, ist Gottes Schöpfungswerk; geschaffen durch Jesus Christus.“</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4452141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2.Korinther-Brief 5,17</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203156"/>
            <a:ext cx="7056784" cy="156966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„Wenn jemand zu Christus gehört, ist er eine neue Schöpfung. Das Alte ist vergangen; etwas ganz Neues hat begonnen!“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497815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83969" y="49848"/>
            <a:ext cx="8880519" cy="1938992"/>
          </a:xfrm>
        </p:spPr>
        <p:txBody>
          <a:bodyPr wrap="square">
            <a:spAutoFit/>
          </a:bodyPr>
          <a:lstStyle/>
          <a:p>
            <a:pPr algn="l"/>
            <a:r>
              <a:rPr lang="de-CH" altLang="de-DE" sz="6000" dirty="0" smtClean="0">
                <a:solidFill>
                  <a:schemeClr val="bg2">
                    <a:lumMod val="90000"/>
                    <a:lumOff val="10000"/>
                  </a:schemeClr>
                </a:solidFill>
                <a:effectLst/>
                <a:latin typeface="Univers LT Std 47 Cn Lt" pitchFamily="34" charset="0"/>
              </a:rPr>
              <a:t>Freue dich über die überwältigend grosse Gnade</a:t>
            </a:r>
            <a:endParaRPr lang="de-DE" altLang="de-DE" sz="6000" dirty="0">
              <a:solidFill>
                <a:schemeClr val="bg2">
                  <a:lumMod val="90000"/>
                  <a:lumOff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107504" y="2636912"/>
            <a:ext cx="6984776" cy="646331"/>
          </a:xfrm>
        </p:spPr>
        <p:txBody>
          <a:bodyPr wrap="square">
            <a:spAutoFit/>
          </a:bodyPr>
          <a:lstStyle/>
          <a:p>
            <a:pPr algn="l"/>
            <a:r>
              <a:rPr lang="de-DE" altLang="de-DE" sz="3600" dirty="0" smtClean="0">
                <a:solidFill>
                  <a:schemeClr val="bg2">
                    <a:lumMod val="90000"/>
                    <a:lumOff val="10000"/>
                  </a:schemeClr>
                </a:solidFill>
                <a:effectLst/>
                <a:latin typeface="Univers LT Std 47 Cn Lt" pitchFamily="34" charset="0"/>
              </a:rPr>
              <a:t>Reihe: </a:t>
            </a:r>
            <a:r>
              <a:rPr lang="de-CH" altLang="de-DE" sz="3600" dirty="0" smtClean="0">
                <a:solidFill>
                  <a:schemeClr val="bg2">
                    <a:lumMod val="90000"/>
                    <a:lumOff val="10000"/>
                  </a:schemeClr>
                </a:solidFill>
                <a:effectLst/>
                <a:latin typeface="Univers LT Std 47 Cn Lt" pitchFamily="34" charset="0"/>
              </a:rPr>
              <a:t>Freude ohne Ende</a:t>
            </a:r>
            <a:r>
              <a:rPr lang="de-DE" altLang="de-DE" sz="3600" dirty="0" smtClean="0">
                <a:solidFill>
                  <a:schemeClr val="bg2">
                    <a:lumMod val="90000"/>
                    <a:lumOff val="10000"/>
                  </a:schemeClr>
                </a:solidFill>
                <a:effectLst/>
                <a:latin typeface="Univers LT Std 47 Cn Lt" pitchFamily="34" charset="0"/>
              </a:rPr>
              <a:t> (4/6)</a:t>
            </a:r>
          </a:p>
        </p:txBody>
      </p:sp>
      <p:sp>
        <p:nvSpPr>
          <p:cNvPr id="4" name="Rectangle 3"/>
          <p:cNvSpPr txBox="1">
            <a:spLocks noChangeArrowheads="1"/>
          </p:cNvSpPr>
          <p:nvPr/>
        </p:nvSpPr>
        <p:spPr bwMode="auto">
          <a:xfrm>
            <a:off x="2627784" y="3861048"/>
            <a:ext cx="63367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3600" kern="0" smtClean="0">
                <a:solidFill>
                  <a:schemeClr val="bg2">
                    <a:lumMod val="90000"/>
                    <a:lumOff val="10000"/>
                  </a:schemeClr>
                </a:solidFill>
                <a:effectLst/>
                <a:latin typeface="Univers LT Std 47 Cn Lt" pitchFamily="34" charset="0"/>
              </a:rPr>
              <a:t>Epheser-Brief 2,6-10</a:t>
            </a:r>
            <a:endParaRPr lang="de-DE" altLang="de-DE" sz="36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3461975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1.Johannes-Brief 5,1</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203156"/>
            <a:ext cx="6696744" cy="156966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„Jeder, der glaubt, dass Jesus der von Gott gesandte Retter, der Christus, ist, ist aus Gott geboren.“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2780009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2,10</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42761"/>
            <a:ext cx="6480720"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„Gott hat uns durch Jesus Christus dazu geschaffen, gute Werke zu tun, die Gott vorbereitet hat, damit wir in ihnen unser Leben gestalten.“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8966826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2.Petrus-Brief 1,3</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42761"/>
            <a:ext cx="6984776"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„Alles, was zum Leben und zur Frömmigkeit dient, hat uns seine göttliche Kraft geschenkt durch die Erkenntnis dessen, der uns berufen hat durch seine Herrlichkeit und Kraft.“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9205704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2.Korinther-Brief 9,8</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54375"/>
            <a:ext cx="7416824" cy="2554545"/>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„Er hat die Macht, euch mit all seiner Gnade zu überschütten, damit ihr in jeder Hinsicht und zu jeder Zeit alles habt, was ihr zum Leben braucht, und damit ihr sogar noch auf die verschiedenste Weise Gutes tun könnt.“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882286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53294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Titus-Brief 2,14</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44624"/>
            <a:ext cx="7992888" cy="304698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„Jesus ist es ja, der sich selbst für uns hingegeben hat, um uns von einem Leben der Auflehnung gegen Gottes Ordnungen loszukaufen und von aller Schuld zu reinigen und uns auf diese Weise zu seinem Volk zu machen, zu einem Volk, das ihm allein gehört und das sich voll Eifer bemüht, Gutes zu tun.“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321231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88756"/>
            <a:ext cx="8568952" cy="1107996"/>
          </a:xfrm>
        </p:spPr>
        <p:txBody>
          <a:bodyPr wrap="square">
            <a:spAutoFit/>
          </a:bodyPr>
          <a:lstStyle/>
          <a:p>
            <a:pPr algn="l"/>
            <a:r>
              <a:rPr lang="de-DE" altLang="de-DE" sz="6600" dirty="0" smtClean="0">
                <a:solidFill>
                  <a:schemeClr val="bg2">
                    <a:lumMod val="90000"/>
                    <a:lumOff val="10000"/>
                  </a:schemeClr>
                </a:solidFill>
                <a:effectLst/>
                <a:latin typeface="Univers LT Std 47 Cn Lt" pitchFamily="34" charset="0"/>
              </a:rPr>
              <a:t>Schlussgedanke</a:t>
            </a:r>
            <a:endParaRPr lang="de-DE" altLang="de-DE" sz="6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53294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1.Korinther-Brief 1,30</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05594"/>
            <a:ext cx="7128792" cy="353943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„Dass ihr mit Jesus Christus verbunden seid, verdankt ihr nicht euch selbst, sondern </a:t>
            </a:r>
            <a:r>
              <a:rPr lang="de-CH" altLang="de-DE" sz="3200" dirty="0" smtClean="0">
                <a:solidFill>
                  <a:schemeClr val="bg2">
                    <a:lumMod val="90000"/>
                    <a:lumOff val="10000"/>
                  </a:schemeClr>
                </a:solidFill>
                <a:effectLst/>
                <a:latin typeface="Univers LT Std 47 Cn Lt" pitchFamily="34" charset="0"/>
              </a:rPr>
              <a:t>Gott.</a:t>
            </a:r>
            <a:br>
              <a:rPr lang="de-CH" altLang="de-DE" sz="3200" dirty="0" smtClean="0">
                <a:solidFill>
                  <a:schemeClr val="bg2">
                    <a:lumMod val="90000"/>
                    <a:lumOff val="10000"/>
                  </a:schemeClr>
                </a:solidFill>
                <a:effectLst/>
                <a:latin typeface="Univers LT Std 47 Cn Lt" pitchFamily="34" charset="0"/>
              </a:rPr>
            </a:br>
            <a:r>
              <a:rPr lang="de-CH" altLang="de-DE" sz="3200" dirty="0" smtClean="0">
                <a:solidFill>
                  <a:schemeClr val="bg2">
                    <a:lumMod val="90000"/>
                    <a:lumOff val="10000"/>
                  </a:schemeClr>
                </a:solidFill>
                <a:effectLst/>
                <a:latin typeface="Univers LT Std 47 Cn Lt" pitchFamily="34" charset="0"/>
              </a:rPr>
              <a:t>Er </a:t>
            </a:r>
            <a:r>
              <a:rPr lang="de-CH" altLang="de-DE" sz="3200" dirty="0">
                <a:solidFill>
                  <a:schemeClr val="bg2">
                    <a:lumMod val="90000"/>
                    <a:lumOff val="10000"/>
                  </a:schemeClr>
                </a:solidFill>
                <a:effectLst/>
                <a:latin typeface="Univers LT Std 47 Cn Lt" pitchFamily="34" charset="0"/>
              </a:rPr>
              <a:t>hat in Christus seine Weisheit sichtbar werden lassen, eine Weisheit, die uns zugute kommt. Denn Christus ist unsere Gerechtigkeit, durch Christus gehören wir zu Gottes heiligem Volk, und durch Christus sind wir erlöst.“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071399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53294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1.Korinther-Brief 1,31</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275164"/>
            <a:ext cx="7128792" cy="156966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„Wenn also“ – um es mit den Worten der Schrift zu sagen – „jemand auf etwas stolz sein will, soll er auf den Herrn stolz sein.“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35729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2,6</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88640"/>
            <a:ext cx="6480720" cy="2554545"/>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Zusammen mit Jesus Christus hat er uns vom Tod auferweckt, und zusammen mit ihm hat er uns schon jetzt einen Platz in der himmlischen Welt gegeben, weil wir mit Jesus Christus verbunden sind.</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814194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2,7</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16632"/>
            <a:ext cx="6192688"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Bis in alle Ewigkeit will er damit zeigen, wie überwältigend gross seine Gnade ist, seine Güte, die er uns durch Jesus Christus erwiesen hat.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000246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2,8</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16632"/>
            <a:ext cx="6552728"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Noch einmal: Durch Gottes Gnade seid ihr gerettet, und zwar aufgrund des Glaubens. Ihr verdankt eure Rettung also nicht euch selbst; nein, sie ist Gottes Geschenk.</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67893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2,9</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16632"/>
            <a:ext cx="6120680" cy="156966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Sie gründet sich nicht auf menschliche Leistungen, sodass niemand vor Gott mit irgendetwas grosstun kann.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1886850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2,10</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214769"/>
            <a:ext cx="7344816"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Denn was wir sind, ist Gottes </a:t>
            </a:r>
            <a:r>
              <a:rPr lang="de-CH" altLang="de-DE" sz="3200" dirty="0" smtClean="0">
                <a:solidFill>
                  <a:schemeClr val="bg2">
                    <a:lumMod val="90000"/>
                    <a:lumOff val="10000"/>
                  </a:schemeClr>
                </a:solidFill>
                <a:effectLst/>
                <a:latin typeface="Univers LT Std 47 Cn Lt" pitchFamily="34" charset="0"/>
              </a:rPr>
              <a:t>Schöpfungswerk. </a:t>
            </a:r>
            <a:r>
              <a:rPr lang="de-CH" altLang="de-DE" sz="3200" smtClean="0">
                <a:solidFill>
                  <a:schemeClr val="bg2">
                    <a:lumMod val="90000"/>
                    <a:lumOff val="10000"/>
                  </a:schemeClr>
                </a:solidFill>
                <a:effectLst/>
                <a:latin typeface="Univers LT Std 47 Cn Lt" pitchFamily="34" charset="0"/>
              </a:rPr>
              <a:t>Er </a:t>
            </a:r>
            <a:r>
              <a:rPr lang="de-CH" altLang="de-DE" sz="3200" dirty="0">
                <a:solidFill>
                  <a:schemeClr val="bg2">
                    <a:lumMod val="90000"/>
                    <a:lumOff val="10000"/>
                  </a:schemeClr>
                </a:solidFill>
                <a:effectLst/>
                <a:latin typeface="Univers LT Std 47 Cn Lt" pitchFamily="34" charset="0"/>
              </a:rPr>
              <a:t>hat uns durch Jesus Christus dazu geschaffen gute Werke zu tun, die er vorbereitet hat, damit wir sie ausführen können.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258413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784976" cy="646331"/>
          </a:xfrm>
        </p:spPr>
        <p:txBody>
          <a:bodyPr wrap="square">
            <a:spAutoFit/>
          </a:bodyPr>
          <a:lstStyle/>
          <a:p>
            <a:pPr algn="l"/>
            <a:r>
              <a:rPr lang="de-DE" altLang="de-DE" sz="3600" dirty="0" smtClean="0">
                <a:solidFill>
                  <a:schemeClr val="bg2">
                    <a:lumMod val="90000"/>
                    <a:lumOff val="10000"/>
                  </a:schemeClr>
                </a:solidFill>
                <a:effectLst/>
                <a:latin typeface="Univers LT Std 47 Cn Lt" pitchFamily="34" charset="0"/>
              </a:rPr>
              <a:t>I. </a:t>
            </a:r>
            <a:r>
              <a:rPr lang="de-CH" altLang="de-DE" sz="3600" dirty="0">
                <a:solidFill>
                  <a:schemeClr val="bg2">
                    <a:lumMod val="90000"/>
                    <a:lumOff val="10000"/>
                  </a:schemeClr>
                </a:solidFill>
                <a:effectLst/>
                <a:latin typeface="Univers LT Std 47 Cn Lt" pitchFamily="34" charset="0"/>
              </a:rPr>
              <a:t>Ein Platz im Himmel</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1102</Words>
  <Application>Microsoft Office PowerPoint</Application>
  <PresentationFormat>Bildschirmpräsentation (4:3)</PresentationFormat>
  <Paragraphs>109</Paragraphs>
  <Slides>37</Slides>
  <Notes>37</Notes>
  <HiddenSlides>0</HiddenSlides>
  <MMClips>0</MMClips>
  <ScaleCrop>false</ScaleCrop>
  <HeadingPairs>
    <vt:vector size="4" baseType="variant">
      <vt:variant>
        <vt:lpstr>Design</vt:lpstr>
      </vt:variant>
      <vt:variant>
        <vt:i4>1</vt:i4>
      </vt:variant>
      <vt:variant>
        <vt:lpstr>Folientitel</vt:lpstr>
      </vt:variant>
      <vt:variant>
        <vt:i4>37</vt:i4>
      </vt:variant>
    </vt:vector>
  </HeadingPairs>
  <TitlesOfParts>
    <vt:vector size="38" baseType="lpstr">
      <vt:lpstr>Designvorlage 'Berggipfel'</vt:lpstr>
      <vt:lpstr>Freue dich über die überwältigend grosse Gnade</vt:lpstr>
      <vt:lpstr>„Ja, es ist nichts als Gnade, dass ihr gerettet seid!“</vt:lpstr>
      <vt:lpstr>Freue dich über die überwältigend grosse Gnade</vt:lpstr>
      <vt:lpstr>Zusammen mit Jesus Christus hat er uns vom Tod auferweckt, und zusammen mit ihm hat er uns schon jetzt einen Platz in der himmlischen Welt gegeben, weil wir mit Jesus Christus verbunden sind.</vt:lpstr>
      <vt:lpstr>Bis in alle Ewigkeit will er damit zeigen, wie überwältigend gross seine Gnade ist, seine Güte, die er uns durch Jesus Christus erwiesen hat.</vt:lpstr>
      <vt:lpstr>Noch einmal: Durch Gottes Gnade seid ihr gerettet, und zwar aufgrund des Glaubens. Ihr verdankt eure Rettung also nicht euch selbst; nein, sie ist Gottes Geschenk.</vt:lpstr>
      <vt:lpstr>Sie gründet sich nicht auf menschliche Leistungen, sodass niemand vor Gott mit irgendetwas grosstun kann.</vt:lpstr>
      <vt:lpstr>Denn was wir sind, ist Gottes Schöpfungswerk. Er hat uns durch Jesus Christus dazu geschaffen gute Werke zu tun, die er vorbereitet hat, damit wir sie ausführen können.</vt:lpstr>
      <vt:lpstr>I. Ein Platz im Himmel</vt:lpstr>
      <vt:lpstr>„Zusammen mit Jesus Christus hat Gott uns vom Tod auferweckt, und zusammen mit Jesus hat Gott uns schon jetzt einen Platz in der himmlischen Welt gegeben, weil wir mit Jesus Christus verbunden sind.“</vt:lpstr>
      <vt:lpstr>„Ich bin der Weg, ich bin die Wahrheit, und ich bin das Leben. Zum Vater kommt man nur durch mich.“</vt:lpstr>
      <vt:lpstr>„Bei niemand anderem ist Rettung zu finden; unter dem ganzen Himmel ist uns Menschen kein anderer Name gegeben, durch den wir gerettet werden können.“</vt:lpstr>
      <vt:lpstr>„Zusammen mit Jesus Christus hat Gott uns vom Tod auferweckt, und zusammen mit Jesus hat Gott uns schon jetzt einen Platz in der himmlischen Welt gegeben, weil wir mit Jesus Christus verbunden sind.“</vt:lpstr>
      <vt:lpstr>„Wenn du mit deinem Mund bekennst, dass Jesus der Herr ist, und mit deinem Herzen glaubst, dass Gott ihn von den Toten auferweckt hat, wirst du gerettet werden.“</vt:lpstr>
      <vt:lpstr>„Ihr wurdet zusammen mit Jesus begraben, als ihr getauft wurdet, und weil ihr mit Jesus verbunden seid, seid ihr dann auch zusammen mit Jesus auferweckt worden. Denn ihr habt auf die Macht Gottes vertraut, der Christus von den Toten auferweckt hat.“</vt:lpstr>
      <vt:lpstr>„Zusammen mit Jesus Christus hat Gott uns jetzt schon einen Platz in der himmlischen Welt gegeben, weil wir mit Jesus Christus verbunden sind.“</vt:lpstr>
      <vt:lpstr>„Sie gehören nicht zur Welt, so wie auch ich nicht zu ihr gehöre.“</vt:lpstr>
      <vt:lpstr>„Wir sind Bürger des Himmels, und vom Himmel her erwarten wir auch unseren Retter – Jesus Christus, den Herrn.“</vt:lpstr>
      <vt:lpstr>„Bis in alle Ewigkeit will Gott damit zeigen, wie überwältigend gross seine Gnade ist, seine Güte, die er uns durch Jesus Christus erwiesen hat.“</vt:lpstr>
      <vt:lpstr>II. Ein einzigartiges Geschenk</vt:lpstr>
      <vt:lpstr>„Ich hätte allen Grund, mich auf Vorrechte und Leistungen zu verlassen. Wenn andere meinen, sie könnten auf solche Dinge bauen – ich könnte es noch viel mehr.“</vt:lpstr>
      <vt:lpstr>„Ich wurde, wie es das Gesetz des Mose vorschreibt, acht Tage nach meiner Geburt beschnitten. Ich bin meiner Herkunft nach ein Israelit, ein Angehöriger des Stammes Benjamin, ein Hebräer mit rein hebräischen Vorfahren. Meine Treue zum Gesetz zeigte sich darin, dass ich zu den Pharisäern gehörte, und in meinem Eifer, für das Gesetz zu kämpfen, ging ich so weit, dass ich die Gemeinde verfolgte. Ja, was die vom Gesetz geforderte Gerechtigkeit betrifft, war mein Verhalten tadellos.“</vt:lpstr>
      <vt:lpstr>„Noch einmal: Durch Gottes Gnade seid ihr gerettet, und zwar aufgrund des Glaubens. Ihr verdankt eure Rettung also nicht euch selbst; nein, sie ist Gottes Geschenk.“</vt:lpstr>
      <vt:lpstr>„Die Gnade gründet sich nicht auf menschliche Leistungen, sodass niemand vor Gott mit irgendetwas grosstun kann.“</vt:lpstr>
      <vt:lpstr>„Genau diese Werke, die ich damals für einen Gewinn hielt, haben mir – wenn ich es von Christus her ansehe – nichts als Verlust gebracht.“</vt:lpstr>
      <vt:lpstr>„Mehr noch: Jesus Christus, meinen Herrn, zu kennen ist etwas so unüberbietbar Grosses, dass ich, wenn ich mich auf irgendetwas anderes verlassen würde, nur verlieren könnte. Seinetwegen habe ich allem, was mir früher ein Gewinn zu sein schien, den Rücken gekehrt; es ist in meinen Augen nichts anderes als Müll. Denn der Gewinn, nach dem ich strebe, ist Christus!“</vt:lpstr>
      <vt:lpstr>III. Ein zweiter Schöpfungsakt</vt:lpstr>
      <vt:lpstr>„Denn was wir sind, ist Gottes Schöpfungswerk; geschaffen durch Jesus Christus.“</vt:lpstr>
      <vt:lpstr>„Wenn jemand zu Christus gehört, ist er eine neue Schöpfung. Das Alte ist vergangen; etwas ganz Neues hat begonnen!“</vt:lpstr>
      <vt:lpstr>„Jeder, der glaubt, dass Jesus der von Gott gesandte Retter, der Christus, ist, ist aus Gott geboren.“</vt:lpstr>
      <vt:lpstr>„Gott hat uns durch Jesus Christus dazu geschaffen, gute Werke zu tun, die Gott vorbereitet hat, damit wir in ihnen unser Leben gestalten.“</vt:lpstr>
      <vt:lpstr>„Alles, was zum Leben und zur Frömmigkeit dient, hat uns seine göttliche Kraft geschenkt durch die Erkenntnis dessen, der uns berufen hat durch seine Herrlichkeit und Kraft.“</vt:lpstr>
      <vt:lpstr>„Er hat die Macht, euch mit all seiner Gnade zu überschütten, damit ihr in jeder Hinsicht und zu jeder Zeit alles habt, was ihr zum Leben braucht, und damit ihr sogar noch auf die verschiedenste Weise Gutes tun könnt.“</vt:lpstr>
      <vt:lpstr>„Jesus ist es ja, der sich selbst für uns hingegeben hat, um uns von einem Leben der Auflehnung gegen Gottes Ordnungen loszukaufen und von aller Schuld zu reinigen und uns auf diese Weise zu seinem Volk zu machen, zu einem Volk, das ihm allein gehört und das sich voll Eifer bemüht, Gutes zu tun.“</vt:lpstr>
      <vt:lpstr>Schlussgedanke</vt:lpstr>
      <vt:lpstr>„Dass ihr mit Jesus Christus verbunden seid, verdankt ihr nicht euch selbst, sondern Gott. Er hat in Christus seine Weisheit sichtbar werden lassen, eine Weisheit, die uns zugute kommt. Denn Christus ist unsere Gerechtigkeit, durch Christus gehören wir zu Gottes heiligem Volk, und durch Christus sind wir erlöst.“</vt:lpstr>
      <vt:lpstr>„Wenn also“ – um es mit den Worten der Schrift zu sagen – „jemand auf etwas stolz sein will, soll er auf den Herrn stolz sein.“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Freude ohne Ende - Teil 4/6 - Freue dich über die überwältigend grosse Gnade - Folien</dc:title>
  <dc:creator>Jürg Birnstiel</dc:creator>
  <cp:lastModifiedBy>Me</cp:lastModifiedBy>
  <cp:revision>552</cp:revision>
  <dcterms:created xsi:type="dcterms:W3CDTF">2013-11-12T15:20:47Z</dcterms:created>
  <dcterms:modified xsi:type="dcterms:W3CDTF">2016-09-16T07:27:30Z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