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5"/>
  </p:notesMasterIdLst>
  <p:handoutMasterIdLst>
    <p:handoutMasterId r:id="rId26"/>
  </p:handoutMasterIdLst>
  <p:sldIdLst>
    <p:sldId id="735" r:id="rId2"/>
    <p:sldId id="896" r:id="rId3"/>
    <p:sldId id="924" r:id="rId4"/>
    <p:sldId id="947" r:id="rId5"/>
    <p:sldId id="948" r:id="rId6"/>
    <p:sldId id="949" r:id="rId7"/>
    <p:sldId id="950" r:id="rId8"/>
    <p:sldId id="951" r:id="rId9"/>
    <p:sldId id="952" r:id="rId10"/>
    <p:sldId id="946" r:id="rId11"/>
    <p:sldId id="953" r:id="rId12"/>
    <p:sldId id="955" r:id="rId13"/>
    <p:sldId id="956" r:id="rId14"/>
    <p:sldId id="957" r:id="rId15"/>
    <p:sldId id="954" r:id="rId16"/>
    <p:sldId id="959" r:id="rId17"/>
    <p:sldId id="960" r:id="rId18"/>
    <p:sldId id="961" r:id="rId19"/>
    <p:sldId id="962" r:id="rId20"/>
    <p:sldId id="963" r:id="rId21"/>
    <p:sldId id="259" r:id="rId22"/>
    <p:sldId id="964" r:id="rId23"/>
    <p:sldId id="965" r:id="rId2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51" y="-38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635204"/>
            <a:ext cx="8665661" cy="1569660"/>
          </a:xfrm>
        </p:spPr>
        <p:txBody>
          <a:bodyPr wrap="square">
            <a:spAutoFit/>
          </a:bodyPr>
          <a:lstStyle/>
          <a:p>
            <a:pPr algn="r"/>
            <a:r>
              <a:rPr lang="de-CH" altLang="de-DE" sz="4800" dirty="0" smtClean="0">
                <a:solidFill>
                  <a:schemeClr val="bg2">
                    <a:lumMod val="90000"/>
                    <a:lumOff val="10000"/>
                  </a:schemeClr>
                </a:solidFill>
                <a:effectLst/>
                <a:latin typeface="Univers LT Std 47 Cn Lt" pitchFamily="34" charset="0"/>
              </a:rPr>
              <a:t>Jesus verleiht innere Kraft</a:t>
            </a:r>
            <a:br>
              <a:rPr lang="de-CH" altLang="de-DE" sz="4800" dirty="0" smtClean="0">
                <a:solidFill>
                  <a:schemeClr val="bg2">
                    <a:lumMod val="90000"/>
                    <a:lumOff val="10000"/>
                  </a:schemeClr>
                </a:solidFill>
                <a:effectLst/>
                <a:latin typeface="Univers LT Std 47 Cn Lt" pitchFamily="34" charset="0"/>
              </a:rPr>
            </a:br>
            <a:r>
              <a:rPr lang="de-CH" altLang="de-DE" sz="4800" dirty="0" smtClean="0">
                <a:solidFill>
                  <a:schemeClr val="bg2">
                    <a:lumMod val="90000"/>
                    <a:lumOff val="10000"/>
                  </a:schemeClr>
                </a:solidFill>
                <a:effectLst/>
                <a:latin typeface="Univers LT Std 47 Cn Lt" pitchFamily="34" charset="0"/>
              </a:rPr>
              <a:t>und Geborgenheit</a:t>
            </a:r>
            <a:endParaRPr lang="de-DE" altLang="de-DE" sz="48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11760" y="4581128"/>
            <a:ext cx="6408712" cy="1040285"/>
          </a:xfrm>
        </p:spPr>
        <p:txBody>
          <a:bodyPr wrap="square">
            <a:spAutoFit/>
          </a:bodyPr>
          <a:lstStyle/>
          <a:p>
            <a:pPr algn="l"/>
            <a:r>
              <a:rPr lang="de-DE" altLang="de-DE" sz="2800" dirty="0" smtClean="0">
                <a:solidFill>
                  <a:schemeClr val="bg2">
                    <a:lumMod val="90000"/>
                    <a:lumOff val="10000"/>
                  </a:schemeClr>
                </a:solidFill>
                <a:effectLst/>
                <a:latin typeface="Univers LT Std 47 Cn Lt" pitchFamily="34" charset="0"/>
              </a:rPr>
              <a:t>Reihe:</a:t>
            </a:r>
          </a:p>
          <a:p>
            <a:pPr algn="l"/>
            <a:r>
              <a:rPr lang="de-CH" altLang="de-DE" sz="2800" dirty="0" smtClean="0">
                <a:solidFill>
                  <a:schemeClr val="bg2">
                    <a:lumMod val="90000"/>
                    <a:lumOff val="10000"/>
                  </a:schemeClr>
                </a:solidFill>
                <a:effectLst/>
                <a:latin typeface="Univers LT Std 47 Cn Lt" pitchFamily="34" charset="0"/>
              </a:rPr>
              <a:t>Erfreuliche Aussichten für mich und für alle</a:t>
            </a:r>
            <a:r>
              <a:rPr lang="de-DE" altLang="de-DE" sz="2800" dirty="0" smtClean="0">
                <a:solidFill>
                  <a:schemeClr val="bg2">
                    <a:lumMod val="90000"/>
                    <a:lumOff val="10000"/>
                  </a:schemeClr>
                </a:solidFill>
                <a:effectLst/>
                <a:latin typeface="Univers LT Std 47 Cn Lt" pitchFamily="34" charset="0"/>
              </a:rPr>
              <a:t> (3/4)</a:t>
            </a:r>
          </a:p>
        </p:txBody>
      </p:sp>
      <p:sp>
        <p:nvSpPr>
          <p:cNvPr id="4" name="Rectangle 3"/>
          <p:cNvSpPr txBox="1">
            <a:spLocks noChangeArrowheads="1"/>
          </p:cNvSpPr>
          <p:nvPr/>
        </p:nvSpPr>
        <p:spPr bwMode="auto">
          <a:xfrm>
            <a:off x="2580477" y="3503679"/>
            <a:ext cx="63367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smtClean="0">
                <a:solidFill>
                  <a:schemeClr val="bg2">
                    <a:lumMod val="90000"/>
                    <a:lumOff val="10000"/>
                  </a:schemeClr>
                </a:solidFill>
                <a:effectLst/>
                <a:latin typeface="Univers LT Std 47 Cn Lt" pitchFamily="34" charset="0"/>
              </a:rPr>
              <a:t>Epheser-Brief 3,12-17</a:t>
            </a:r>
            <a:endParaRPr lang="de-DE" altLang="de-DE" sz="2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548680"/>
            <a:ext cx="626469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II. </a:t>
            </a:r>
            <a:r>
              <a:rPr lang="de-CH" altLang="de-DE" sz="3600" dirty="0">
                <a:solidFill>
                  <a:schemeClr val="bg2">
                    <a:lumMod val="90000"/>
                    <a:lumOff val="10000"/>
                  </a:schemeClr>
                </a:solidFill>
                <a:effectLst/>
                <a:latin typeface="Univers LT Std 47 Cn Lt" pitchFamily="34" charset="0"/>
              </a:rPr>
              <a:t>Bleibt trotzdem dabei!</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21368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20486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771800" y="548680"/>
            <a:ext cx="5976664"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„Lasst euch von den Nöten, die ich durchmache, nicht entmutigen!“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5147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4908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2.Timotheus-Brief 1,8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483768" y="188640"/>
            <a:ext cx="6480720"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„Bekenne dich </a:t>
            </a:r>
            <a:r>
              <a:rPr lang="de-CH" altLang="de-DE" sz="3200" dirty="0" smtClean="0">
                <a:solidFill>
                  <a:schemeClr val="bg2">
                    <a:lumMod val="90000"/>
                    <a:lumOff val="10000"/>
                  </a:schemeClr>
                </a:solidFill>
                <a:effectLst/>
                <a:latin typeface="Univers LT Std 47 Cn Lt" pitchFamily="34" charset="0"/>
              </a:rPr>
              <a:t>ohne </a:t>
            </a:r>
            <a:r>
              <a:rPr lang="de-CH" altLang="de-DE" sz="3200" dirty="0">
                <a:solidFill>
                  <a:schemeClr val="bg2">
                    <a:lumMod val="90000"/>
                    <a:lumOff val="10000"/>
                  </a:schemeClr>
                </a:solidFill>
                <a:effectLst/>
                <a:latin typeface="Univers LT Std 47 Cn Lt" pitchFamily="34" charset="0"/>
              </a:rPr>
              <a:t>Scheu zu unserem Herrn, und schäme dich auch nicht, zu mir zu stehen, nur weil ich ein Gefangener bin – ich bin es ja um </a:t>
            </a:r>
            <a:r>
              <a:rPr lang="de-CH" altLang="de-DE" sz="3200" dirty="0" smtClean="0">
                <a:solidFill>
                  <a:schemeClr val="bg2">
                    <a:lumMod val="90000"/>
                    <a:lumOff val="10000"/>
                  </a:schemeClr>
                </a:solidFill>
                <a:effectLst/>
                <a:latin typeface="Univers LT Std 47 Cn Lt" pitchFamily="34" charset="0"/>
              </a:rPr>
              <a:t>seinetwillen!</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Sei </a:t>
            </a:r>
            <a:r>
              <a:rPr lang="de-CH" altLang="de-DE" sz="3200" dirty="0">
                <a:solidFill>
                  <a:schemeClr val="bg2">
                    <a:lumMod val="90000"/>
                    <a:lumOff val="10000"/>
                  </a:schemeClr>
                </a:solidFill>
                <a:effectLst/>
                <a:latin typeface="Univers LT Std 47 Cn Lt" pitchFamily="34" charset="0"/>
              </a:rPr>
              <a:t>vielmehr auch du bereit, für das Evangelium zu leiden. Gott wird </a:t>
            </a:r>
            <a:r>
              <a:rPr lang="de-CH" altLang="de-DE" sz="3200" dirty="0" smtClean="0">
                <a:solidFill>
                  <a:schemeClr val="bg2">
                    <a:lumMod val="90000"/>
                    <a:lumOff val="10000"/>
                  </a:schemeClr>
                </a:solidFill>
                <a:effectLst/>
                <a:latin typeface="Univers LT Std 47 Cn Lt" pitchFamily="34" charset="0"/>
              </a:rPr>
              <a:t>dir</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die </a:t>
            </a:r>
            <a:r>
              <a:rPr lang="de-CH" altLang="de-DE" sz="3200" dirty="0">
                <a:solidFill>
                  <a:schemeClr val="bg2">
                    <a:lumMod val="90000"/>
                    <a:lumOff val="10000"/>
                  </a:schemeClr>
                </a:solidFill>
                <a:effectLst/>
                <a:latin typeface="Univers LT Std 47 Cn Lt" pitchFamily="34" charset="0"/>
              </a:rPr>
              <a:t>nötige Kraft geben.“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7196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20486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843808" y="548680"/>
            <a:ext cx="5904656"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erleide die Bedrängnisse für euch, die für euch eine Ehre sind.“</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76780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93305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2.Timotheus-Brief 2,10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843808" y="188640"/>
            <a:ext cx="604867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„Deshalb nehme ich das alles auf mich; ich ertrage es für die, die Gott erwählt hat, weil ich möchte, dass auch sie durch Jesus Christus gerettet werden und an der ewigen Herrlichkeit teilhaben.“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93567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548680"/>
            <a:ext cx="626469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III. </a:t>
            </a:r>
            <a:r>
              <a:rPr lang="de-DE" altLang="de-DE" sz="3600" dirty="0">
                <a:solidFill>
                  <a:schemeClr val="bg2">
                    <a:lumMod val="90000"/>
                    <a:lumOff val="10000"/>
                  </a:schemeClr>
                </a:solidFill>
                <a:effectLst/>
                <a:latin typeface="Univers LT Std 47 Cn Lt" pitchFamily="34" charset="0"/>
              </a:rPr>
              <a:t>Der Vater stärke euch</a:t>
            </a:r>
          </a:p>
        </p:txBody>
      </p:sp>
    </p:spTree>
    <p:extLst>
      <p:ext uri="{BB962C8B-B14F-4D97-AF65-F5344CB8AC3E}">
        <p14:creationId xmlns:p14="http://schemas.microsoft.com/office/powerpoint/2010/main" val="1839177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3,14-15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491880" y="188640"/>
            <a:ext cx="540060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„Deshalb beuge ich meine Knie vor dem Vater, der der rechte Vater ist über alles, was da Kinder heisst im </a:t>
            </a:r>
            <a:r>
              <a:rPr lang="de-CH" altLang="de-DE" sz="3600" dirty="0" smtClean="0">
                <a:solidFill>
                  <a:schemeClr val="bg2">
                    <a:lumMod val="90000"/>
                    <a:lumOff val="10000"/>
                  </a:schemeClr>
                </a:solidFill>
                <a:effectLst/>
                <a:latin typeface="Univers LT Std 47 Cn Lt" pitchFamily="34" charset="0"/>
              </a:rPr>
              <a:t>Himmel</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und </a:t>
            </a:r>
            <a:r>
              <a:rPr lang="de-CH" altLang="de-DE" sz="3600" dirty="0">
                <a:solidFill>
                  <a:schemeClr val="bg2">
                    <a:lumMod val="90000"/>
                    <a:lumOff val="10000"/>
                  </a:schemeClr>
                </a:solidFill>
                <a:effectLst/>
                <a:latin typeface="Univers LT Std 47 Cn Lt" pitchFamily="34" charset="0"/>
              </a:rPr>
              <a:t>auf Erden.“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70930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93305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Hebräer 2,11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843808" y="188640"/>
            <a:ext cx="6264696"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„Jesus, der Menschen heiligt, und sie, die von ihm geheiligt werden, haben nämlich alle denselben Vater. Aus diesem Grund schämt sich Jesus auch nicht, sie als seine Geschwister zu bezeichnen.“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33331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92494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203848" y="332656"/>
            <a:ext cx="576064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 der unerschöpflich reich ist an Macht und Herrlichkeit, gebe euch durch seinen Geist innere Kraft und Stärke.“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37460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92494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1,11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411760" y="134630"/>
            <a:ext cx="6624736"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 dem alle Macht und Herrlichkeit gehört, wird euch mit der ganzen Kraft ausrüsten, die ihr braucht, um in jeder Situation standhaft und geduldig zu bleiben.“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83458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548680"/>
            <a:ext cx="626469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 </a:t>
            </a:r>
            <a:r>
              <a:rPr lang="de-CH" altLang="de-DE" sz="3600" dirty="0">
                <a:solidFill>
                  <a:schemeClr val="bg2">
                    <a:lumMod val="90000"/>
                    <a:lumOff val="10000"/>
                  </a:schemeClr>
                </a:solidFill>
                <a:effectLst/>
                <a:latin typeface="Univers LT Std 47 Cn Lt" pitchFamily="34" charset="0"/>
              </a:rPr>
              <a:t>Willkommen beim Schöpfer</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99695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2.Petrus-Brief 1,3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059832" y="260648"/>
            <a:ext cx="5832648"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„In seiner göttlichen Macht hat Jesus uns alles geschenkt, was zu einem Leben in der Ehrfurcht vor ihm nötig ist. Wir haben es dadurch bekommen, dass wir ihn kennen gelernt </a:t>
            </a:r>
            <a:r>
              <a:rPr lang="de-CH" altLang="de-DE" sz="3200" dirty="0" smtClean="0">
                <a:solidFill>
                  <a:schemeClr val="bg2">
                    <a:lumMod val="90000"/>
                    <a:lumOff val="10000"/>
                  </a:schemeClr>
                </a:solidFill>
                <a:effectLst/>
                <a:latin typeface="Univers LT Std 47 Cn Lt" pitchFamily="34" charset="0"/>
              </a:rPr>
              <a:t>haben.“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87255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843808" y="1124744"/>
            <a:ext cx="5760640" cy="1107996"/>
          </a:xfrm>
        </p:spPr>
        <p:txBody>
          <a:bodyPr wrap="square">
            <a:spAutoFit/>
          </a:bodyPr>
          <a:lstStyle/>
          <a:p>
            <a:pPr algn="l"/>
            <a:r>
              <a:rPr lang="de-DE" altLang="de-DE" sz="6600" dirty="0" smtClean="0">
                <a:solidFill>
                  <a:schemeClr val="bg2">
                    <a:lumMod val="90000"/>
                    <a:lumOff val="10000"/>
                  </a:schemeClr>
                </a:solidFill>
                <a:effectLst/>
                <a:latin typeface="Univers LT Std 47 Cn Lt" pitchFamily="34" charset="0"/>
              </a:rPr>
              <a:t>Schlussgedanke</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71703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Hebräer 4,16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059832" y="332656"/>
            <a:ext cx="5832648"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„Wir wollen also voll Zuversicht vor den Thron unseres gnädigen Gottes treten, damit er uns sein Erbarmen schenkt und uns seine Gnade erfahren lässt und wir zur rechten Zeit die Hilfe bekommen, die wir brauchen.“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42633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92494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2.Korinther-Brief 4,16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203848" y="332656"/>
            <a:ext cx="576064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„Mögen auch die Kräfte unseres äusseren Menschen aufgerieben werden – unser innerer Mensch wird Tag für Tag erneuert.“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08217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24491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339752" y="404664"/>
            <a:ext cx="6552728"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„Durch Jesus Christus haben wir alle, die wir an ihn glauben, freien Zutritt zu Gott und dürfen zuversichtlich und vertrauensvoll zu ihm kommen.“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02280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24491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14,6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915816" y="332656"/>
            <a:ext cx="576064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der Weg, ich bin die Wahrheit, und ich bin das Leben. Zum Vater kommt man nur durch mich.“</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72721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443711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2,14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419872" y="260648"/>
            <a:ext cx="5472608" cy="403187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„Den Schuldschein, der auf unseren Namen ausgestellt war und dessen Inhalt uns anklagte, weil wir die Forderungen des Gesetzes nicht erfüllt hatten, hat Jesus Christus für nicht mehr gültig erklärt. Er hat ihn ans Kreuz genagelt und damit für immer beseitigt.“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31878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1.Korinther-Brief 6,11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99792" y="260648"/>
            <a:ext cx="6264696" cy="3539430"/>
          </a:xfrm>
        </p:spPr>
        <p:txBody>
          <a:bodyPr wrap="square">
            <a:spAutoFit/>
          </a:bodyPr>
          <a:lstStyle/>
          <a:p>
            <a:pPr algn="l"/>
            <a:r>
              <a:rPr lang="de-CH" altLang="de-DE" sz="3200" dirty="0" smtClean="0">
                <a:solidFill>
                  <a:schemeClr val="bg2">
                    <a:lumMod val="90000"/>
                    <a:lumOff val="10000"/>
                  </a:schemeClr>
                </a:solidFill>
                <a:effectLst/>
                <a:latin typeface="Univers LT Std 47 Cn Lt" pitchFamily="34" charset="0"/>
              </a:rPr>
              <a:t>„Die Unreinheit </a:t>
            </a:r>
            <a:r>
              <a:rPr lang="de-CH" altLang="de-DE" sz="3200" dirty="0">
                <a:solidFill>
                  <a:schemeClr val="bg2">
                    <a:lumMod val="90000"/>
                    <a:lumOff val="10000"/>
                  </a:schemeClr>
                </a:solidFill>
                <a:effectLst/>
                <a:latin typeface="Univers LT Std 47 Cn Lt" pitchFamily="34" charset="0"/>
              </a:rPr>
              <a:t>ist Vergangenheit. Der Schmutz eurer Verfehlungen ist von euch abgewaschen, ihr gehört jetzt zu Gottes heiligem Volk, ihr seid von aller Schuld freigesprochen, und zwar durch den Namen von Jesus Christus, dem Herrn, und durch den Geist unseres Gottes.“</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66515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1,12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059832" y="260648"/>
            <a:ext cx="5832648"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„All </a:t>
            </a:r>
            <a:r>
              <a:rPr lang="de-CH" altLang="de-DE" sz="3600" dirty="0" smtClean="0">
                <a:solidFill>
                  <a:schemeClr val="bg2">
                    <a:lumMod val="90000"/>
                    <a:lumOff val="10000"/>
                  </a:schemeClr>
                </a:solidFill>
                <a:effectLst/>
                <a:latin typeface="Univers LT Std 47 Cn Lt" pitchFamily="34" charset="0"/>
              </a:rPr>
              <a:t>denen, </a:t>
            </a:r>
            <a:r>
              <a:rPr lang="de-CH" altLang="de-DE" sz="3600" dirty="0">
                <a:solidFill>
                  <a:schemeClr val="bg2">
                    <a:lumMod val="90000"/>
                    <a:lumOff val="10000"/>
                  </a:schemeClr>
                </a:solidFill>
                <a:effectLst/>
                <a:latin typeface="Univers LT Std 47 Cn Lt" pitchFamily="34" charset="0"/>
              </a:rPr>
              <a:t>die Jesus Christus aufnahmen und an seinen Namen glaubten, gab er das </a:t>
            </a:r>
            <a:r>
              <a:rPr lang="de-CH" altLang="de-DE" sz="3600" dirty="0" smtClean="0">
                <a:solidFill>
                  <a:schemeClr val="bg2">
                    <a:lumMod val="90000"/>
                    <a:lumOff val="10000"/>
                  </a:schemeClr>
                </a:solidFill>
                <a:effectLst/>
                <a:latin typeface="Univers LT Std 47 Cn Lt" pitchFamily="34" charset="0"/>
              </a:rPr>
              <a:t>Recht,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Gottes </a:t>
            </a:r>
            <a:r>
              <a:rPr lang="de-CH" altLang="de-DE" sz="3600" dirty="0">
                <a:solidFill>
                  <a:schemeClr val="bg2">
                    <a:lumMod val="90000"/>
                    <a:lumOff val="10000"/>
                  </a:schemeClr>
                </a:solidFill>
                <a:effectLst/>
                <a:latin typeface="Univers LT Std 47 Cn Lt" pitchFamily="34" charset="0"/>
              </a:rPr>
              <a:t>Kinder zu werden.“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904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99695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Hebräer 10,19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123728" y="260648"/>
            <a:ext cx="6984776"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„Wir haben jetzt also, liebe Geschwister, einen freien und ungehinderten Zugang zu Gottes Heiligtum; Jesus hat ihn uns durch sein Blut eröffnet.“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70377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36510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Römer-Brief 5,2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411760" y="86435"/>
            <a:ext cx="6624736" cy="403187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„Durch Jesus haben wir freien </a:t>
            </a:r>
            <a:r>
              <a:rPr lang="de-CH" altLang="de-DE" sz="3200" dirty="0" smtClean="0">
                <a:solidFill>
                  <a:schemeClr val="bg2">
                    <a:lumMod val="90000"/>
                    <a:lumOff val="10000"/>
                  </a:schemeClr>
                </a:solidFill>
                <a:effectLst/>
                <a:latin typeface="Univers LT Std 47 Cn Lt" pitchFamily="34" charset="0"/>
              </a:rPr>
              <a:t>Zugang</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zu </a:t>
            </a:r>
            <a:r>
              <a:rPr lang="de-CH" altLang="de-DE" sz="3200" dirty="0">
                <a:solidFill>
                  <a:schemeClr val="bg2">
                    <a:lumMod val="90000"/>
                    <a:lumOff val="10000"/>
                  </a:schemeClr>
                </a:solidFill>
                <a:effectLst/>
                <a:latin typeface="Univers LT Std 47 Cn Lt" pitchFamily="34" charset="0"/>
              </a:rPr>
              <a:t>der Gnade bekommen, die jetzt die Grundlage unseres Lebens ist, und im Glauben nehmen wir das auch in Anspruch. Darüber hinaus haben wir eine Hoffnung, die uns mit Freude und Stolz </a:t>
            </a:r>
            <a:r>
              <a:rPr lang="de-CH" altLang="de-DE" sz="3200" dirty="0" smtClean="0">
                <a:solidFill>
                  <a:schemeClr val="bg2">
                    <a:lumMod val="90000"/>
                    <a:lumOff val="10000"/>
                  </a:schemeClr>
                </a:solidFill>
                <a:effectLst/>
                <a:latin typeface="Univers LT Std 47 Cn Lt" pitchFamily="34" charset="0"/>
              </a:rPr>
              <a:t>erfüllt:</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Wir </a:t>
            </a:r>
            <a:r>
              <a:rPr lang="de-CH" altLang="de-DE" sz="3200" dirty="0">
                <a:solidFill>
                  <a:schemeClr val="bg2">
                    <a:lumMod val="90000"/>
                    <a:lumOff val="10000"/>
                  </a:schemeClr>
                </a:solidFill>
                <a:effectLst/>
                <a:latin typeface="Univers LT Std 47 Cn Lt" pitchFamily="34" charset="0"/>
              </a:rPr>
              <a:t>werden einmal an Gottes Herrlichkeit teilhaben.“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205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609</Words>
  <Application>Microsoft Office PowerPoint</Application>
  <PresentationFormat>Bildschirmpräsentation (4:3)</PresentationFormat>
  <Paragraphs>67</Paragraphs>
  <Slides>23</Slides>
  <Notes>23</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Designvorlage 'Berggipfel'</vt:lpstr>
      <vt:lpstr>Jesus verleiht innere Kraft und Geborgenheit</vt:lpstr>
      <vt:lpstr>I. Willkommen beim Schöpfer</vt:lpstr>
      <vt:lpstr>„Durch Jesus Christus haben wir alle, die wir an ihn glauben, freien Zutritt zu Gott und dürfen zuversichtlich und vertrauensvoll zu ihm kommen.“</vt:lpstr>
      <vt:lpstr>„Ich bin der Weg, ich bin die Wahrheit, und ich bin das Leben. Zum Vater kommt man nur durch mich.“</vt:lpstr>
      <vt:lpstr>„Den Schuldschein, der auf unseren Namen ausgestellt war und dessen Inhalt uns anklagte, weil wir die Forderungen des Gesetzes nicht erfüllt hatten, hat Jesus Christus für nicht mehr gültig erklärt. Er hat ihn ans Kreuz genagelt und damit für immer beseitigt.“</vt:lpstr>
      <vt:lpstr>„Die Unreinheit ist Vergangenheit. Der Schmutz eurer Verfehlungen ist von euch abgewaschen, ihr gehört jetzt zu Gottes heiligem Volk, ihr seid von aller Schuld freigesprochen, und zwar durch den Namen von Jesus Christus, dem Herrn, und durch den Geist unseres Gottes.“</vt:lpstr>
      <vt:lpstr>„All denen, die Jesus Christus aufnahmen und an seinen Namen glaubten, gab er das Recht, Gottes Kinder zu werden.“</vt:lpstr>
      <vt:lpstr>„Wir haben jetzt also, liebe Geschwister, einen freien und ungehinderten Zugang zu Gottes Heiligtum; Jesus hat ihn uns durch sein Blut eröffnet.“</vt:lpstr>
      <vt:lpstr>„Durch Jesus haben wir freien Zugang zu der Gnade bekommen, die jetzt die Grundlage unseres Lebens ist, und im Glauben nehmen wir das auch in Anspruch. Darüber hinaus haben wir eine Hoffnung, die uns mit Freude und Stolz erfüllt: Wir werden einmal an Gottes Herrlichkeit teilhaben.“</vt:lpstr>
      <vt:lpstr>II. Bleibt trotzdem dabei!</vt:lpstr>
      <vt:lpstr>„Lasst euch von den Nöten, die ich durchmache, nicht entmutigen!“</vt:lpstr>
      <vt:lpstr>„Bekenne dich ohne Scheu zu unserem Herrn, und schäme dich auch nicht, zu mir zu stehen, nur weil ich ein Gefangener bin – ich bin es ja um seinetwillen! Sei vielmehr auch du bereit, für das Evangelium zu leiden. Gott wird dir die nötige Kraft geben.“</vt:lpstr>
      <vt:lpstr>„Ich erleide die Bedrängnisse für euch, die für euch eine Ehre sind.“</vt:lpstr>
      <vt:lpstr>„Deshalb nehme ich das alles auf mich; ich ertrage es für die, die Gott erwählt hat, weil ich möchte, dass auch sie durch Jesus Christus gerettet werden und an der ewigen Herrlichkeit teilhaben.“</vt:lpstr>
      <vt:lpstr>III. Der Vater stärke euch</vt:lpstr>
      <vt:lpstr>„Deshalb beuge ich meine Knie vor dem Vater, der der rechte Vater ist über alles, was da Kinder heisst im Himmel und auf Erden.“</vt:lpstr>
      <vt:lpstr>„Jesus, der Menschen heiligt, und sie, die von ihm geheiligt werden, haben nämlich alle denselben Vater. Aus diesem Grund schämt sich Jesus auch nicht, sie als seine Geschwister zu bezeichnen.“</vt:lpstr>
      <vt:lpstr>„Gott, der unerschöpflich reich ist an Macht und Herrlichkeit, gebe euch durch seinen Geist innere Kraft und Stärke.“</vt:lpstr>
      <vt:lpstr>„Gott, dem alle Macht und Herrlichkeit gehört, wird euch mit der ganzen Kraft ausrüsten, die ihr braucht, um in jeder Situation standhaft und geduldig zu bleiben.“</vt:lpstr>
      <vt:lpstr>„In seiner göttlichen Macht hat Jesus uns alles geschenkt, was zu einem Leben in der Ehrfurcht vor ihm nötig ist. Wir haben es dadurch bekommen, dass wir ihn kennen gelernt haben.“</vt:lpstr>
      <vt:lpstr>Schlussgedanke</vt:lpstr>
      <vt:lpstr>„Wir wollen also voll Zuversicht vor den Thron unseres gnädigen Gottes treten, damit er uns sein Erbarmen schenkt und uns seine Gnade erfahren lässt und wir zur rechten Zeit die Hilfe bekommen, die wir brauchen.“</vt:lpstr>
      <vt:lpstr>„Mögen auch die Kräfte unseres äusseren Menschen aufgerieben werden – unser innerer Mensch wird Tag für Tag erneuert.“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Erfreuliche Aussichten für mich und für alle!  - Teil 3/4 - Jesus verleiht innere Kraft und Geborgenheit - Folien</dc:title>
  <dc:creator>Jürg Birnstiel</dc:creator>
  <cp:lastModifiedBy>Me</cp:lastModifiedBy>
  <cp:revision>575</cp:revision>
  <dcterms:created xsi:type="dcterms:W3CDTF">2013-11-12T15:20:47Z</dcterms:created>
  <dcterms:modified xsi:type="dcterms:W3CDTF">2016-11-25T17:41:28Z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