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7"/>
  </p:notesMasterIdLst>
  <p:handoutMasterIdLst>
    <p:handoutMasterId r:id="rId38"/>
  </p:handoutMasterIdLst>
  <p:sldIdLst>
    <p:sldId id="735" r:id="rId2"/>
    <p:sldId id="1031" r:id="rId3"/>
    <p:sldId id="1078" r:id="rId4"/>
    <p:sldId id="1079" r:id="rId5"/>
    <p:sldId id="1080" r:id="rId6"/>
    <p:sldId id="1081" r:id="rId7"/>
    <p:sldId id="1082" r:id="rId8"/>
    <p:sldId id="1083" r:id="rId9"/>
    <p:sldId id="1084" r:id="rId10"/>
    <p:sldId id="1085" r:id="rId11"/>
    <p:sldId id="1086" r:id="rId12"/>
    <p:sldId id="1087" r:id="rId13"/>
    <p:sldId id="1088" r:id="rId14"/>
    <p:sldId id="1089" r:id="rId15"/>
    <p:sldId id="1077" r:id="rId16"/>
    <p:sldId id="1090" r:id="rId17"/>
    <p:sldId id="1091" r:id="rId18"/>
    <p:sldId id="1092" r:id="rId19"/>
    <p:sldId id="1093" r:id="rId20"/>
    <p:sldId id="1094" r:id="rId21"/>
    <p:sldId id="1095" r:id="rId22"/>
    <p:sldId id="1096" r:id="rId23"/>
    <p:sldId id="1097" r:id="rId24"/>
    <p:sldId id="1098" r:id="rId25"/>
    <p:sldId id="962" r:id="rId26"/>
    <p:sldId id="1099" r:id="rId27"/>
    <p:sldId id="1100" r:id="rId28"/>
    <p:sldId id="1101" r:id="rId29"/>
    <p:sldId id="1102" r:id="rId30"/>
    <p:sldId id="1103" r:id="rId31"/>
    <p:sldId id="259" r:id="rId32"/>
    <p:sldId id="1107" r:id="rId33"/>
    <p:sldId id="1104" r:id="rId34"/>
    <p:sldId id="1105" r:id="rId35"/>
    <p:sldId id="1106" r:id="rId36"/>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24524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7277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2706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318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02767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6459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179104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48096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6256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5565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83532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9359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0058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92190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902357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446114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790222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48860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99708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317125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11086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415270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083352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4800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25775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99327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1092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7974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899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85216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9336" y="116632"/>
            <a:ext cx="11928648" cy="2554545"/>
          </a:xfrm>
        </p:spPr>
        <p:txBody>
          <a:bodyPr wrap="square">
            <a:spAutoFit/>
          </a:bodyPr>
          <a:lstStyle/>
          <a:p>
            <a:pPr algn="l"/>
            <a:r>
              <a:rPr lang="de-CH" altLang="de-DE" sz="8000" dirty="0">
                <a:solidFill>
                  <a:schemeClr val="tx1"/>
                </a:solidFill>
                <a:effectLst/>
                <a:latin typeface="Univers LT Std 47 Cn Lt" pitchFamily="34" charset="0"/>
              </a:rPr>
              <a:t>Erschaffe in mir ein</a:t>
            </a:r>
            <a:br>
              <a:rPr lang="de-CH" altLang="de-DE" sz="8000" dirty="0">
                <a:solidFill>
                  <a:schemeClr val="tx1"/>
                </a:solidFill>
                <a:effectLst/>
                <a:latin typeface="Univers LT Std 47 Cn Lt" pitchFamily="34" charset="0"/>
              </a:rPr>
            </a:br>
            <a:r>
              <a:rPr lang="de-CH" altLang="de-DE" sz="8000" dirty="0">
                <a:solidFill>
                  <a:schemeClr val="tx1"/>
                </a:solidFill>
                <a:effectLst/>
                <a:latin typeface="Univers LT Std 47 Cn Lt" pitchFamily="34" charset="0"/>
              </a:rPr>
              <a:t>reines Herz, o Gott!</a:t>
            </a:r>
            <a:endParaRPr lang="de-DE" altLang="de-DE" sz="8000" dirty="0">
              <a:solidFill>
                <a:schemeClr val="tx1"/>
              </a:solidFill>
              <a:effectLst/>
              <a:latin typeface="Univers LT Std 47 Cn Lt" pitchFamily="34" charset="0"/>
            </a:endParaRP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3143672" y="5675586"/>
            <a:ext cx="8426019"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Serie: </a:t>
            </a:r>
            <a:r>
              <a:rPr lang="de-CH" altLang="de-DE" sz="2800" kern="0" dirty="0">
                <a:effectLst/>
                <a:latin typeface="Univers LT Std 47 Cn Lt" pitchFamily="34" charset="0"/>
              </a:rPr>
              <a:t>Einblicke in das Gebetsleben von König David (7/7)</a:t>
            </a:r>
          </a:p>
          <a:p>
            <a:pPr algn="r"/>
            <a:r>
              <a:rPr lang="de-CH" altLang="de-DE" sz="2800" kern="0" dirty="0">
                <a:effectLst/>
                <a:latin typeface="Univers LT Std 47 Cn Lt" pitchFamily="34" charset="0"/>
              </a:rPr>
              <a:t>Psalm 51</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800767"/>
          </a:xfrm>
        </p:spPr>
        <p:txBody>
          <a:bodyPr wrap="square">
            <a:spAutoFit/>
          </a:bodyPr>
          <a:lstStyle/>
          <a:p>
            <a:pPr algn="l"/>
            <a:r>
              <a:rPr lang="de-CH" altLang="de-DE" sz="4400" dirty="0">
                <a:solidFill>
                  <a:schemeClr val="tx1"/>
                </a:solidFill>
                <a:effectLst/>
                <a:latin typeface="Univers LT Std 47 Cn Lt" pitchFamily="34" charset="0"/>
              </a:rPr>
              <a:t>Lass mich hören Freude und Wonne, dass die Gebeine fröhlich werden, die du zerschlagen hast. Verbirg dein Antlitz vor meinen Sünden, und tilge alle meine Missetat.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72704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233248" cy="2800767"/>
          </a:xfrm>
        </p:spPr>
        <p:txBody>
          <a:bodyPr wrap="square">
            <a:spAutoFit/>
          </a:bodyPr>
          <a:lstStyle/>
          <a:p>
            <a:pPr algn="l"/>
            <a:r>
              <a:rPr lang="de-CH" altLang="de-DE" sz="4400" dirty="0">
                <a:solidFill>
                  <a:schemeClr val="tx1"/>
                </a:solidFill>
                <a:effectLst/>
                <a:latin typeface="Univers LT Std 47 Cn Lt" pitchFamily="34" charset="0"/>
              </a:rPr>
              <a:t>Schaffe in mir, Gott, ein reines Herz und gib mir einen neuen, beständigen Geist. Verwirf mich nicht von deinem Angesicht, und nimm deinen heiligen Geist nicht von mir.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8347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800767"/>
          </a:xfrm>
        </p:spPr>
        <p:txBody>
          <a:bodyPr wrap="square">
            <a:spAutoFit/>
          </a:bodyPr>
          <a:lstStyle/>
          <a:p>
            <a:pPr algn="l"/>
            <a:r>
              <a:rPr lang="de-CH" altLang="de-DE" sz="4400" dirty="0">
                <a:solidFill>
                  <a:schemeClr val="tx1"/>
                </a:solidFill>
                <a:effectLst/>
                <a:latin typeface="Univers LT Std 47 Cn Lt" pitchFamily="34" charset="0"/>
              </a:rPr>
              <a:t>Erfreue mich wieder mit deiner Hilfe, und mit einem willigen Geist rüste mich aus. Ich will die Übertreter deine Wege lehren, dass sich die Sünder zu dir bekehren.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4054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51,16-18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089232" cy="3170099"/>
          </a:xfrm>
        </p:spPr>
        <p:txBody>
          <a:bodyPr wrap="square">
            <a:spAutoFit/>
          </a:bodyPr>
          <a:lstStyle/>
          <a:p>
            <a:pPr algn="l"/>
            <a:r>
              <a:rPr lang="de-CH" altLang="de-DE" sz="4000" dirty="0">
                <a:solidFill>
                  <a:schemeClr val="tx1"/>
                </a:solidFill>
                <a:effectLst/>
                <a:latin typeface="Univers LT Std 47 Cn Lt" pitchFamily="34" charset="0"/>
              </a:rPr>
              <a:t>Errette mich von Blutschuld, Gott, der du mein Gott und Heiland bist, dass meine Zunge deine Gerechtigkeit rühme. Herr, tue meine Lippen auf, dass mein Mund deinen Ruhm verkündige. Denn Schlachtopfer willst du nicht, ich wollte sie dir sonst geben, und Brandopfer gefallen dir nicht.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67067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233248" cy="2800767"/>
          </a:xfrm>
        </p:spPr>
        <p:txBody>
          <a:bodyPr wrap="square">
            <a:spAutoFit/>
          </a:bodyPr>
          <a:lstStyle/>
          <a:p>
            <a:pPr algn="l"/>
            <a:r>
              <a:rPr lang="de-CH" altLang="de-DE" sz="4400" dirty="0">
                <a:solidFill>
                  <a:schemeClr val="tx1"/>
                </a:solidFill>
                <a:effectLst/>
                <a:latin typeface="Univers LT Std 47 Cn Lt" pitchFamily="34" charset="0"/>
              </a:rPr>
              <a:t>Die Opfer, die Gott gefallen, sind ein </a:t>
            </a:r>
            <a:r>
              <a:rPr lang="de-CH" altLang="de-DE" sz="4400" dirty="0" err="1">
                <a:solidFill>
                  <a:schemeClr val="tx1"/>
                </a:solidFill>
                <a:effectLst/>
                <a:latin typeface="Univers LT Std 47 Cn Lt" pitchFamily="34" charset="0"/>
              </a:rPr>
              <a:t>geängsteter</a:t>
            </a:r>
            <a:r>
              <a:rPr lang="de-CH" altLang="de-DE" sz="4400" dirty="0">
                <a:solidFill>
                  <a:schemeClr val="tx1"/>
                </a:solidFill>
                <a:effectLst/>
                <a:latin typeface="Univers LT Std 47 Cn Lt" pitchFamily="34" charset="0"/>
              </a:rPr>
              <a:t> Geist, ein </a:t>
            </a:r>
            <a:r>
              <a:rPr lang="de-CH" altLang="de-DE" sz="4400" dirty="0" err="1">
                <a:solidFill>
                  <a:schemeClr val="tx1"/>
                </a:solidFill>
                <a:effectLst/>
                <a:latin typeface="Univers LT Std 47 Cn Lt" pitchFamily="34" charset="0"/>
              </a:rPr>
              <a:t>geängstetes</a:t>
            </a:r>
            <a:r>
              <a:rPr lang="de-CH" altLang="de-DE" sz="4400" dirty="0">
                <a:solidFill>
                  <a:schemeClr val="tx1"/>
                </a:solidFill>
                <a:effectLst/>
                <a:latin typeface="Univers LT Std 47 Cn Lt" pitchFamily="34" charset="0"/>
              </a:rPr>
              <a:t>, zerschlagenes Herz wirst du, Gott, nicht verachten. Tue wohl an Zion nach deiner Gnade, baue die Mauern zu Jerusalem.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06118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857037"/>
            <a:ext cx="11737304" cy="1015663"/>
          </a:xfrm>
        </p:spPr>
        <p:txBody>
          <a:bodyPr wrap="square">
            <a:spAutoFit/>
          </a:bodyPr>
          <a:lstStyle/>
          <a:p>
            <a:pPr algn="l"/>
            <a:r>
              <a:rPr lang="de-DE" altLang="de-DE" sz="6000" dirty="0">
                <a:solidFill>
                  <a:schemeClr val="tx1"/>
                </a:solidFill>
                <a:effectLst/>
                <a:latin typeface="Univers LT Std 47 Cn Lt" pitchFamily="34" charset="0"/>
              </a:rPr>
              <a:t>I. </a:t>
            </a:r>
            <a:r>
              <a:rPr lang="de-CH" altLang="de-DE" sz="6000" dirty="0">
                <a:solidFill>
                  <a:schemeClr val="tx1"/>
                </a:solidFill>
                <a:effectLst/>
                <a:latin typeface="Univers LT Std 47 Cn Lt" pitchFamily="34" charset="0"/>
              </a:rPr>
              <a:t>Gegen dich allein habe ich gesündigt!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32,3-4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089232" cy="3170099"/>
          </a:xfrm>
        </p:spPr>
        <p:txBody>
          <a:bodyPr wrap="square">
            <a:spAutoFit/>
          </a:bodyPr>
          <a:lstStyle/>
          <a:p>
            <a:pPr algn="l"/>
            <a:r>
              <a:rPr lang="de-CH" altLang="de-DE" sz="4000" dirty="0">
                <a:solidFill>
                  <a:schemeClr val="tx1"/>
                </a:solidFill>
                <a:effectLst/>
                <a:latin typeface="Univers LT Std 47 Cn Lt" pitchFamily="34" charset="0"/>
              </a:rPr>
              <a:t>„HERR, erst wollte ich meine Schuld verschweigen; doch davon wurde ich so krank, dass ich von früh bis spät nur stöhnen konnte. Ich spürte deine Hand bei Tag und Nacht; sie drückte mich zu Boden, liess meine Lebenskraft entschwinden wie in der schlimmsten Sommerdürre.“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774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369152" cy="3170099"/>
          </a:xfrm>
        </p:spPr>
        <p:txBody>
          <a:bodyPr wrap="square">
            <a:spAutoFit/>
          </a:bodyPr>
          <a:lstStyle/>
          <a:p>
            <a:pPr algn="l"/>
            <a:r>
              <a:rPr lang="de-CH" altLang="de-DE" sz="4000" dirty="0">
                <a:solidFill>
                  <a:schemeClr val="tx1"/>
                </a:solidFill>
                <a:effectLst/>
                <a:latin typeface="Univers LT Std 47 Cn Lt" pitchFamily="34" charset="0"/>
              </a:rPr>
              <a:t>„Gott, sei mir gnädig nach deiner Güte, und tilge meine Sünden nach deiner grossen Barmherzigkeit. Wasche mich rein von meiner Missetat, und reinige mich von meiner Sünde; denn ich erkenne meine Missetat, und meine Sünde ist immer vor mir.“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23453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711860"/>
            <a:ext cx="11233248" cy="1754326"/>
          </a:xfrm>
        </p:spPr>
        <p:txBody>
          <a:bodyPr wrap="square">
            <a:spAutoFit/>
          </a:bodyPr>
          <a:lstStyle/>
          <a:p>
            <a:pPr algn="l"/>
            <a:r>
              <a:rPr lang="de-CH" altLang="de-DE" dirty="0">
                <a:solidFill>
                  <a:schemeClr val="tx1"/>
                </a:solidFill>
                <a:effectLst/>
                <a:latin typeface="Univers LT Std 47 Cn Lt" pitchFamily="34" charset="0"/>
              </a:rPr>
              <a:t>„So hat auch der HERR deine Sünde weggenommen; du wirst nicht sterben.“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6661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51,6</a:t>
            </a:r>
          </a:p>
        </p:txBody>
      </p:sp>
      <p:sp>
        <p:nvSpPr>
          <p:cNvPr id="7" name="Rectangle 2"/>
          <p:cNvSpPr>
            <a:spLocks noGrp="1" noChangeArrowheads="1"/>
          </p:cNvSpPr>
          <p:nvPr>
            <p:ph type="ctrTitle"/>
          </p:nvPr>
        </p:nvSpPr>
        <p:spPr>
          <a:xfrm>
            <a:off x="119336" y="527194"/>
            <a:ext cx="11233248" cy="2123658"/>
          </a:xfrm>
        </p:spPr>
        <p:txBody>
          <a:bodyPr wrap="square">
            <a:spAutoFit/>
          </a:bodyPr>
          <a:lstStyle/>
          <a:p>
            <a:pPr algn="l"/>
            <a:r>
              <a:rPr lang="de-CH" altLang="de-DE" sz="6600" dirty="0">
                <a:solidFill>
                  <a:schemeClr val="tx1"/>
                </a:solidFill>
                <a:effectLst/>
                <a:latin typeface="Univers LT Std 47 Cn Lt" pitchFamily="34" charset="0"/>
              </a:rPr>
              <a:t> „An dir allein, Gott, habe ich gesündigt und übel vor dir getan.“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032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800767"/>
          </a:xfrm>
        </p:spPr>
        <p:txBody>
          <a:bodyPr wrap="square">
            <a:spAutoFit/>
          </a:bodyPr>
          <a:lstStyle/>
          <a:p>
            <a:pPr algn="l"/>
            <a:r>
              <a:rPr lang="de-CH" altLang="de-DE" sz="8800" dirty="0">
                <a:solidFill>
                  <a:schemeClr val="tx1"/>
                </a:solidFill>
                <a:effectLst/>
                <a:latin typeface="Univers LT Std 47 Cn Lt" pitchFamily="34" charset="0"/>
              </a:rPr>
              <a:t>„Dem HERRN missfiel, was David getan hatte.“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Apostelgeschichte 9,4</a:t>
            </a:r>
          </a:p>
        </p:txBody>
      </p:sp>
      <p:sp>
        <p:nvSpPr>
          <p:cNvPr id="7" name="Rectangle 2"/>
          <p:cNvSpPr>
            <a:spLocks noGrp="1" noChangeArrowheads="1"/>
          </p:cNvSpPr>
          <p:nvPr>
            <p:ph type="ctrTitle"/>
          </p:nvPr>
        </p:nvSpPr>
        <p:spPr>
          <a:xfrm>
            <a:off x="119336" y="1081191"/>
            <a:ext cx="11233248" cy="1015663"/>
          </a:xfrm>
        </p:spPr>
        <p:txBody>
          <a:bodyPr wrap="square">
            <a:spAutoFit/>
          </a:bodyPr>
          <a:lstStyle/>
          <a:p>
            <a:pPr algn="l"/>
            <a:r>
              <a:rPr lang="de-CH" altLang="de-DE" sz="6000" dirty="0">
                <a:solidFill>
                  <a:schemeClr val="tx1"/>
                </a:solidFill>
                <a:effectLst/>
                <a:latin typeface="Univers LT Std 47 Cn Lt" pitchFamily="34" charset="0"/>
              </a:rPr>
              <a:t>„Saul, Saul, warum verfolgst du mich?“</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71456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51,6</a:t>
            </a:r>
          </a:p>
        </p:txBody>
      </p:sp>
      <p:sp>
        <p:nvSpPr>
          <p:cNvPr id="7" name="Rectangle 2"/>
          <p:cNvSpPr>
            <a:spLocks noGrp="1" noChangeArrowheads="1"/>
          </p:cNvSpPr>
          <p:nvPr>
            <p:ph type="ctrTitle"/>
          </p:nvPr>
        </p:nvSpPr>
        <p:spPr>
          <a:xfrm>
            <a:off x="119336" y="682824"/>
            <a:ext cx="11665296" cy="1754326"/>
          </a:xfrm>
        </p:spPr>
        <p:txBody>
          <a:bodyPr wrap="square">
            <a:spAutoFit/>
          </a:bodyPr>
          <a:lstStyle/>
          <a:p>
            <a:pPr algn="l"/>
            <a:r>
              <a:rPr lang="de-CH" altLang="de-DE" dirty="0">
                <a:solidFill>
                  <a:schemeClr val="tx1"/>
                </a:solidFill>
                <a:effectLst/>
                <a:latin typeface="Univers LT Std 47 Cn Lt" pitchFamily="34" charset="0"/>
              </a:rPr>
              <a:t>„Auf dass du recht behaltest in deinen Worten und rein dastehst, wenn du richtest.“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7321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51,7</a:t>
            </a:r>
          </a:p>
        </p:txBody>
      </p:sp>
      <p:sp>
        <p:nvSpPr>
          <p:cNvPr id="7" name="Rectangle 2"/>
          <p:cNvSpPr>
            <a:spLocks noGrp="1" noChangeArrowheads="1"/>
          </p:cNvSpPr>
          <p:nvPr>
            <p:ph type="ctrTitle"/>
          </p:nvPr>
        </p:nvSpPr>
        <p:spPr>
          <a:xfrm>
            <a:off x="119336" y="711860"/>
            <a:ext cx="11665296" cy="1754326"/>
          </a:xfrm>
        </p:spPr>
        <p:txBody>
          <a:bodyPr wrap="square">
            <a:spAutoFit/>
          </a:bodyPr>
          <a:lstStyle/>
          <a:p>
            <a:pPr algn="l"/>
            <a:r>
              <a:rPr lang="de-CH" altLang="de-DE" dirty="0">
                <a:solidFill>
                  <a:schemeClr val="tx1"/>
                </a:solidFill>
                <a:effectLst/>
                <a:latin typeface="Univers LT Std 47 Cn Lt" pitchFamily="34" charset="0"/>
              </a:rPr>
              <a:t>„Siehe, in Schuld bin ich geboren, und meine Mutter hat mich in Sünde empfangen.“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86020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51,9</a:t>
            </a:r>
          </a:p>
        </p:txBody>
      </p:sp>
      <p:sp>
        <p:nvSpPr>
          <p:cNvPr id="7" name="Rectangle 2"/>
          <p:cNvSpPr>
            <a:spLocks noGrp="1" noChangeArrowheads="1"/>
          </p:cNvSpPr>
          <p:nvPr>
            <p:ph type="ctrTitle"/>
          </p:nvPr>
        </p:nvSpPr>
        <p:spPr>
          <a:xfrm>
            <a:off x="119336" y="188640"/>
            <a:ext cx="8280920" cy="3416320"/>
          </a:xfrm>
        </p:spPr>
        <p:txBody>
          <a:bodyPr wrap="square">
            <a:spAutoFit/>
          </a:bodyPr>
          <a:lstStyle/>
          <a:p>
            <a:pPr algn="l"/>
            <a:r>
              <a:rPr lang="de-CH" altLang="de-DE" dirty="0">
                <a:solidFill>
                  <a:schemeClr val="tx1"/>
                </a:solidFill>
                <a:effectLst/>
                <a:latin typeface="Univers LT Std 47 Cn Lt" pitchFamily="34" charset="0"/>
              </a:rPr>
              <a:t>„Entsündige mich mit Ysop, dass ich rein werde; wasche mich, dass ich weisser werde als Schnee.“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69359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 Johannes-Brief 1,9</a:t>
            </a:r>
          </a:p>
        </p:txBody>
      </p:sp>
      <p:sp>
        <p:nvSpPr>
          <p:cNvPr id="7" name="Rectangle 2"/>
          <p:cNvSpPr>
            <a:spLocks noGrp="1" noChangeArrowheads="1"/>
          </p:cNvSpPr>
          <p:nvPr>
            <p:ph type="ctrTitle"/>
          </p:nvPr>
        </p:nvSpPr>
        <p:spPr>
          <a:xfrm>
            <a:off x="119336" y="188640"/>
            <a:ext cx="9577064" cy="2800767"/>
          </a:xfrm>
        </p:spPr>
        <p:txBody>
          <a:bodyPr wrap="square">
            <a:spAutoFit/>
          </a:bodyPr>
          <a:lstStyle/>
          <a:p>
            <a:pPr algn="l"/>
            <a:r>
              <a:rPr lang="de-CH" altLang="de-DE" sz="4400" dirty="0">
                <a:solidFill>
                  <a:schemeClr val="tx1"/>
                </a:solidFill>
                <a:effectLst/>
                <a:latin typeface="Univers LT Std 47 Cn Lt" pitchFamily="34" charset="0"/>
              </a:rPr>
              <a:t>„Wenn wir unsere Sünden bekennen, erweist Gott sich als treu und gerecht: Er vergibt uns unsere Sünden und reinigt uns von allem Unrecht, das wir begangen haben.“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1917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02630"/>
            <a:ext cx="11305256" cy="1107996"/>
          </a:xfrm>
        </p:spPr>
        <p:txBody>
          <a:bodyPr wrap="square">
            <a:spAutoFit/>
          </a:bodyPr>
          <a:lstStyle/>
          <a:p>
            <a:pPr algn="l"/>
            <a:r>
              <a:rPr lang="de-DE" altLang="de-DE" sz="6600" dirty="0">
                <a:solidFill>
                  <a:schemeClr val="tx1"/>
                </a:solidFill>
                <a:effectLst/>
                <a:latin typeface="Univers LT Std 47 Cn Lt" pitchFamily="34" charset="0"/>
              </a:rPr>
              <a:t>II. </a:t>
            </a:r>
            <a:r>
              <a:rPr lang="de-CH" altLang="de-DE" sz="6600" dirty="0">
                <a:solidFill>
                  <a:schemeClr val="tx1"/>
                </a:solidFill>
                <a:effectLst/>
                <a:latin typeface="Univers LT Std 47 Cn Lt" pitchFamily="34" charset="0"/>
              </a:rPr>
              <a:t>Erschaffe in mir ein reines Herz!</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51,12</a:t>
            </a:r>
          </a:p>
        </p:txBody>
      </p:sp>
      <p:sp>
        <p:nvSpPr>
          <p:cNvPr id="7" name="Rectangle 2"/>
          <p:cNvSpPr>
            <a:spLocks noGrp="1" noChangeArrowheads="1"/>
          </p:cNvSpPr>
          <p:nvPr>
            <p:ph type="ctrTitle"/>
          </p:nvPr>
        </p:nvSpPr>
        <p:spPr>
          <a:xfrm>
            <a:off x="119336" y="711860"/>
            <a:ext cx="11233248" cy="1754326"/>
          </a:xfrm>
        </p:spPr>
        <p:txBody>
          <a:bodyPr wrap="square">
            <a:spAutoFit/>
          </a:bodyPr>
          <a:lstStyle/>
          <a:p>
            <a:pPr algn="l"/>
            <a:r>
              <a:rPr lang="de-CH" altLang="de-DE" dirty="0">
                <a:solidFill>
                  <a:schemeClr val="tx1"/>
                </a:solidFill>
                <a:effectLst/>
                <a:latin typeface="Univers LT Std 47 Cn Lt" pitchFamily="34" charset="0"/>
              </a:rPr>
              <a:t>„Schaffe in mir, Gott, ein reines Herz und gib mir einen neuen, beständigen Geist.“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36655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 Mose 1,1</a:t>
            </a:r>
          </a:p>
        </p:txBody>
      </p:sp>
      <p:sp>
        <p:nvSpPr>
          <p:cNvPr id="7" name="Rectangle 2"/>
          <p:cNvSpPr>
            <a:spLocks noGrp="1" noChangeArrowheads="1"/>
          </p:cNvSpPr>
          <p:nvPr>
            <p:ph type="ctrTitle"/>
          </p:nvPr>
        </p:nvSpPr>
        <p:spPr>
          <a:xfrm>
            <a:off x="119336" y="1081191"/>
            <a:ext cx="11953328" cy="1015663"/>
          </a:xfrm>
        </p:spPr>
        <p:txBody>
          <a:bodyPr wrap="square">
            <a:spAutoFit/>
          </a:bodyPr>
          <a:lstStyle/>
          <a:p>
            <a:pPr algn="l"/>
            <a:r>
              <a:rPr lang="de-CH" altLang="de-DE" sz="6000" dirty="0">
                <a:solidFill>
                  <a:schemeClr val="tx1"/>
                </a:solidFill>
                <a:effectLst/>
                <a:latin typeface="Univers LT Std 47 Cn Lt" pitchFamily="34" charset="0"/>
              </a:rPr>
              <a:t>„Am Anfang </a:t>
            </a:r>
            <a:r>
              <a:rPr lang="de-CH" altLang="de-DE" sz="6000" dirty="0">
                <a:solidFill>
                  <a:srgbClr val="FFFF00"/>
                </a:solidFill>
                <a:effectLst/>
                <a:latin typeface="Univers LT Std 47 Cn Lt" pitchFamily="34" charset="0"/>
              </a:rPr>
              <a:t>schuf</a:t>
            </a:r>
            <a:r>
              <a:rPr lang="de-CH" altLang="de-DE" sz="6000" dirty="0">
                <a:solidFill>
                  <a:schemeClr val="tx1"/>
                </a:solidFill>
                <a:effectLst/>
                <a:latin typeface="Univers LT Std 47 Cn Lt" pitchFamily="34" charset="0"/>
              </a:rPr>
              <a:t> Gott Himmel und Erde.“</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9623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Korinther-Brief 5,17</a:t>
            </a:r>
          </a:p>
        </p:txBody>
      </p:sp>
      <p:sp>
        <p:nvSpPr>
          <p:cNvPr id="7" name="Rectangle 2"/>
          <p:cNvSpPr>
            <a:spLocks noGrp="1" noChangeArrowheads="1"/>
          </p:cNvSpPr>
          <p:nvPr>
            <p:ph type="ctrTitle"/>
          </p:nvPr>
        </p:nvSpPr>
        <p:spPr>
          <a:xfrm>
            <a:off x="119336" y="434861"/>
            <a:ext cx="11233248" cy="2308324"/>
          </a:xfrm>
        </p:spPr>
        <p:txBody>
          <a:bodyPr wrap="square">
            <a:spAutoFit/>
          </a:bodyPr>
          <a:lstStyle/>
          <a:p>
            <a:pPr algn="l"/>
            <a:r>
              <a:rPr lang="de-CH" altLang="de-DE" sz="4800" dirty="0">
                <a:solidFill>
                  <a:schemeClr val="tx1"/>
                </a:solidFill>
                <a:effectLst/>
                <a:latin typeface="Univers LT Std 47 Cn Lt" pitchFamily="34" charset="0"/>
              </a:rPr>
              <a:t>„Wir wissen: Wenn jemand zu Christus gehört, ist er eine neue Schöpfung. Das Alte ist vergangen; etwas ganz Neues hat begonnen!“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12492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51,14</a:t>
            </a:r>
          </a:p>
        </p:txBody>
      </p:sp>
      <p:sp>
        <p:nvSpPr>
          <p:cNvPr id="7" name="Rectangle 2"/>
          <p:cNvSpPr>
            <a:spLocks noGrp="1" noChangeArrowheads="1"/>
          </p:cNvSpPr>
          <p:nvPr>
            <p:ph type="ctrTitle"/>
          </p:nvPr>
        </p:nvSpPr>
        <p:spPr>
          <a:xfrm>
            <a:off x="119336" y="711860"/>
            <a:ext cx="11233248" cy="1754326"/>
          </a:xfrm>
        </p:spPr>
        <p:txBody>
          <a:bodyPr wrap="square">
            <a:spAutoFit/>
          </a:bodyPr>
          <a:lstStyle/>
          <a:p>
            <a:pPr algn="l"/>
            <a:r>
              <a:rPr lang="de-CH" altLang="de-DE" dirty="0">
                <a:solidFill>
                  <a:schemeClr val="tx1"/>
                </a:solidFill>
                <a:effectLst/>
                <a:latin typeface="Univers LT Std 47 Cn Lt" pitchFamily="34" charset="0"/>
              </a:rPr>
              <a:t>„Erfreue mich wieder mit deiner Hilfe, und mit einem willigen Geist rüste mich aus.“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8737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 Mose 39,9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9361040" cy="2862322"/>
          </a:xfrm>
        </p:spPr>
        <p:txBody>
          <a:bodyPr wrap="square">
            <a:spAutoFit/>
          </a:bodyPr>
          <a:lstStyle/>
          <a:p>
            <a:pPr algn="l"/>
            <a:r>
              <a:rPr lang="de-CH" altLang="de-DE" sz="6000" dirty="0">
                <a:solidFill>
                  <a:schemeClr val="tx1"/>
                </a:solidFill>
                <a:effectLst/>
                <a:latin typeface="Univers LT Std 47 Cn Lt" pitchFamily="34" charset="0"/>
              </a:rPr>
              <a:t>„Wie sollte ich denn nun ein solch grosses Übel tun und gegen Gott sündigen?“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34027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51,15</a:t>
            </a:r>
          </a:p>
        </p:txBody>
      </p:sp>
      <p:sp>
        <p:nvSpPr>
          <p:cNvPr id="7" name="Rectangle 2"/>
          <p:cNvSpPr>
            <a:spLocks noGrp="1" noChangeArrowheads="1"/>
          </p:cNvSpPr>
          <p:nvPr>
            <p:ph type="ctrTitle"/>
          </p:nvPr>
        </p:nvSpPr>
        <p:spPr>
          <a:xfrm>
            <a:off x="119336" y="711860"/>
            <a:ext cx="11233248" cy="1754326"/>
          </a:xfrm>
        </p:spPr>
        <p:txBody>
          <a:bodyPr wrap="square">
            <a:spAutoFit/>
          </a:bodyPr>
          <a:lstStyle/>
          <a:p>
            <a:pPr algn="l"/>
            <a:r>
              <a:rPr lang="de-CH" altLang="de-DE" dirty="0">
                <a:solidFill>
                  <a:schemeClr val="tx1"/>
                </a:solidFill>
                <a:effectLst/>
                <a:latin typeface="Univers LT Std 47 Cn Lt" pitchFamily="34" charset="0"/>
              </a:rPr>
              <a:t>„Ich will die Übertreter deine Wege lehren, dass sich die Sünder zu dir bekehren.“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18163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Matthäus-Evangelium 1,6</a:t>
            </a:r>
          </a:p>
        </p:txBody>
      </p:sp>
      <p:sp>
        <p:nvSpPr>
          <p:cNvPr id="7" name="Rectangle 2"/>
          <p:cNvSpPr>
            <a:spLocks noGrp="1" noChangeArrowheads="1"/>
          </p:cNvSpPr>
          <p:nvPr>
            <p:ph type="ctrTitle"/>
          </p:nvPr>
        </p:nvSpPr>
        <p:spPr>
          <a:xfrm>
            <a:off x="119336" y="619527"/>
            <a:ext cx="11737304" cy="1938992"/>
          </a:xfrm>
        </p:spPr>
        <p:txBody>
          <a:bodyPr wrap="square">
            <a:spAutoFit/>
          </a:bodyPr>
          <a:lstStyle/>
          <a:p>
            <a:pPr algn="l"/>
            <a:r>
              <a:rPr lang="de-CH" altLang="de-DE" sz="6000" dirty="0">
                <a:solidFill>
                  <a:schemeClr val="tx1"/>
                </a:solidFill>
                <a:effectLst/>
                <a:latin typeface="Univers LT Std 47 Cn Lt" pitchFamily="34" charset="0"/>
              </a:rPr>
              <a:t>„David war der Vater Salomos;</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Salomos Mutter war die Frau des </a:t>
            </a:r>
            <a:r>
              <a:rPr lang="de-CH" altLang="de-DE" sz="6000" dirty="0" err="1">
                <a:solidFill>
                  <a:schemeClr val="tx1"/>
                </a:solidFill>
                <a:effectLst/>
                <a:latin typeface="Univers LT Std 47 Cn Lt" pitchFamily="34" charset="0"/>
              </a:rPr>
              <a:t>Urija</a:t>
            </a:r>
            <a:r>
              <a:rPr lang="de-CH" altLang="de-DE" sz="6000" dirty="0">
                <a:solidFill>
                  <a:schemeClr val="tx1"/>
                </a:solidFill>
                <a:effectLst/>
                <a:latin typeface="Univers LT Std 47 Cn Lt" pitchFamily="34" charset="0"/>
              </a:rPr>
              <a: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58707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51,19</a:t>
            </a:r>
          </a:p>
        </p:txBody>
      </p:sp>
      <p:sp>
        <p:nvSpPr>
          <p:cNvPr id="7" name="Rectangle 2"/>
          <p:cNvSpPr>
            <a:spLocks noGrp="1" noChangeArrowheads="1"/>
          </p:cNvSpPr>
          <p:nvPr>
            <p:ph type="ctrTitle"/>
          </p:nvPr>
        </p:nvSpPr>
        <p:spPr>
          <a:xfrm>
            <a:off x="191344" y="188640"/>
            <a:ext cx="9721080" cy="3416320"/>
          </a:xfrm>
        </p:spPr>
        <p:txBody>
          <a:bodyPr wrap="square">
            <a:spAutoFit/>
          </a:bodyPr>
          <a:lstStyle/>
          <a:p>
            <a:pPr algn="l"/>
            <a:r>
              <a:rPr lang="de-CH" altLang="de-DE" dirty="0">
                <a:solidFill>
                  <a:schemeClr val="tx1"/>
                </a:solidFill>
                <a:effectLst/>
                <a:latin typeface="Univers LT Std 47 Cn Lt" pitchFamily="34" charset="0"/>
              </a:rPr>
              <a:t>„Die Opfer, die Gott gefallen, sind ein </a:t>
            </a:r>
            <a:r>
              <a:rPr lang="de-CH" altLang="de-DE" dirty="0" err="1">
                <a:solidFill>
                  <a:schemeClr val="tx1"/>
                </a:solidFill>
                <a:effectLst/>
                <a:latin typeface="Univers LT Std 47 Cn Lt" pitchFamily="34" charset="0"/>
              </a:rPr>
              <a:t>geängsteter</a:t>
            </a:r>
            <a:r>
              <a:rPr lang="de-CH" altLang="de-DE" dirty="0">
                <a:solidFill>
                  <a:schemeClr val="tx1"/>
                </a:solidFill>
                <a:effectLst/>
                <a:latin typeface="Univers LT Std 47 Cn Lt" pitchFamily="34" charset="0"/>
              </a:rPr>
              <a:t> Geist, ein </a:t>
            </a:r>
            <a:r>
              <a:rPr lang="de-CH" altLang="de-DE" dirty="0" err="1">
                <a:solidFill>
                  <a:schemeClr val="tx1"/>
                </a:solidFill>
                <a:effectLst/>
                <a:latin typeface="Univers LT Std 47 Cn Lt" pitchFamily="34" charset="0"/>
              </a:rPr>
              <a:t>geängstetes</a:t>
            </a:r>
            <a:r>
              <a:rPr lang="de-CH" altLang="de-DE" dirty="0">
                <a:solidFill>
                  <a:schemeClr val="tx1"/>
                </a:solidFill>
                <a:effectLst/>
                <a:latin typeface="Univers LT Std 47 Cn Lt" pitchFamily="34" charset="0"/>
              </a:rPr>
              <a:t>, zerschlagenes Herz wirst du, Gott, nicht verachten.“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77150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Jesaja 57,15</a:t>
            </a:r>
          </a:p>
        </p:txBody>
      </p:sp>
      <p:sp>
        <p:nvSpPr>
          <p:cNvPr id="7" name="Rectangle 2"/>
          <p:cNvSpPr>
            <a:spLocks noGrp="1" noChangeArrowheads="1"/>
          </p:cNvSpPr>
          <p:nvPr>
            <p:ph type="ctrTitle"/>
          </p:nvPr>
        </p:nvSpPr>
        <p:spPr>
          <a:xfrm>
            <a:off x="119336" y="256179"/>
            <a:ext cx="11449272" cy="3170099"/>
          </a:xfrm>
        </p:spPr>
        <p:txBody>
          <a:bodyPr wrap="square">
            <a:spAutoFit/>
          </a:bodyPr>
          <a:lstStyle/>
          <a:p>
            <a:pPr algn="l"/>
            <a:r>
              <a:rPr lang="de-CH" altLang="de-DE" sz="4000" dirty="0">
                <a:solidFill>
                  <a:schemeClr val="tx1"/>
                </a:solidFill>
                <a:effectLst/>
                <a:latin typeface="Univers LT Std 47 Cn Lt" pitchFamily="34" charset="0"/>
              </a:rPr>
              <a:t>„So spricht der Hohe und Erhabene, der ewig wohnt, dessen Name heilig ist: Ich wohne in der Höhe und im Heiligtum und bei denen, die zerschlagenen und demütigen Geistes sind, auf dass ich erquicke den Geist der Gedemütigten und das Herz der Zerschlagenen.“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43470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Johannes-Evangelium 8,12</a:t>
            </a:r>
          </a:p>
        </p:txBody>
      </p:sp>
      <p:sp>
        <p:nvSpPr>
          <p:cNvPr id="7" name="Rectangle 2"/>
          <p:cNvSpPr>
            <a:spLocks noGrp="1" noChangeArrowheads="1"/>
          </p:cNvSpPr>
          <p:nvPr>
            <p:ph type="ctrTitle"/>
          </p:nvPr>
        </p:nvSpPr>
        <p:spPr>
          <a:xfrm>
            <a:off x="191344" y="332656"/>
            <a:ext cx="11737304" cy="2585323"/>
          </a:xfrm>
        </p:spPr>
        <p:txBody>
          <a:bodyPr wrap="square">
            <a:spAutoFit/>
          </a:bodyPr>
          <a:lstStyle/>
          <a:p>
            <a:pPr algn="l"/>
            <a:r>
              <a:rPr lang="de-CH" altLang="de-DE" dirty="0">
                <a:solidFill>
                  <a:schemeClr val="tx1"/>
                </a:solidFill>
                <a:effectLst/>
                <a:latin typeface="Univers LT Std 47 Cn Lt" pitchFamily="34" charset="0"/>
              </a:rPr>
              <a:t>„Ich bin das Licht der Welt, wer mir nachfolgt, wird nicht mehr in der Finsternis umherirren, sondern wird das Licht des Lebens haben.“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9315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3139321"/>
          </a:xfrm>
        </p:spPr>
        <p:txBody>
          <a:bodyPr wrap="square">
            <a:spAutoFit/>
          </a:bodyPr>
          <a:lstStyle/>
          <a:p>
            <a:pPr algn="l"/>
            <a:r>
              <a:rPr lang="de-CH" altLang="de-DE" sz="6600" dirty="0">
                <a:solidFill>
                  <a:schemeClr val="tx1"/>
                </a:solidFill>
                <a:effectLst/>
                <a:latin typeface="Univers LT Std 47 Cn Lt" pitchFamily="34" charset="0"/>
              </a:rPr>
              <a:t>„So gewiss der HERR lebt:</a:t>
            </a:r>
            <a:br>
              <a:rPr lang="de-CH" altLang="de-DE" sz="6600" dirty="0">
                <a:solidFill>
                  <a:schemeClr val="tx1"/>
                </a:solidFill>
                <a:effectLst/>
                <a:latin typeface="Univers LT Std 47 Cn Lt" pitchFamily="34" charset="0"/>
              </a:rPr>
            </a:br>
            <a:r>
              <a:rPr lang="de-CH" altLang="de-DE" sz="6600" dirty="0">
                <a:solidFill>
                  <a:schemeClr val="tx1"/>
                </a:solidFill>
                <a:effectLst/>
                <a:latin typeface="Univers LT Std 47 Cn Lt" pitchFamily="34" charset="0"/>
              </a:rPr>
              <a:t>Der Mann, der das getan hat,</a:t>
            </a:r>
            <a:br>
              <a:rPr lang="de-CH" altLang="de-DE" sz="6600" dirty="0">
                <a:solidFill>
                  <a:schemeClr val="tx1"/>
                </a:solidFill>
                <a:effectLst/>
                <a:latin typeface="Univers LT Std 47 Cn Lt" pitchFamily="34" charset="0"/>
              </a:rPr>
            </a:br>
            <a:r>
              <a:rPr lang="de-CH" altLang="de-DE" sz="6600" dirty="0">
                <a:solidFill>
                  <a:schemeClr val="tx1"/>
                </a:solidFill>
                <a:effectLst/>
                <a:latin typeface="Univers LT Std 47 Cn Lt" pitchFamily="34" charset="0"/>
              </a:rPr>
              <a:t>muss sterben!“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55940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99202"/>
            <a:ext cx="11233248" cy="1446550"/>
          </a:xfrm>
        </p:spPr>
        <p:txBody>
          <a:bodyPr wrap="square">
            <a:spAutoFit/>
          </a:bodyPr>
          <a:lstStyle/>
          <a:p>
            <a:pPr algn="l"/>
            <a:r>
              <a:rPr lang="de-CH" altLang="de-DE" sz="8800" dirty="0">
                <a:solidFill>
                  <a:schemeClr val="tx1"/>
                </a:solidFill>
                <a:effectLst/>
                <a:latin typeface="Univers LT Std 47 Cn Lt" pitchFamily="34" charset="0"/>
              </a:rPr>
              <a:t>„Du bist der Mann!“</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00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2072664" cy="2862322"/>
          </a:xfrm>
        </p:spPr>
        <p:txBody>
          <a:bodyPr wrap="square">
            <a:spAutoFit/>
          </a:bodyPr>
          <a:lstStyle/>
          <a:p>
            <a:pPr algn="l"/>
            <a:r>
              <a:rPr lang="de-CH" altLang="de-DE" sz="6000" dirty="0">
                <a:solidFill>
                  <a:schemeClr val="tx1"/>
                </a:solidFill>
                <a:effectLst/>
                <a:latin typeface="Univers LT Std 47 Cn Lt" pitchFamily="34" charset="0"/>
              </a:rPr>
              <a:t>„Ein Psalm Davids, vorzusingen,</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als der Prophet Natan zu ihm kam, nachdem er zu Batseba eingegangen war.“</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06649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3477875"/>
          </a:xfrm>
        </p:spPr>
        <p:txBody>
          <a:bodyPr wrap="square">
            <a:spAutoFit/>
          </a:bodyPr>
          <a:lstStyle/>
          <a:p>
            <a:pPr algn="l"/>
            <a:r>
              <a:rPr lang="de-CH" altLang="de-DE" sz="4400" dirty="0">
                <a:solidFill>
                  <a:schemeClr val="tx1"/>
                </a:solidFill>
                <a:effectLst/>
                <a:latin typeface="Univers LT Std 47 Cn Lt" pitchFamily="34" charset="0"/>
              </a:rPr>
              <a:t>Gott, sei mir gnädig nach deiner Güte, und tilge meine Sünden nach deiner grossen Barmherzigkeit. Wasche mich rein von meiner Missetat, und reinige mich von meiner Sünde; denn ich erkenne meine Missetat, und meine Sünde ist immer vor mir.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91414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3477875"/>
          </a:xfrm>
        </p:spPr>
        <p:txBody>
          <a:bodyPr wrap="square">
            <a:spAutoFit/>
          </a:bodyPr>
          <a:lstStyle/>
          <a:p>
            <a:pPr algn="l"/>
            <a:r>
              <a:rPr lang="de-CH" altLang="de-DE" sz="4400" dirty="0">
                <a:solidFill>
                  <a:schemeClr val="tx1"/>
                </a:solidFill>
                <a:effectLst/>
                <a:latin typeface="Univers LT Std 47 Cn Lt" pitchFamily="34" charset="0"/>
              </a:rPr>
              <a:t>An dir allein habe ich gesündigt und übel vor dir getan, auf dass du recht behaltest in deinen Worten und rein dastehst, wenn du richtest.  Siehe, in Schuld bin ich geboren, und meine Mutter hat mich in Sünde empfangen.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4529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51,8-9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593288" cy="2800767"/>
          </a:xfrm>
        </p:spPr>
        <p:txBody>
          <a:bodyPr wrap="square">
            <a:spAutoFit/>
          </a:bodyPr>
          <a:lstStyle/>
          <a:p>
            <a:pPr algn="l"/>
            <a:r>
              <a:rPr lang="de-CH" altLang="de-DE" sz="4400" dirty="0">
                <a:solidFill>
                  <a:schemeClr val="tx1"/>
                </a:solidFill>
                <a:effectLst/>
                <a:latin typeface="Univers LT Std 47 Cn Lt" pitchFamily="34" charset="0"/>
              </a:rPr>
              <a:t>Siehe, du liebst Wahrheit, die im Verborgenen liegt,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und im Geheimen tust du mir Weisheit kund.</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Entsündige mich mit Ysop, dass ich rein werde;</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wasche mich, dass ich weisser werde als Schnee.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2026970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918</Words>
  <Application>Microsoft Office PowerPoint</Application>
  <PresentationFormat>Benutzerdefiniert</PresentationFormat>
  <Paragraphs>103</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Designvorlage 'Berggipfel'</vt:lpstr>
      <vt:lpstr>Erschaffe in mir ein reines Herz, o Gott!</vt:lpstr>
      <vt:lpstr>„Dem HERRN missfiel, was David getan hatte.“</vt:lpstr>
      <vt:lpstr>„Wie sollte ich denn nun ein solch grosses Übel tun und gegen Gott sündigen?“</vt:lpstr>
      <vt:lpstr>„So gewiss der HERR lebt: Der Mann, der das getan hat, muss sterben!“</vt:lpstr>
      <vt:lpstr>„Du bist der Mann!“</vt:lpstr>
      <vt:lpstr>„Ein Psalm Davids, vorzusingen, als der Prophet Natan zu ihm kam, nachdem er zu Batseba eingegangen war.“</vt:lpstr>
      <vt:lpstr>Gott, sei mir gnädig nach deiner Güte, und tilge meine Sünden nach deiner grossen Barmherzigkeit. Wasche mich rein von meiner Missetat, und reinige mich von meiner Sünde; denn ich erkenne meine Missetat, und meine Sünde ist immer vor mir.</vt:lpstr>
      <vt:lpstr>An dir allein habe ich gesündigt und übel vor dir getan, auf dass du recht behaltest in deinen Worten und rein dastehst, wenn du richtest.  Siehe, in Schuld bin ich geboren, und meine Mutter hat mich in Sünde empfangen.</vt:lpstr>
      <vt:lpstr>Siehe, du liebst Wahrheit, die im Verborgenen liegt, und im Geheimen tust du mir Weisheit kund. Entsündige mich mit Ysop, dass ich rein werde; wasche mich, dass ich weisser werde als Schnee.</vt:lpstr>
      <vt:lpstr>Lass mich hören Freude und Wonne, dass die Gebeine fröhlich werden, die du zerschlagen hast. Verbirg dein Antlitz vor meinen Sünden, und tilge alle meine Missetat.</vt:lpstr>
      <vt:lpstr>Schaffe in mir, Gott, ein reines Herz und gib mir einen neuen, beständigen Geist. Verwirf mich nicht von deinem Angesicht, und nimm deinen heiligen Geist nicht von mir.</vt:lpstr>
      <vt:lpstr>Erfreue mich wieder mit deiner Hilfe, und mit einem willigen Geist rüste mich aus. Ich will die Übertreter deine Wege lehren, dass sich die Sünder zu dir bekehren.</vt:lpstr>
      <vt:lpstr>Errette mich von Blutschuld, Gott, der du mein Gott und Heiland bist, dass meine Zunge deine Gerechtigkeit rühme. Herr, tue meine Lippen auf, dass mein Mund deinen Ruhm verkündige. Denn Schlachtopfer willst du nicht, ich wollte sie dir sonst geben, und Brandopfer gefallen dir nicht.</vt:lpstr>
      <vt:lpstr>Die Opfer, die Gott gefallen, sind ein geängsteter Geist, ein geängstetes, zerschlagenes Herz wirst du, Gott, nicht verachten. Tue wohl an Zion nach deiner Gnade, baue die Mauern zu Jerusalem.</vt:lpstr>
      <vt:lpstr>I. Gegen dich allein habe ich gesündigt!</vt:lpstr>
      <vt:lpstr>„HERR, erst wollte ich meine Schuld verschweigen; doch davon wurde ich so krank, dass ich von früh bis spät nur stöhnen konnte. Ich spürte deine Hand bei Tag und Nacht; sie drückte mich zu Boden, liess meine Lebenskraft entschwinden wie in der schlimmsten Sommerdürre.“</vt:lpstr>
      <vt:lpstr>„Gott, sei mir gnädig nach deiner Güte, und tilge meine Sünden nach deiner grossen Barmherzigkeit. Wasche mich rein von meiner Missetat, und reinige mich von meiner Sünde; denn ich erkenne meine Missetat, und meine Sünde ist immer vor mir.“</vt:lpstr>
      <vt:lpstr>„So hat auch der HERR deine Sünde weggenommen; du wirst nicht sterben.“</vt:lpstr>
      <vt:lpstr> „An dir allein, Gott, habe ich gesündigt und übel vor dir getan.“</vt:lpstr>
      <vt:lpstr>„Saul, Saul, warum verfolgst du mich?“</vt:lpstr>
      <vt:lpstr>„Auf dass du recht behaltest in deinen Worten und rein dastehst, wenn du richtest.“</vt:lpstr>
      <vt:lpstr>„Siehe, in Schuld bin ich geboren, und meine Mutter hat mich in Sünde empfangen.“</vt:lpstr>
      <vt:lpstr>„Entsündige mich mit Ysop, dass ich rein werde; wasche mich, dass ich weisser werde als Schnee.“</vt:lpstr>
      <vt:lpstr>„Wenn wir unsere Sünden bekennen, erweist Gott sich als treu und gerecht: Er vergibt uns unsere Sünden und reinigt uns von allem Unrecht, das wir begangen haben.“</vt:lpstr>
      <vt:lpstr>II. Erschaffe in mir ein reines Herz!</vt:lpstr>
      <vt:lpstr>„Schaffe in mir, Gott, ein reines Herz und gib mir einen neuen, beständigen Geist.“</vt:lpstr>
      <vt:lpstr>„Am Anfang schuf Gott Himmel und Erde.“</vt:lpstr>
      <vt:lpstr>„Wir wissen: Wenn jemand zu Christus gehört, ist er eine neue Schöpfung. Das Alte ist vergangen; etwas ganz Neues hat begonnen!“</vt:lpstr>
      <vt:lpstr>„Erfreue mich wieder mit deiner Hilfe, und mit einem willigen Geist rüste mich aus.“</vt:lpstr>
      <vt:lpstr>„Ich will die Übertreter deine Wege lehren, dass sich die Sünder zu dir bekehren.“</vt:lpstr>
      <vt:lpstr>Schlussgedanke</vt:lpstr>
      <vt:lpstr>„David war der Vater Salomos; Salomos Mutter war die Frau des Urija.“</vt:lpstr>
      <vt:lpstr>„Die Opfer, die Gott gefallen, sind ein geängsteter Geist, ein geängstetes, zerschlagenes Herz wirst du, Gott, nicht verachten.“</vt:lpstr>
      <vt:lpstr>„So spricht der Hohe und Erhabene, der ewig wohnt, dessen Name heilig ist: Ich wohne in der Höhe und im Heiligtum und bei denen, die zerschlagenen und demütigen Geistes sind, auf dass ich erquicke den Geist der Gedemütigten und das Herz der Zerschlagenen.“</vt:lpstr>
      <vt:lpstr>„Ich bin das Licht der Welt, wer mir nachfolgt, wird nicht mehr in der Finsternis umherirren, sondern wird das Licht des Lebens haben.“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Einblick in das Gebetsleben des König Davids - Teil 7/7 - Erschaffe in mir ein reines Herz, o Gott! - Psalm 51 - Folien</dc:title>
  <dc:creator>Jürg Birnstiel</dc:creator>
  <cp:lastModifiedBy>Me</cp:lastModifiedBy>
  <cp:revision>873</cp:revision>
  <dcterms:created xsi:type="dcterms:W3CDTF">2013-11-12T15:20:47Z</dcterms:created>
  <dcterms:modified xsi:type="dcterms:W3CDTF">2019-09-17T19:50:25Z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