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54"/>
  </p:notesMasterIdLst>
  <p:handoutMasterIdLst>
    <p:handoutMasterId r:id="rId55"/>
  </p:handoutMasterIdLst>
  <p:sldIdLst>
    <p:sldId id="735" r:id="rId2"/>
    <p:sldId id="1120" r:id="rId3"/>
    <p:sldId id="1031" r:id="rId4"/>
    <p:sldId id="1079" r:id="rId5"/>
    <p:sldId id="1080" r:id="rId6"/>
    <p:sldId id="1081" r:id="rId7"/>
    <p:sldId id="1082" r:id="rId8"/>
    <p:sldId id="1083" r:id="rId9"/>
    <p:sldId id="1084" r:id="rId10"/>
    <p:sldId id="1124" r:id="rId11"/>
    <p:sldId id="1085" r:id="rId12"/>
    <p:sldId id="1086" r:id="rId13"/>
    <p:sldId id="1087" r:id="rId14"/>
    <p:sldId id="1088" r:id="rId15"/>
    <p:sldId id="1123" r:id="rId16"/>
    <p:sldId id="1089" r:id="rId17"/>
    <p:sldId id="1090" r:id="rId18"/>
    <p:sldId id="1077" r:id="rId19"/>
    <p:sldId id="1091" r:id="rId20"/>
    <p:sldId id="1092" r:id="rId21"/>
    <p:sldId id="1093" r:id="rId22"/>
    <p:sldId id="1094" r:id="rId23"/>
    <p:sldId id="1095" r:id="rId24"/>
    <p:sldId id="1096" r:id="rId25"/>
    <p:sldId id="1097" r:id="rId26"/>
    <p:sldId id="1098" r:id="rId27"/>
    <p:sldId id="1099" r:id="rId28"/>
    <p:sldId id="1100" r:id="rId29"/>
    <p:sldId id="1101" r:id="rId30"/>
    <p:sldId id="1121" r:id="rId31"/>
    <p:sldId id="962" r:id="rId32"/>
    <p:sldId id="1102" r:id="rId33"/>
    <p:sldId id="1103" r:id="rId34"/>
    <p:sldId id="1104" r:id="rId35"/>
    <p:sldId id="1105" r:id="rId36"/>
    <p:sldId id="1106" r:id="rId37"/>
    <p:sldId id="1107" r:id="rId38"/>
    <p:sldId id="1108" r:id="rId39"/>
    <p:sldId id="1109" r:id="rId40"/>
    <p:sldId id="1110" r:id="rId41"/>
    <p:sldId id="1111" r:id="rId42"/>
    <p:sldId id="1112" r:id="rId43"/>
    <p:sldId id="1113" r:id="rId44"/>
    <p:sldId id="1114" r:id="rId45"/>
    <p:sldId id="1122" r:id="rId46"/>
    <p:sldId id="1078" r:id="rId47"/>
    <p:sldId id="1115" r:id="rId48"/>
    <p:sldId id="1116" r:id="rId49"/>
    <p:sldId id="1117" r:id="rId50"/>
    <p:sldId id="1118" r:id="rId51"/>
    <p:sldId id="259" r:id="rId52"/>
    <p:sldId id="1119" r:id="rId53"/>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78" d="100"/>
          <a:sy n="78" d="100"/>
        </p:scale>
        <p:origin x="-108"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54514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81713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45993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54631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21084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60256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97486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1403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79679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220063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430136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49869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63153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909305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478594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251083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305447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094106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420519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18984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195888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455824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257169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057370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787517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945713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353981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616196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41455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685969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666586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401512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892839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562543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2461237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806352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158587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179705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299818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95579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962040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1505884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85675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51616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81202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06089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14920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328" y="116632"/>
            <a:ext cx="11665296" cy="2554545"/>
          </a:xfrm>
        </p:spPr>
        <p:txBody>
          <a:bodyPr wrap="square">
            <a:spAutoFit/>
          </a:bodyPr>
          <a:lstStyle/>
          <a:p>
            <a:pPr algn="l"/>
            <a:r>
              <a:rPr lang="de-CH" altLang="de-DE" sz="8000" dirty="0">
                <a:solidFill>
                  <a:schemeClr val="tx1"/>
                </a:solidFill>
                <a:effectLst/>
                <a:latin typeface="Univers LT Std 47 Cn Lt" pitchFamily="34" charset="0"/>
              </a:rPr>
              <a:t>Lass mich begreifen, HERR, dass mein Leben begrenzt ist!</a:t>
            </a:r>
            <a:endParaRPr lang="de-DE" altLang="de-DE" sz="8000" dirty="0">
              <a:solidFill>
                <a:schemeClr val="tx1"/>
              </a:solidFill>
              <a:effectLst/>
              <a:latin typeface="Univers LT Std 47 Cn Lt" pitchFamily="34" charset="0"/>
            </a:endParaRPr>
          </a:p>
        </p:txBody>
      </p:sp>
      <p:sp>
        <p:nvSpPr>
          <p:cNvPr id="4" name="Rectangle 3">
            <a:extLst>
              <a:ext uri="{FF2B5EF4-FFF2-40B4-BE49-F238E27FC236}">
                <a16:creationId xmlns:a16="http://schemas.microsoft.com/office/drawing/2014/main" xmlns="" id="{211C2E29-58E4-41AF-9002-8C38C1AF365A}"/>
              </a:ext>
            </a:extLst>
          </p:cNvPr>
          <p:cNvSpPr txBox="1">
            <a:spLocks noChangeArrowheads="1"/>
          </p:cNvSpPr>
          <p:nvPr/>
        </p:nvSpPr>
        <p:spPr bwMode="auto">
          <a:xfrm>
            <a:off x="2567608" y="5517232"/>
            <a:ext cx="8426019"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Serie: </a:t>
            </a:r>
            <a:r>
              <a:rPr lang="de-CH" altLang="de-DE" sz="2800" kern="0" dirty="0">
                <a:effectLst/>
                <a:latin typeface="Univers LT Std 47 Cn Lt" pitchFamily="34" charset="0"/>
              </a:rPr>
              <a:t>Einblicke in das Gebetsleben von König David (1/7)</a:t>
            </a:r>
          </a:p>
          <a:p>
            <a:pPr algn="r"/>
            <a:r>
              <a:rPr lang="de-CH" altLang="de-DE" sz="2800" kern="0" dirty="0">
                <a:effectLst/>
                <a:latin typeface="Univers LT Std 47 Cn Lt" pitchFamily="34" charset="0"/>
              </a:rPr>
              <a:t>Psalm 39</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295800" y="116632"/>
            <a:ext cx="7560840" cy="3170099"/>
          </a:xfrm>
        </p:spPr>
        <p:txBody>
          <a:bodyPr wrap="square">
            <a:spAutoFit/>
          </a:bodyPr>
          <a:lstStyle/>
          <a:p>
            <a:pPr algn="l"/>
            <a:r>
              <a:rPr lang="de-CH" altLang="de-DE" sz="20000" dirty="0">
                <a:solidFill>
                  <a:schemeClr val="tx1"/>
                </a:solidFill>
                <a:effectLst/>
                <a:latin typeface="Univers LT Std 47 Cn Lt" pitchFamily="34" charset="0"/>
              </a:rPr>
              <a:t>S E L A</a:t>
            </a:r>
            <a:endParaRPr lang="de-DE" altLang="de-DE" sz="20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01925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23392" y="5373216"/>
            <a:ext cx="4176464" cy="400110"/>
          </a:xfrm>
        </p:spPr>
        <p:txBody>
          <a:bodyPr wrap="square">
            <a:spAutoFit/>
          </a:bodyPr>
          <a:lstStyle/>
          <a:p>
            <a:pPr algn="r"/>
            <a:r>
              <a:rPr lang="de-CH" altLang="de-DE" sz="2000" dirty="0">
                <a:effectLst/>
                <a:latin typeface="Univers LT Std 47 Cn Lt" pitchFamily="34" charset="0"/>
              </a:rPr>
              <a:t>Psalm 39,7-8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4624"/>
            <a:ext cx="10729192" cy="4154984"/>
          </a:xfrm>
        </p:spPr>
        <p:txBody>
          <a:bodyPr wrap="square">
            <a:spAutoFit/>
          </a:bodyPr>
          <a:lstStyle/>
          <a:p>
            <a:pPr algn="l"/>
            <a:r>
              <a:rPr lang="de-CH" altLang="de-DE" sz="4400" dirty="0">
                <a:solidFill>
                  <a:schemeClr val="tx1"/>
                </a:solidFill>
                <a:effectLst/>
                <a:latin typeface="Univers LT Std 47 Cn Lt" pitchFamily="34" charset="0"/>
              </a:rPr>
              <a:t>Wie ein Schatten geht der Mensch über die Erde, um sinnlose Dinge machen die Leute viel Lärm. Sie häufen Besitz auf, aber letztendlich weiss niemand, für wen. Worauf soll ich denn nun meine Hoffnung setzen, Herr? Mein Warten und Hoffen gilt allein dir!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19313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95400" y="5373216"/>
            <a:ext cx="4176464" cy="400110"/>
          </a:xfrm>
        </p:spPr>
        <p:txBody>
          <a:bodyPr wrap="square">
            <a:spAutoFit/>
          </a:bodyPr>
          <a:lstStyle/>
          <a:p>
            <a:pPr algn="r"/>
            <a:r>
              <a:rPr lang="de-CH" altLang="de-DE" sz="2000" dirty="0">
                <a:effectLst/>
                <a:latin typeface="Univers LT Std 47 Cn Lt" pitchFamily="34" charset="0"/>
              </a:rPr>
              <a:t>Psalm 39,9-10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729192" cy="2800767"/>
          </a:xfrm>
        </p:spPr>
        <p:txBody>
          <a:bodyPr wrap="square">
            <a:spAutoFit/>
          </a:bodyPr>
          <a:lstStyle/>
          <a:p>
            <a:pPr algn="l"/>
            <a:r>
              <a:rPr lang="de-CH" altLang="de-DE" sz="4400" dirty="0">
                <a:solidFill>
                  <a:schemeClr val="tx1"/>
                </a:solidFill>
                <a:effectLst/>
                <a:latin typeface="Univers LT Std 47 Cn Lt" pitchFamily="34" charset="0"/>
              </a:rPr>
              <a:t>Befreie mich von all meiner Schuld, gib mich nicht dem Gespött von Dummköpfen preis! Ich will still sein und mache meinen Mund nicht mehr auf.</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Denn von dir kommt alles, was geschehen ist.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1761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551384" y="5301208"/>
            <a:ext cx="4176464" cy="400110"/>
          </a:xfrm>
        </p:spPr>
        <p:txBody>
          <a:bodyPr wrap="square">
            <a:spAutoFit/>
          </a:bodyPr>
          <a:lstStyle/>
          <a:p>
            <a:pPr algn="r"/>
            <a:r>
              <a:rPr lang="de-CH" altLang="de-DE" sz="2000" dirty="0">
                <a:effectLst/>
                <a:latin typeface="Univers LT Std 47 Cn Lt" pitchFamily="34" charset="0"/>
              </a:rPr>
              <a:t>Psalm 39,11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729192" cy="2123658"/>
          </a:xfrm>
        </p:spPr>
        <p:txBody>
          <a:bodyPr wrap="square">
            <a:spAutoFit/>
          </a:bodyPr>
          <a:lstStyle/>
          <a:p>
            <a:pPr algn="l"/>
            <a:r>
              <a:rPr lang="de-CH" altLang="de-DE" sz="4400" dirty="0">
                <a:solidFill>
                  <a:schemeClr val="tx1"/>
                </a:solidFill>
                <a:effectLst/>
                <a:latin typeface="Univers LT Std 47 Cn Lt" pitchFamily="34" charset="0"/>
              </a:rPr>
              <a:t>Doch nun nimm das Leid, das du mir auferlegt hast, von mir, damit ich unter deiner strafenden Hand nicht vergehe.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80656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551384" y="5373216"/>
            <a:ext cx="4176464" cy="400110"/>
          </a:xfrm>
        </p:spPr>
        <p:txBody>
          <a:bodyPr wrap="square">
            <a:spAutoFit/>
          </a:bodyPr>
          <a:lstStyle/>
          <a:p>
            <a:pPr algn="r"/>
            <a:r>
              <a:rPr lang="de-CH" altLang="de-DE" sz="2000" dirty="0">
                <a:effectLst/>
                <a:latin typeface="Univers LT Std 47 Cn Lt" pitchFamily="34" charset="0"/>
              </a:rPr>
              <a:t>Psalm 39,12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729192" cy="2800767"/>
          </a:xfrm>
        </p:spPr>
        <p:txBody>
          <a:bodyPr wrap="square">
            <a:spAutoFit/>
          </a:bodyPr>
          <a:lstStyle/>
          <a:p>
            <a:pPr algn="l"/>
            <a:r>
              <a:rPr lang="de-CH" altLang="de-DE" sz="4400" dirty="0">
                <a:solidFill>
                  <a:schemeClr val="tx1"/>
                </a:solidFill>
                <a:effectLst/>
                <a:latin typeface="Univers LT Std 47 Cn Lt" pitchFamily="34" charset="0"/>
              </a:rPr>
              <a:t>Wenn du einen Menschen wegen seiner Schuld bestrafst, lässt du seine Schönheit vergehen wie ein Kleid, das die Motten zerfressen. Ja, nichts weiter als ein Hauch ist jeder Mensch.</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33405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295800" y="116632"/>
            <a:ext cx="7560840" cy="3170099"/>
          </a:xfrm>
        </p:spPr>
        <p:txBody>
          <a:bodyPr wrap="square">
            <a:spAutoFit/>
          </a:bodyPr>
          <a:lstStyle/>
          <a:p>
            <a:pPr algn="l"/>
            <a:r>
              <a:rPr lang="de-CH" altLang="de-DE" sz="20000" dirty="0">
                <a:solidFill>
                  <a:schemeClr val="tx1"/>
                </a:solidFill>
                <a:effectLst/>
                <a:latin typeface="Univers LT Std 47 Cn Lt" pitchFamily="34" charset="0"/>
              </a:rPr>
              <a:t>S E L A</a:t>
            </a:r>
            <a:endParaRPr lang="de-DE" altLang="de-DE" sz="20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2619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551384" y="5373216"/>
            <a:ext cx="4176464" cy="400110"/>
          </a:xfrm>
        </p:spPr>
        <p:txBody>
          <a:bodyPr wrap="square">
            <a:spAutoFit/>
          </a:bodyPr>
          <a:lstStyle/>
          <a:p>
            <a:pPr algn="r"/>
            <a:r>
              <a:rPr lang="de-CH" altLang="de-DE" sz="2000" dirty="0">
                <a:effectLst/>
                <a:latin typeface="Univers LT Std 47 Cn Lt" pitchFamily="34" charset="0"/>
              </a:rPr>
              <a:t>Psalm 39,13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9793088" cy="2800767"/>
          </a:xfrm>
        </p:spPr>
        <p:txBody>
          <a:bodyPr wrap="square">
            <a:spAutoFit/>
          </a:bodyPr>
          <a:lstStyle/>
          <a:p>
            <a:pPr algn="l"/>
            <a:r>
              <a:rPr lang="de-CH" altLang="de-DE" sz="4400" dirty="0">
                <a:solidFill>
                  <a:schemeClr val="tx1"/>
                </a:solidFill>
                <a:effectLst/>
                <a:latin typeface="Univers LT Std 47 Cn Lt" pitchFamily="34" charset="0"/>
              </a:rPr>
              <a:t>Höre auf mein Gebet, HERR, und vernimm mein Schreien! Schweige nicht zu meinen Tränen! Ich bin ja nur ein Gast bei dir, ein Fremder wie alle meine Vorfahren.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45111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23392" y="5373216"/>
            <a:ext cx="4176464" cy="400110"/>
          </a:xfrm>
        </p:spPr>
        <p:txBody>
          <a:bodyPr wrap="square">
            <a:spAutoFit/>
          </a:bodyPr>
          <a:lstStyle/>
          <a:p>
            <a:pPr algn="r"/>
            <a:r>
              <a:rPr lang="de-CH" altLang="de-DE" sz="2000" dirty="0">
                <a:effectLst/>
                <a:latin typeface="Univers LT Std 47 Cn Lt" pitchFamily="34" charset="0"/>
              </a:rPr>
              <a:t>Psalm 39,14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7560840" cy="2800767"/>
          </a:xfrm>
        </p:spPr>
        <p:txBody>
          <a:bodyPr wrap="square">
            <a:spAutoFit/>
          </a:bodyPr>
          <a:lstStyle/>
          <a:p>
            <a:pPr algn="l"/>
            <a:r>
              <a:rPr lang="de-CH" altLang="de-DE" sz="4400" dirty="0">
                <a:solidFill>
                  <a:schemeClr val="tx1"/>
                </a:solidFill>
                <a:effectLst/>
                <a:latin typeface="Univers LT Std 47 Cn Lt" pitchFamily="34" charset="0"/>
              </a:rPr>
              <a:t>Blicke nicht länger im Zorn auf mich, damit ich wieder froh werde, bevor ich diese Erde verlassen muss und nicht mehr bin.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84325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836712"/>
            <a:ext cx="11377264" cy="923330"/>
          </a:xfrm>
        </p:spPr>
        <p:txBody>
          <a:bodyPr wrap="square">
            <a:spAutoFit/>
          </a:bodyPr>
          <a:lstStyle/>
          <a:p>
            <a:pPr algn="l"/>
            <a:r>
              <a:rPr lang="de-DE" altLang="de-DE" dirty="0">
                <a:solidFill>
                  <a:schemeClr val="tx1"/>
                </a:solidFill>
                <a:effectLst/>
                <a:latin typeface="Univers LT Std 47 Cn Lt" pitchFamily="34" charset="0"/>
              </a:rPr>
              <a:t>I. </a:t>
            </a:r>
            <a:r>
              <a:rPr lang="de-CH" altLang="de-DE" dirty="0">
                <a:solidFill>
                  <a:schemeClr val="tx1"/>
                </a:solidFill>
                <a:effectLst/>
                <a:latin typeface="Univers LT Std 47 Cn Lt" pitchFamily="34" charset="0"/>
              </a:rPr>
              <a:t>Hilfe – ich habe die Kontrolle verloren!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376" y="5229200"/>
            <a:ext cx="4176464" cy="400110"/>
          </a:xfrm>
        </p:spPr>
        <p:txBody>
          <a:bodyPr wrap="square">
            <a:spAutoFit/>
          </a:bodyPr>
          <a:lstStyle/>
          <a:p>
            <a:pPr algn="r"/>
            <a:r>
              <a:rPr lang="de-CH" altLang="de-DE" sz="2000" dirty="0">
                <a:effectLst/>
                <a:latin typeface="Univers LT Std 47 Cn Lt" pitchFamily="34" charset="0"/>
              </a:rPr>
              <a:t>Psalm 39,2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161240" cy="2800767"/>
          </a:xfrm>
        </p:spPr>
        <p:txBody>
          <a:bodyPr wrap="square">
            <a:spAutoFit/>
          </a:bodyPr>
          <a:lstStyle/>
          <a:p>
            <a:pPr algn="l"/>
            <a:r>
              <a:rPr lang="de-CH" altLang="de-DE" sz="4400" dirty="0">
                <a:solidFill>
                  <a:schemeClr val="tx1"/>
                </a:solidFill>
                <a:effectLst/>
                <a:latin typeface="Univers LT Std 47 Cn Lt" pitchFamily="34" charset="0"/>
              </a:rPr>
              <a:t>„Ich hatte mir vorgenommen, mich richtig zu verhalten und mich nicht durch Worte zu versündigen, die rasch über die Lippen kommen. In der Nähe gottloser Menschen wollte ich meine Zunge im Zaum halten.“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67027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Grafik 4" descr="Ein Bild, das Screenshot, Text enthält.&#10;&#10;Automatisch generierte Beschreibung">
            <a:extLst>
              <a:ext uri="{FF2B5EF4-FFF2-40B4-BE49-F238E27FC236}">
                <a16:creationId xmlns:a16="http://schemas.microsoft.com/office/drawing/2014/main" xmlns="" id="{4E55BA15-CA26-4957-93E7-95E49DB3A2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0225" y="188640"/>
            <a:ext cx="4555679" cy="6408712"/>
          </a:xfrm>
          <a:prstGeom prst="rect">
            <a:avLst/>
          </a:prstGeom>
        </p:spPr>
      </p:pic>
    </p:spTree>
    <p:extLst>
      <p:ext uri="{BB962C8B-B14F-4D97-AF65-F5344CB8AC3E}">
        <p14:creationId xmlns:p14="http://schemas.microsoft.com/office/powerpoint/2010/main" val="841075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229200"/>
            <a:ext cx="4176464" cy="400110"/>
          </a:xfrm>
        </p:spPr>
        <p:txBody>
          <a:bodyPr wrap="square">
            <a:spAutoFit/>
          </a:bodyPr>
          <a:lstStyle/>
          <a:p>
            <a:pPr algn="l"/>
            <a:r>
              <a:rPr lang="de-CH" altLang="de-DE" sz="2000" dirty="0">
                <a:effectLst/>
                <a:latin typeface="Univers LT Std 47 Cn Lt" pitchFamily="34" charset="0"/>
              </a:rPr>
              <a:t>Jakobus-Brief 1,26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0513168" cy="2123658"/>
          </a:xfrm>
        </p:spPr>
        <p:txBody>
          <a:bodyPr wrap="square">
            <a:spAutoFit/>
          </a:bodyPr>
          <a:lstStyle/>
          <a:p>
            <a:pPr algn="l"/>
            <a:r>
              <a:rPr lang="de-CH" altLang="de-DE" sz="4400" dirty="0">
                <a:solidFill>
                  <a:schemeClr val="tx1"/>
                </a:solidFill>
                <a:effectLst/>
                <a:latin typeface="Univers LT Std 47 Cn Lt" pitchFamily="34" charset="0"/>
              </a:rPr>
              <a:t>„Wenn jemand meint, er diene Gott, und hält seine Zunge nicht im Zaum, sondern betrügt sein Herz, so ist sein Gottesdienst nichtig.“</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62103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01208"/>
            <a:ext cx="4176464" cy="400110"/>
          </a:xfrm>
        </p:spPr>
        <p:txBody>
          <a:bodyPr wrap="square">
            <a:spAutoFit/>
          </a:bodyPr>
          <a:lstStyle/>
          <a:p>
            <a:pPr algn="l"/>
            <a:r>
              <a:rPr lang="de-CH" altLang="de-DE" sz="2000" dirty="0">
                <a:effectLst/>
                <a:latin typeface="Univers LT Std 47 Cn Lt" pitchFamily="34" charset="0"/>
              </a:rPr>
              <a:t>Psalm 39,3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32656"/>
            <a:ext cx="11161240" cy="1938992"/>
          </a:xfrm>
        </p:spPr>
        <p:txBody>
          <a:bodyPr wrap="square">
            <a:spAutoFit/>
          </a:bodyPr>
          <a:lstStyle/>
          <a:p>
            <a:pPr algn="l"/>
            <a:r>
              <a:rPr lang="de-CH" altLang="de-DE" sz="6000" dirty="0">
                <a:solidFill>
                  <a:schemeClr val="tx1"/>
                </a:solidFill>
                <a:effectLst/>
                <a:latin typeface="Univers LT Std 47 Cn Lt" pitchFamily="34" charset="0"/>
              </a:rPr>
              <a:t>„So schwieg ich denn und blieb stumm – ohne dass es viel genützt hätte.“</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85306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01208"/>
            <a:ext cx="4176464" cy="400110"/>
          </a:xfrm>
        </p:spPr>
        <p:txBody>
          <a:bodyPr wrap="square">
            <a:spAutoFit/>
          </a:bodyPr>
          <a:lstStyle/>
          <a:p>
            <a:pPr algn="l"/>
            <a:r>
              <a:rPr lang="de-CH" altLang="de-DE" sz="2000" dirty="0">
                <a:effectLst/>
                <a:latin typeface="Univers LT Std 47 Cn Lt" pitchFamily="34" charset="0"/>
              </a:rPr>
              <a:t>Psalm 39,3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794320"/>
            <a:ext cx="11665296" cy="1015663"/>
          </a:xfrm>
        </p:spPr>
        <p:txBody>
          <a:bodyPr wrap="square">
            <a:spAutoFit/>
          </a:bodyPr>
          <a:lstStyle/>
          <a:p>
            <a:pPr algn="l"/>
            <a:r>
              <a:rPr lang="de-CH" altLang="de-DE" sz="6000" dirty="0">
                <a:solidFill>
                  <a:schemeClr val="tx1"/>
                </a:solidFill>
                <a:effectLst/>
                <a:latin typeface="Univers LT Std 47 Cn Lt" pitchFamily="34" charset="0"/>
              </a:rPr>
              <a:t>„Denn in mir bohrte weiter der Schmerz.“</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11458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01208"/>
            <a:ext cx="4176464" cy="400110"/>
          </a:xfrm>
        </p:spPr>
        <p:txBody>
          <a:bodyPr wrap="square">
            <a:spAutoFit/>
          </a:bodyPr>
          <a:lstStyle/>
          <a:p>
            <a:pPr algn="l"/>
            <a:r>
              <a:rPr lang="de-CH" altLang="de-DE" sz="2000" dirty="0">
                <a:effectLst/>
                <a:latin typeface="Univers LT Std 47 Cn Lt" pitchFamily="34" charset="0"/>
              </a:rPr>
              <a:t>Psalm 39,4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32656"/>
            <a:ext cx="11665296" cy="1938992"/>
          </a:xfrm>
        </p:spPr>
        <p:txBody>
          <a:bodyPr wrap="square">
            <a:spAutoFit/>
          </a:bodyPr>
          <a:lstStyle/>
          <a:p>
            <a:pPr algn="l"/>
            <a:r>
              <a:rPr lang="de-CH" altLang="de-DE" sz="6000" dirty="0">
                <a:solidFill>
                  <a:schemeClr val="tx1"/>
                </a:solidFill>
                <a:effectLst/>
                <a:latin typeface="Univers LT Std 47 Cn Lt" pitchFamily="34" charset="0"/>
              </a:rPr>
              <a:t>„Mein Herz brannte, mein Stöhnen brachte ein Feuer zum Lodern.“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87223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59696" y="5301208"/>
            <a:ext cx="4176464" cy="400110"/>
          </a:xfrm>
        </p:spPr>
        <p:txBody>
          <a:bodyPr wrap="square">
            <a:spAutoFit/>
          </a:bodyPr>
          <a:lstStyle/>
          <a:p>
            <a:pPr algn="l"/>
            <a:r>
              <a:rPr lang="de-CH" altLang="de-DE" sz="2000" dirty="0">
                <a:effectLst/>
                <a:latin typeface="Univers LT Std 47 Cn Lt" pitchFamily="34" charset="0"/>
              </a:rPr>
              <a:t>Psalm 39,4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32656"/>
            <a:ext cx="8496944" cy="1938992"/>
          </a:xfrm>
        </p:spPr>
        <p:txBody>
          <a:bodyPr wrap="square">
            <a:spAutoFit/>
          </a:bodyPr>
          <a:lstStyle/>
          <a:p>
            <a:pPr algn="l"/>
            <a:r>
              <a:rPr lang="de-CH" altLang="de-DE" sz="6000" dirty="0">
                <a:solidFill>
                  <a:schemeClr val="tx1"/>
                </a:solidFill>
                <a:effectLst/>
                <a:latin typeface="Univers LT Std 47 Cn Lt" pitchFamily="34" charset="0"/>
              </a:rPr>
              <a:t>„Schliesslich konnte ich doch nicht mehr schweigen.“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22304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376" y="5229200"/>
            <a:ext cx="4176464" cy="400110"/>
          </a:xfrm>
        </p:spPr>
        <p:txBody>
          <a:bodyPr wrap="square">
            <a:spAutoFit/>
          </a:bodyPr>
          <a:lstStyle/>
          <a:p>
            <a:pPr algn="r"/>
            <a:r>
              <a:rPr lang="de-CH" altLang="de-DE" sz="2000" dirty="0">
                <a:effectLst/>
                <a:latin typeface="Univers LT Std 47 Cn Lt" pitchFamily="34" charset="0"/>
              </a:rPr>
              <a:t>Psalm 39,5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161240" cy="2123658"/>
          </a:xfrm>
        </p:spPr>
        <p:txBody>
          <a:bodyPr wrap="square">
            <a:spAutoFit/>
          </a:bodyPr>
          <a:lstStyle/>
          <a:p>
            <a:pPr algn="l"/>
            <a:r>
              <a:rPr lang="de-CH" altLang="de-DE" sz="4400" dirty="0">
                <a:solidFill>
                  <a:schemeClr val="tx1"/>
                </a:solidFill>
                <a:effectLst/>
                <a:latin typeface="Univers LT Std 47 Cn Lt" pitchFamily="34" charset="0"/>
              </a:rPr>
              <a:t>„Lass mich begreifen, HERR, dass mein Leben begrenzt ist und meine Erdentage kurz bemessen sind! Lass mich erkennen, wie vergänglich ich bin!“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14327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39,6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161240" cy="2123658"/>
          </a:xfrm>
        </p:spPr>
        <p:txBody>
          <a:bodyPr wrap="square">
            <a:spAutoFit/>
          </a:bodyPr>
          <a:lstStyle/>
          <a:p>
            <a:pPr algn="l"/>
            <a:r>
              <a:rPr lang="de-CH" altLang="de-DE" sz="4400" dirty="0">
                <a:solidFill>
                  <a:schemeClr val="tx1"/>
                </a:solidFill>
                <a:effectLst/>
                <a:latin typeface="Univers LT Std 47 Cn Lt" pitchFamily="34" charset="0"/>
              </a:rPr>
              <a:t>„Meine Lebenszeit gleicht in deinen Augen nur einer Handbreite, meine Zeit auf dieser Erde ist vor dir wie ein Nichts.“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0350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229200"/>
            <a:ext cx="4176464" cy="400110"/>
          </a:xfrm>
        </p:spPr>
        <p:txBody>
          <a:bodyPr wrap="square">
            <a:spAutoFit/>
          </a:bodyPr>
          <a:lstStyle/>
          <a:p>
            <a:pPr algn="l"/>
            <a:r>
              <a:rPr lang="de-CH" altLang="de-DE" sz="2000" dirty="0">
                <a:effectLst/>
                <a:latin typeface="Univers LT Std 47 Cn Lt" pitchFamily="34" charset="0"/>
              </a:rPr>
              <a:t>Jakobus-Brief 4,13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4624"/>
            <a:ext cx="10513168" cy="3477875"/>
          </a:xfrm>
        </p:spPr>
        <p:txBody>
          <a:bodyPr wrap="square">
            <a:spAutoFit/>
          </a:bodyPr>
          <a:lstStyle/>
          <a:p>
            <a:pPr algn="l"/>
            <a:r>
              <a:rPr lang="de-CH" altLang="de-DE" sz="4400" dirty="0">
                <a:solidFill>
                  <a:schemeClr val="tx1"/>
                </a:solidFill>
                <a:effectLst/>
                <a:latin typeface="Univers LT Std 47 Cn Lt" pitchFamily="34" charset="0"/>
              </a:rPr>
              <a:t>Nun zu euch, die ihr sagt: »Heute oder spätestens morgen werden wir in die und die Stadt reisen! Wir werden ein Jahr lang dort bleiben, werden Geschäfte machen und werden viel Geld verdienen!«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400421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229200"/>
            <a:ext cx="4176464" cy="400110"/>
          </a:xfrm>
        </p:spPr>
        <p:txBody>
          <a:bodyPr wrap="square">
            <a:spAutoFit/>
          </a:bodyPr>
          <a:lstStyle/>
          <a:p>
            <a:pPr algn="l"/>
            <a:r>
              <a:rPr lang="de-CH" altLang="de-DE" sz="2000" dirty="0">
                <a:effectLst/>
                <a:latin typeface="Univers LT Std 47 Cn Lt" pitchFamily="34" charset="0"/>
              </a:rPr>
              <a:t>Jakobus-Brief 4,14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017224" cy="2800767"/>
          </a:xfrm>
        </p:spPr>
        <p:txBody>
          <a:bodyPr wrap="square">
            <a:spAutoFit/>
          </a:bodyPr>
          <a:lstStyle/>
          <a:p>
            <a:pPr algn="l"/>
            <a:r>
              <a:rPr lang="de-CH" altLang="de-DE" sz="4400" dirty="0">
                <a:solidFill>
                  <a:schemeClr val="tx1"/>
                </a:solidFill>
                <a:effectLst/>
                <a:latin typeface="Univers LT Std 47 Cn Lt" pitchFamily="34" charset="0"/>
              </a:rPr>
              <a:t>„Dabei wisst ihr nicht einmal, was morgen sein wird! Was ist schon euer Leben? Ein Dampfwölkchen seid ihr, das für eine kleine Weile zu sehen ist und dann wieder verschwindet.“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190875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39,6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04664"/>
            <a:ext cx="11161240" cy="1446550"/>
          </a:xfrm>
        </p:spPr>
        <p:txBody>
          <a:bodyPr wrap="square">
            <a:spAutoFit/>
          </a:bodyPr>
          <a:lstStyle/>
          <a:p>
            <a:pPr algn="l"/>
            <a:r>
              <a:rPr lang="de-CH" altLang="de-DE" sz="4400" dirty="0">
                <a:solidFill>
                  <a:schemeClr val="tx1"/>
                </a:solidFill>
                <a:effectLst/>
                <a:latin typeface="Univers LT Std 47 Cn Lt" pitchFamily="34" charset="0"/>
              </a:rPr>
              <a:t>„Der Mensch ist nur ein Hauch, selbst wenn er noch so kraftvoll dazustehen scheint.“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28516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7368" y="5301208"/>
            <a:ext cx="4176464" cy="400110"/>
          </a:xfrm>
        </p:spPr>
        <p:txBody>
          <a:bodyPr wrap="square">
            <a:spAutoFit/>
          </a:bodyPr>
          <a:lstStyle/>
          <a:p>
            <a:pPr algn="r"/>
            <a:r>
              <a:rPr lang="de-CH" altLang="de-DE" sz="2000" dirty="0" err="1">
                <a:effectLst/>
                <a:latin typeface="Univers LT Std 47 Cn Lt" pitchFamily="34" charset="0"/>
              </a:rPr>
              <a:t>Pslam</a:t>
            </a:r>
            <a:r>
              <a:rPr lang="de-CH" altLang="de-DE" sz="2000" dirty="0">
                <a:effectLst/>
                <a:latin typeface="Univers LT Std 47 Cn Lt" pitchFamily="34" charset="0"/>
              </a:rPr>
              <a:t> 39,1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722312"/>
            <a:ext cx="11233248" cy="1200329"/>
          </a:xfrm>
        </p:spPr>
        <p:txBody>
          <a:bodyPr wrap="square">
            <a:spAutoFit/>
          </a:bodyPr>
          <a:lstStyle/>
          <a:p>
            <a:pPr algn="l"/>
            <a:r>
              <a:rPr lang="de-CH" altLang="de-DE" sz="7200" dirty="0">
                <a:solidFill>
                  <a:schemeClr val="tx1"/>
                </a:solidFill>
                <a:effectLst/>
                <a:latin typeface="Univers LT Std 47 Cn Lt" pitchFamily="34" charset="0"/>
              </a:rPr>
              <a:t>„Vorzutragen durch </a:t>
            </a:r>
            <a:r>
              <a:rPr lang="de-CH" altLang="de-DE" sz="7200" dirty="0" err="1">
                <a:solidFill>
                  <a:schemeClr val="tx1"/>
                </a:solidFill>
                <a:effectLst/>
                <a:latin typeface="Univers LT Std 47 Cn Lt" pitchFamily="34" charset="0"/>
              </a:rPr>
              <a:t>Jedutun</a:t>
            </a:r>
            <a:r>
              <a:rPr lang="de-CH" altLang="de-DE" sz="7200" dirty="0">
                <a:solidFill>
                  <a:schemeClr val="tx1"/>
                </a:solidFill>
                <a:effectLst/>
                <a:latin typeface="Univers LT Std 47 Cn Lt" pitchFamily="34" charset="0"/>
              </a:rPr>
              <a:t>.“</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295800" y="116632"/>
            <a:ext cx="7560840" cy="3170099"/>
          </a:xfrm>
        </p:spPr>
        <p:txBody>
          <a:bodyPr wrap="square">
            <a:spAutoFit/>
          </a:bodyPr>
          <a:lstStyle/>
          <a:p>
            <a:pPr algn="l"/>
            <a:r>
              <a:rPr lang="de-CH" altLang="de-DE" sz="20000" dirty="0">
                <a:solidFill>
                  <a:schemeClr val="tx1"/>
                </a:solidFill>
                <a:effectLst/>
                <a:latin typeface="Univers LT Std 47 Cn Lt" pitchFamily="34" charset="0"/>
              </a:rPr>
              <a:t>S E L A</a:t>
            </a:r>
            <a:endParaRPr lang="de-DE" altLang="de-DE" sz="20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04910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6463"/>
            <a:ext cx="11305256" cy="1200329"/>
          </a:xfrm>
        </p:spPr>
        <p:txBody>
          <a:bodyPr wrap="square">
            <a:spAutoFit/>
          </a:bodyPr>
          <a:lstStyle/>
          <a:p>
            <a:pPr algn="l"/>
            <a:r>
              <a:rPr lang="de-DE" altLang="de-DE" sz="7200" dirty="0">
                <a:solidFill>
                  <a:schemeClr val="tx1"/>
                </a:solidFill>
                <a:effectLst/>
                <a:latin typeface="Univers LT Std 47 Cn Lt" pitchFamily="34" charset="0"/>
              </a:rPr>
              <a:t>II. </a:t>
            </a:r>
            <a:r>
              <a:rPr lang="de-CH" altLang="de-DE" sz="7200" dirty="0">
                <a:solidFill>
                  <a:schemeClr val="tx1"/>
                </a:solidFill>
                <a:effectLst/>
                <a:latin typeface="Univers LT Std 47 Cn Lt" pitchFamily="34" charset="0"/>
              </a:rPr>
              <a:t>Worauf soll ich jetzt hoffen?</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39,7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585176" cy="2800767"/>
          </a:xfrm>
        </p:spPr>
        <p:txBody>
          <a:bodyPr wrap="square">
            <a:spAutoFit/>
          </a:bodyPr>
          <a:lstStyle/>
          <a:p>
            <a:pPr algn="l"/>
            <a:r>
              <a:rPr lang="de-CH" altLang="de-DE" sz="4400" dirty="0">
                <a:solidFill>
                  <a:schemeClr val="tx1"/>
                </a:solidFill>
                <a:effectLst/>
                <a:latin typeface="Univers LT Std 47 Cn Lt" pitchFamily="34" charset="0"/>
              </a:rPr>
              <a:t>„Wie ein Schatten geht der Mensch über die Erde, um sinnlose Dinge machen die Leute viel Lärm. Sie häufen Besitz auf, aber letztendlich weiss niemand, für wen.“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75132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39,8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0585176" cy="2123658"/>
          </a:xfrm>
        </p:spPr>
        <p:txBody>
          <a:bodyPr wrap="square">
            <a:spAutoFit/>
          </a:bodyPr>
          <a:lstStyle/>
          <a:p>
            <a:pPr algn="l"/>
            <a:r>
              <a:rPr lang="de-CH" altLang="de-DE" sz="6600" dirty="0">
                <a:solidFill>
                  <a:schemeClr val="tx1"/>
                </a:solidFill>
                <a:effectLst/>
                <a:latin typeface="Univers LT Std 47 Cn Lt" pitchFamily="34" charset="0"/>
              </a:rPr>
              <a:t>„Worauf soll ich denn nun meine Hoffnung setzen, Herr?“</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342320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39,8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0585176" cy="2123658"/>
          </a:xfrm>
        </p:spPr>
        <p:txBody>
          <a:bodyPr wrap="square">
            <a:spAutoFit/>
          </a:bodyPr>
          <a:lstStyle/>
          <a:p>
            <a:pPr algn="l"/>
            <a:r>
              <a:rPr lang="de-CH" altLang="de-DE" sz="6600" dirty="0">
                <a:solidFill>
                  <a:schemeClr val="tx1"/>
                </a:solidFill>
                <a:effectLst/>
                <a:latin typeface="Univers LT Std 47 Cn Lt" pitchFamily="34" charset="0"/>
              </a:rPr>
              <a:t>„Mein Warten und Hoffen gilt allein dir!“</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06760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1.Petrus-Brief 1,3-4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953328" cy="3416320"/>
          </a:xfrm>
        </p:spPr>
        <p:txBody>
          <a:bodyPr wrap="square">
            <a:spAutoFit/>
          </a:bodyPr>
          <a:lstStyle/>
          <a:p>
            <a:pPr algn="l"/>
            <a:r>
              <a:rPr lang="de-CH" altLang="de-DE" sz="3600" dirty="0">
                <a:solidFill>
                  <a:schemeClr val="tx1"/>
                </a:solidFill>
                <a:effectLst/>
                <a:latin typeface="Univers LT Std 47 Cn Lt" pitchFamily="34" charset="0"/>
              </a:rPr>
              <a:t>„Gepriesen sei Gott, der Vater unseres Herrn Jesus Christus! In seinem grossen Erbarmen hat er uns durch die Auferstehung Jesu Christi von den Toten ein neues Leben geschenkt. Wir sind von neuem geboren und haben jetzt eine sichere Hoffnung, die Aussicht auf ein unvergängliches und makelloses Erbe, das nie seinen Wert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verlieren wird. Gott hält es im Himmel für euch bereit.“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31750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Römer-Brief 14,17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161240" cy="2123658"/>
          </a:xfrm>
        </p:spPr>
        <p:txBody>
          <a:bodyPr wrap="square">
            <a:spAutoFit/>
          </a:bodyPr>
          <a:lstStyle/>
          <a:p>
            <a:pPr algn="l"/>
            <a:r>
              <a:rPr lang="de-CH" altLang="de-DE" sz="4400" dirty="0">
                <a:solidFill>
                  <a:schemeClr val="tx1"/>
                </a:solidFill>
                <a:effectLst/>
                <a:latin typeface="Univers LT Std 47 Cn Lt" pitchFamily="34" charset="0"/>
              </a:rPr>
              <a:t>„Denn im Reich Gottes geht es nicht um Fragen des Essens und Trinkens, sondern um das, was der Heilige Geist bewirkt: Gerechtigkeit, Frieden und Freude.“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64077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39,9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768479"/>
            <a:ext cx="11665296" cy="1107996"/>
          </a:xfrm>
        </p:spPr>
        <p:txBody>
          <a:bodyPr wrap="square">
            <a:spAutoFit/>
          </a:bodyPr>
          <a:lstStyle/>
          <a:p>
            <a:pPr algn="l"/>
            <a:r>
              <a:rPr lang="de-CH" altLang="de-DE" sz="6600" dirty="0">
                <a:solidFill>
                  <a:schemeClr val="tx1"/>
                </a:solidFill>
                <a:effectLst/>
                <a:latin typeface="Univers LT Std 47 Cn Lt" pitchFamily="34" charset="0"/>
              </a:rPr>
              <a:t>„Befreie mich von all meiner Schuld!“</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30013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Markus-Evangelium 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161240" cy="2123658"/>
          </a:xfrm>
        </p:spPr>
        <p:txBody>
          <a:bodyPr wrap="square">
            <a:spAutoFit/>
          </a:bodyPr>
          <a:lstStyle/>
          <a:p>
            <a:pPr algn="l"/>
            <a:r>
              <a:rPr lang="de-CH" altLang="de-DE" sz="4400" dirty="0">
                <a:solidFill>
                  <a:schemeClr val="tx1"/>
                </a:solidFill>
                <a:effectLst/>
                <a:latin typeface="Univers LT Std 47 Cn Lt" pitchFamily="34" charset="0"/>
              </a:rPr>
              <a:t>„Wie kann dieser Mensch es wagen, so etwas zu sagen? Das ist ja Gotteslästerung! Niemand kann Sünden </a:t>
            </a:r>
            <a:r>
              <a:rPr lang="de-CH" altLang="de-DE" sz="4400">
                <a:solidFill>
                  <a:schemeClr val="tx1"/>
                </a:solidFill>
                <a:effectLst/>
                <a:latin typeface="Univers LT Std 47 Cn Lt" pitchFamily="34" charset="0"/>
              </a:rPr>
              <a:t>vergeben ausser </a:t>
            </a:r>
            <a:r>
              <a:rPr lang="de-CH" altLang="de-DE" sz="4400" dirty="0">
                <a:solidFill>
                  <a:schemeClr val="tx1"/>
                </a:solidFill>
                <a:effectLst/>
                <a:latin typeface="Univers LT Std 47 Cn Lt" pitchFamily="34" charset="0"/>
              </a:rPr>
              <a:t>Gott.“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498169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39,9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665296" cy="2123658"/>
          </a:xfrm>
        </p:spPr>
        <p:txBody>
          <a:bodyPr wrap="square">
            <a:spAutoFit/>
          </a:bodyPr>
          <a:lstStyle/>
          <a:p>
            <a:pPr algn="l"/>
            <a:r>
              <a:rPr lang="de-CH" altLang="de-DE" sz="6600" dirty="0">
                <a:solidFill>
                  <a:schemeClr val="tx1"/>
                </a:solidFill>
                <a:effectLst/>
                <a:latin typeface="Univers LT Std 47 Cn Lt" pitchFamily="34" charset="0"/>
              </a:rPr>
              <a:t>„Gib mich nicht dem Gespött von Dummköpfen preis!“</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41265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95400" y="5373216"/>
            <a:ext cx="4176464" cy="400110"/>
          </a:xfrm>
        </p:spPr>
        <p:txBody>
          <a:bodyPr wrap="square">
            <a:spAutoFit/>
          </a:bodyPr>
          <a:lstStyle/>
          <a:p>
            <a:pPr algn="r"/>
            <a:r>
              <a:rPr lang="de-CH" altLang="de-DE" sz="2000" dirty="0">
                <a:effectLst/>
                <a:latin typeface="Univers LT Std 47 Cn Lt" pitchFamily="34" charset="0"/>
              </a:rPr>
              <a:t>1.Chronik 25,3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233248" cy="3477875"/>
          </a:xfrm>
        </p:spPr>
        <p:txBody>
          <a:bodyPr wrap="square">
            <a:spAutoFit/>
          </a:bodyPr>
          <a:lstStyle/>
          <a:p>
            <a:pPr algn="l"/>
            <a:r>
              <a:rPr lang="de-CH" altLang="de-DE" sz="4400" dirty="0">
                <a:solidFill>
                  <a:schemeClr val="tx1"/>
                </a:solidFill>
                <a:effectLst/>
                <a:latin typeface="Univers LT Std 47 Cn Lt" pitchFamily="34" charset="0"/>
              </a:rPr>
              <a:t>„Die Söhne </a:t>
            </a:r>
            <a:r>
              <a:rPr lang="de-CH" altLang="de-DE" sz="4400" dirty="0" err="1">
                <a:solidFill>
                  <a:schemeClr val="tx1"/>
                </a:solidFill>
                <a:effectLst/>
                <a:latin typeface="Univers LT Std 47 Cn Lt" pitchFamily="34" charset="0"/>
              </a:rPr>
              <a:t>Jedutuns</a:t>
            </a:r>
            <a:r>
              <a:rPr lang="de-CH" altLang="de-DE" sz="4400" dirty="0">
                <a:solidFill>
                  <a:schemeClr val="tx1"/>
                </a:solidFill>
                <a:effectLst/>
                <a:latin typeface="Univers LT Std 47 Cn Lt" pitchFamily="34" charset="0"/>
              </a:rPr>
              <a:t>: </a:t>
            </a:r>
            <a:r>
              <a:rPr lang="de-CH" altLang="de-DE" sz="4400" dirty="0" err="1">
                <a:solidFill>
                  <a:schemeClr val="tx1"/>
                </a:solidFill>
                <a:effectLst/>
                <a:latin typeface="Univers LT Std 47 Cn Lt" pitchFamily="34" charset="0"/>
              </a:rPr>
              <a:t>Gedalja</a:t>
            </a:r>
            <a:r>
              <a:rPr lang="de-CH" altLang="de-DE" sz="4400" dirty="0">
                <a:solidFill>
                  <a:schemeClr val="tx1"/>
                </a:solidFill>
                <a:effectLst/>
                <a:latin typeface="Univers LT Std 47 Cn Lt" pitchFamily="34" charset="0"/>
              </a:rPr>
              <a:t>, </a:t>
            </a:r>
            <a:r>
              <a:rPr lang="de-CH" altLang="de-DE" sz="4400" dirty="0" err="1">
                <a:solidFill>
                  <a:schemeClr val="tx1"/>
                </a:solidFill>
                <a:effectLst/>
                <a:latin typeface="Univers LT Std 47 Cn Lt" pitchFamily="34" charset="0"/>
              </a:rPr>
              <a:t>Zeri</a:t>
            </a:r>
            <a:r>
              <a:rPr lang="de-CH" altLang="de-DE" sz="4400" dirty="0">
                <a:solidFill>
                  <a:schemeClr val="tx1"/>
                </a:solidFill>
                <a:effectLst/>
                <a:latin typeface="Univers LT Std 47 Cn Lt" pitchFamily="34" charset="0"/>
              </a:rPr>
              <a:t>, </a:t>
            </a:r>
            <a:r>
              <a:rPr lang="de-CH" altLang="de-DE" sz="4400" dirty="0" err="1">
                <a:solidFill>
                  <a:schemeClr val="tx1"/>
                </a:solidFill>
                <a:effectLst/>
                <a:latin typeface="Univers LT Std 47 Cn Lt" pitchFamily="34" charset="0"/>
              </a:rPr>
              <a:t>Jeschaja</a:t>
            </a:r>
            <a:r>
              <a:rPr lang="de-CH" altLang="de-DE" sz="4400" dirty="0">
                <a:solidFill>
                  <a:schemeClr val="tx1"/>
                </a:solidFill>
                <a:effectLst/>
                <a:latin typeface="Univers LT Std 47 Cn Lt" pitchFamily="34" charset="0"/>
              </a:rPr>
              <a:t>, </a:t>
            </a:r>
            <a:r>
              <a:rPr lang="de-CH" altLang="de-DE" sz="4400" dirty="0" err="1">
                <a:solidFill>
                  <a:schemeClr val="tx1"/>
                </a:solidFill>
                <a:effectLst/>
                <a:latin typeface="Univers LT Std 47 Cn Lt" pitchFamily="34" charset="0"/>
              </a:rPr>
              <a:t>Schimi</a:t>
            </a:r>
            <a:r>
              <a:rPr lang="de-CH" altLang="de-DE" sz="4400" dirty="0">
                <a:solidFill>
                  <a:schemeClr val="tx1"/>
                </a:solidFill>
                <a:effectLst/>
                <a:latin typeface="Univers LT Std 47 Cn Lt" pitchFamily="34" charset="0"/>
              </a:rPr>
              <a:t>, </a:t>
            </a:r>
            <a:r>
              <a:rPr lang="de-CH" altLang="de-DE" sz="4400" dirty="0" err="1">
                <a:solidFill>
                  <a:schemeClr val="tx1"/>
                </a:solidFill>
                <a:effectLst/>
                <a:latin typeface="Univers LT Std 47 Cn Lt" pitchFamily="34" charset="0"/>
              </a:rPr>
              <a:t>Haschabja</a:t>
            </a:r>
            <a:r>
              <a:rPr lang="de-CH" altLang="de-DE" sz="4400" dirty="0">
                <a:solidFill>
                  <a:schemeClr val="tx1"/>
                </a:solidFill>
                <a:effectLst/>
                <a:latin typeface="Univers LT Std 47 Cn Lt" pitchFamily="34" charset="0"/>
              </a:rPr>
              <a:t> und </a:t>
            </a:r>
            <a:r>
              <a:rPr lang="de-CH" altLang="de-DE" sz="4400" dirty="0" err="1">
                <a:solidFill>
                  <a:schemeClr val="tx1"/>
                </a:solidFill>
                <a:effectLst/>
                <a:latin typeface="Univers LT Std 47 Cn Lt" pitchFamily="34" charset="0"/>
              </a:rPr>
              <a:t>Mattitja</a:t>
            </a:r>
            <a:r>
              <a:rPr lang="de-CH" altLang="de-DE" sz="4400" dirty="0">
                <a:solidFill>
                  <a:schemeClr val="tx1"/>
                </a:solidFill>
                <a:effectLst/>
                <a:latin typeface="Univers LT Std 47 Cn Lt" pitchFamily="34" charset="0"/>
              </a:rPr>
              <a:t>, zusammen sechs. Sie sollten Laute spielen unter der Leitung ihres Vaters, der selbst den HERRN in prophetischer Begeisterung pries und rühmte.“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164695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Matthäus-Evangelium 6,13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73306"/>
            <a:ext cx="11161240" cy="1754326"/>
          </a:xfrm>
        </p:spPr>
        <p:txBody>
          <a:bodyPr wrap="square">
            <a:spAutoFit/>
          </a:bodyPr>
          <a:lstStyle/>
          <a:p>
            <a:pPr algn="l"/>
            <a:r>
              <a:rPr lang="de-CH" altLang="de-DE" dirty="0">
                <a:solidFill>
                  <a:schemeClr val="tx1"/>
                </a:solidFill>
                <a:effectLst/>
                <a:latin typeface="Univers LT Std 47 Cn Lt" pitchFamily="34" charset="0"/>
              </a:rPr>
              <a:t>„Lass uns nicht in Versuchung geraten, sondern errette uns vor dem Bösen.“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655870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39,10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73306"/>
            <a:ext cx="11161240" cy="1754326"/>
          </a:xfrm>
        </p:spPr>
        <p:txBody>
          <a:bodyPr wrap="square">
            <a:spAutoFit/>
          </a:bodyPr>
          <a:lstStyle/>
          <a:p>
            <a:pPr algn="l"/>
            <a:r>
              <a:rPr lang="de-CH" altLang="de-DE" dirty="0">
                <a:solidFill>
                  <a:schemeClr val="tx1"/>
                </a:solidFill>
                <a:effectLst/>
                <a:latin typeface="Univers LT Std 47 Cn Lt" pitchFamily="34" charset="0"/>
              </a:rPr>
              <a:t>„Ich will still sein und mache meinen Mund nicht mehr auf.“</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355947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39,10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73306"/>
            <a:ext cx="6912768" cy="1754326"/>
          </a:xfrm>
        </p:spPr>
        <p:txBody>
          <a:bodyPr wrap="square">
            <a:spAutoFit/>
          </a:bodyPr>
          <a:lstStyle/>
          <a:p>
            <a:pPr algn="l"/>
            <a:r>
              <a:rPr lang="de-CH" altLang="de-DE" dirty="0">
                <a:solidFill>
                  <a:schemeClr val="tx1"/>
                </a:solidFill>
                <a:effectLst/>
                <a:latin typeface="Univers LT Std 47 Cn Lt" pitchFamily="34" charset="0"/>
              </a:rPr>
              <a:t>„Denn von dir kommt alles, was geschehen ist.“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558052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39,11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305256" cy="2123658"/>
          </a:xfrm>
        </p:spPr>
        <p:txBody>
          <a:bodyPr wrap="square">
            <a:spAutoFit/>
          </a:bodyPr>
          <a:lstStyle/>
          <a:p>
            <a:pPr algn="l"/>
            <a:r>
              <a:rPr lang="de-CH" altLang="de-DE" sz="4400" dirty="0">
                <a:solidFill>
                  <a:schemeClr val="tx1"/>
                </a:solidFill>
                <a:effectLst/>
                <a:latin typeface="Univers LT Std 47 Cn Lt" pitchFamily="34" charset="0"/>
              </a:rPr>
              <a:t>„Doch nun nimm das Leid, das du mir auferlegt hast, von mir, damit ich unter deiner strafenden Hand nicht vergehe.“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020093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39,12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297144" cy="2800767"/>
          </a:xfrm>
        </p:spPr>
        <p:txBody>
          <a:bodyPr wrap="square">
            <a:spAutoFit/>
          </a:bodyPr>
          <a:lstStyle/>
          <a:p>
            <a:pPr algn="l"/>
            <a:r>
              <a:rPr lang="de-CH" altLang="de-DE" sz="4400" dirty="0">
                <a:solidFill>
                  <a:schemeClr val="tx1"/>
                </a:solidFill>
                <a:effectLst/>
                <a:latin typeface="Univers LT Std 47 Cn Lt" pitchFamily="34" charset="0"/>
              </a:rPr>
              <a:t>„Wenn du einen Menschen wegen seiner Schuld bestrafst, lässt du seine Schönheit vergehen wie ein Kleid, das die Motten zerfressen. Ja, nichts weiter als ein Hauch ist jeder Mensch.“</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499153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295800" y="116632"/>
            <a:ext cx="7560840" cy="3170099"/>
          </a:xfrm>
        </p:spPr>
        <p:txBody>
          <a:bodyPr wrap="square">
            <a:spAutoFit/>
          </a:bodyPr>
          <a:lstStyle/>
          <a:p>
            <a:pPr algn="l"/>
            <a:r>
              <a:rPr lang="de-CH" altLang="de-DE" sz="20000" dirty="0">
                <a:solidFill>
                  <a:schemeClr val="tx1"/>
                </a:solidFill>
                <a:effectLst/>
                <a:latin typeface="Univers LT Std 47 Cn Lt" pitchFamily="34" charset="0"/>
              </a:rPr>
              <a:t>S E L A</a:t>
            </a:r>
            <a:endParaRPr lang="de-DE" altLang="de-DE" sz="20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28811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494963"/>
            <a:ext cx="11305256" cy="923330"/>
          </a:xfrm>
        </p:spPr>
        <p:txBody>
          <a:bodyPr wrap="square">
            <a:spAutoFit/>
          </a:bodyPr>
          <a:lstStyle/>
          <a:p>
            <a:pPr algn="l"/>
            <a:r>
              <a:rPr lang="de-DE" altLang="de-DE" dirty="0">
                <a:solidFill>
                  <a:schemeClr val="tx1"/>
                </a:solidFill>
                <a:effectLst/>
                <a:latin typeface="Univers LT Std 47 Cn Lt" pitchFamily="34" charset="0"/>
              </a:rPr>
              <a:t>III. </a:t>
            </a:r>
            <a:r>
              <a:rPr lang="de-CH" altLang="de-DE" dirty="0">
                <a:solidFill>
                  <a:schemeClr val="tx1"/>
                </a:solidFill>
                <a:effectLst/>
                <a:latin typeface="Univers LT Std 47 Cn Lt" pitchFamily="34" charset="0"/>
              </a:rPr>
              <a:t>Bitte – lass mich wieder froh werden!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12789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39,13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297144" cy="2800767"/>
          </a:xfrm>
        </p:spPr>
        <p:txBody>
          <a:bodyPr wrap="square">
            <a:spAutoFit/>
          </a:bodyPr>
          <a:lstStyle/>
          <a:p>
            <a:pPr algn="l"/>
            <a:r>
              <a:rPr lang="de-CH" altLang="de-DE" sz="4400" dirty="0">
                <a:solidFill>
                  <a:schemeClr val="tx1"/>
                </a:solidFill>
                <a:effectLst/>
                <a:latin typeface="Univers LT Std 47 Cn Lt" pitchFamily="34" charset="0"/>
              </a:rPr>
              <a:t>„Höre auf mein Gebet, HERR, und vernimm mein Schreien! Schweige nicht zu meinen Tränen! Ich bin ja nur ein Gast bei dir, ein Fremder wie alle meine Vorfahren.“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091582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39,14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55186"/>
            <a:ext cx="10297144" cy="2123658"/>
          </a:xfrm>
        </p:spPr>
        <p:txBody>
          <a:bodyPr wrap="square">
            <a:spAutoFit/>
          </a:bodyPr>
          <a:lstStyle/>
          <a:p>
            <a:pPr algn="l"/>
            <a:r>
              <a:rPr lang="de-CH" altLang="de-DE" sz="4400" dirty="0">
                <a:solidFill>
                  <a:schemeClr val="tx1"/>
                </a:solidFill>
                <a:effectLst/>
                <a:latin typeface="Univers LT Std 47 Cn Lt" pitchFamily="34" charset="0"/>
              </a:rPr>
              <a:t>„Blicke nicht länger im Zorn auf mich, damit ich wieder froh werde, bevor ich diese Erde verlassen muss und nicht mehr bin.“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799199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Johannes-Evangelium 3,36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55186"/>
            <a:ext cx="10297144" cy="2123658"/>
          </a:xfrm>
        </p:spPr>
        <p:txBody>
          <a:bodyPr wrap="square">
            <a:spAutoFit/>
          </a:bodyPr>
          <a:lstStyle/>
          <a:p>
            <a:pPr algn="l"/>
            <a:r>
              <a:rPr lang="de-CH" altLang="de-DE" sz="4400" dirty="0">
                <a:solidFill>
                  <a:schemeClr val="tx1"/>
                </a:solidFill>
                <a:effectLst/>
                <a:latin typeface="Univers LT Std 47 Cn Lt" pitchFamily="34" charset="0"/>
              </a:rPr>
              <a:t>„Wer an den Sohn glaubt, hat das ewige Leben. Wer dem Sohn nicht gehorcht, wird das Leben nicht sehen; der Zorn Gottes bleibt auf ihm.“</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93106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376" y="5373216"/>
            <a:ext cx="4176464" cy="400110"/>
          </a:xfrm>
        </p:spPr>
        <p:txBody>
          <a:bodyPr wrap="square">
            <a:spAutoFit/>
          </a:bodyPr>
          <a:lstStyle/>
          <a:p>
            <a:pPr algn="r"/>
            <a:r>
              <a:rPr lang="de-CH" altLang="de-DE" sz="2000" dirty="0">
                <a:effectLst/>
                <a:latin typeface="Univers LT Std 47 Cn Lt" pitchFamily="34" charset="0"/>
              </a:rPr>
              <a:t>Psalm 39,1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620688"/>
            <a:ext cx="11233248" cy="769441"/>
          </a:xfrm>
        </p:spPr>
        <p:txBody>
          <a:bodyPr wrap="square">
            <a:spAutoFit/>
          </a:bodyPr>
          <a:lstStyle/>
          <a:p>
            <a:pPr algn="l"/>
            <a:r>
              <a:rPr lang="de-CH" altLang="de-DE" sz="4400" dirty="0">
                <a:solidFill>
                  <a:schemeClr val="tx1"/>
                </a:solidFill>
                <a:effectLst/>
                <a:latin typeface="Univers LT Std 47 Cn Lt" pitchFamily="34" charset="0"/>
              </a:rPr>
              <a:t>Vorzutragen durch </a:t>
            </a:r>
            <a:r>
              <a:rPr lang="de-CH" altLang="de-DE" sz="4400" dirty="0" err="1">
                <a:solidFill>
                  <a:schemeClr val="tx1"/>
                </a:solidFill>
                <a:effectLst/>
                <a:latin typeface="Univers LT Std 47 Cn Lt" pitchFamily="34" charset="0"/>
              </a:rPr>
              <a:t>Jedutun</a:t>
            </a:r>
            <a:r>
              <a:rPr lang="de-CH" altLang="de-DE" sz="4400" dirty="0">
                <a:solidFill>
                  <a:schemeClr val="tx1"/>
                </a:solidFill>
                <a:effectLst/>
                <a:latin typeface="Univers LT Std 47 Cn Lt" pitchFamily="34" charset="0"/>
              </a:rPr>
              <a:t>. Ein Psalm Davids.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064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Johannes-Evangelium 5,24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297144" cy="2800767"/>
          </a:xfrm>
        </p:spPr>
        <p:txBody>
          <a:bodyPr wrap="square">
            <a:spAutoFit/>
          </a:bodyPr>
          <a:lstStyle/>
          <a:p>
            <a:pPr algn="l"/>
            <a:r>
              <a:rPr lang="de-CH" altLang="de-DE" sz="4400" dirty="0">
                <a:solidFill>
                  <a:schemeClr val="tx1"/>
                </a:solidFill>
                <a:effectLst/>
                <a:latin typeface="Univers LT Std 47 Cn Lt" pitchFamily="34" charset="0"/>
              </a:rPr>
              <a:t>„Wer mein Wort hört und glaubt dem, der mich gesandt hat, der hat das ewige Leben und kommt nicht in das Gericht, sondern er ist vom Tode zum Leben hindurchgedrungen.“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084751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39,8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24354"/>
            <a:ext cx="11737304" cy="2585323"/>
          </a:xfrm>
        </p:spPr>
        <p:txBody>
          <a:bodyPr wrap="square">
            <a:spAutoFit/>
          </a:bodyPr>
          <a:lstStyle/>
          <a:p>
            <a:pPr algn="l"/>
            <a:r>
              <a:rPr lang="de-CH" altLang="de-DE" dirty="0">
                <a:solidFill>
                  <a:schemeClr val="tx1"/>
                </a:solidFill>
                <a:effectLst/>
                <a:latin typeface="Univers LT Std 47 Cn Lt" pitchFamily="34" charset="0"/>
              </a:rPr>
              <a:t>„Worauf soll ich denn nun meine Hoffnung setzen, Herr? Mein Warten und Hoffen gilt allein dir!“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0652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551384" y="5373216"/>
            <a:ext cx="4176464" cy="400110"/>
          </a:xfrm>
        </p:spPr>
        <p:txBody>
          <a:bodyPr wrap="square">
            <a:spAutoFit/>
          </a:bodyPr>
          <a:lstStyle/>
          <a:p>
            <a:pPr algn="r"/>
            <a:r>
              <a:rPr lang="de-CH" altLang="de-DE" sz="2000" dirty="0">
                <a:effectLst/>
                <a:latin typeface="Univers LT Std 47 Cn Lt" pitchFamily="34" charset="0"/>
              </a:rPr>
              <a:t>Psalm 39,2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089232" cy="2800767"/>
          </a:xfrm>
        </p:spPr>
        <p:txBody>
          <a:bodyPr wrap="square">
            <a:spAutoFit/>
          </a:bodyPr>
          <a:lstStyle/>
          <a:p>
            <a:pPr algn="l"/>
            <a:r>
              <a:rPr lang="de-CH" altLang="de-DE" sz="4400" dirty="0">
                <a:solidFill>
                  <a:schemeClr val="tx1"/>
                </a:solidFill>
                <a:effectLst/>
                <a:latin typeface="Univers LT Std 47 Cn Lt" pitchFamily="34" charset="0"/>
              </a:rPr>
              <a:t>Ich hatte mir vorgenommen, mich richtig zu verhalten und mich nicht durch Worte zu versündigen, die rasch über die Lippen kommen. In der Nähe gottloser Menschen wollte ich meine Zunge im Zaum halten.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69239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23392" y="5373216"/>
            <a:ext cx="4176464" cy="400110"/>
          </a:xfrm>
        </p:spPr>
        <p:txBody>
          <a:bodyPr wrap="square">
            <a:spAutoFit/>
          </a:bodyPr>
          <a:lstStyle/>
          <a:p>
            <a:pPr algn="r"/>
            <a:r>
              <a:rPr lang="de-CH" altLang="de-DE" sz="2000" dirty="0">
                <a:effectLst/>
                <a:latin typeface="Univers LT Std 47 Cn Lt" pitchFamily="34" charset="0"/>
              </a:rPr>
              <a:t>Psalm 39,3-4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0657184" cy="3477875"/>
          </a:xfrm>
        </p:spPr>
        <p:txBody>
          <a:bodyPr wrap="square">
            <a:spAutoFit/>
          </a:bodyPr>
          <a:lstStyle/>
          <a:p>
            <a:pPr algn="l"/>
            <a:r>
              <a:rPr lang="de-CH" altLang="de-DE" sz="4400" dirty="0">
                <a:solidFill>
                  <a:schemeClr val="tx1"/>
                </a:solidFill>
                <a:effectLst/>
                <a:latin typeface="Univers LT Std 47 Cn Lt" pitchFamily="34" charset="0"/>
              </a:rPr>
              <a:t>So schwieg ich denn und blieb stumm – ohne dass es viel genützt hätte. Denn in mir bohrte weiter der Schmerz. Mein Herz brannte, mein Stöhnen brachte ein Feuer zum Lodern. Schliesslich konnte ich doch nicht mehr schweigen.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29526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376" y="5373216"/>
            <a:ext cx="4176464" cy="400110"/>
          </a:xfrm>
        </p:spPr>
        <p:txBody>
          <a:bodyPr wrap="square">
            <a:spAutoFit/>
          </a:bodyPr>
          <a:lstStyle/>
          <a:p>
            <a:pPr algn="r"/>
            <a:r>
              <a:rPr lang="de-CH" altLang="de-DE" sz="2000" dirty="0">
                <a:effectLst/>
                <a:latin typeface="Univers LT Std 47 Cn Lt" pitchFamily="34" charset="0"/>
              </a:rPr>
              <a:t>Psalm 39,5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657184" cy="2123658"/>
          </a:xfrm>
        </p:spPr>
        <p:txBody>
          <a:bodyPr wrap="square">
            <a:spAutoFit/>
          </a:bodyPr>
          <a:lstStyle/>
          <a:p>
            <a:pPr algn="l"/>
            <a:r>
              <a:rPr lang="de-CH" altLang="de-DE" sz="4400" dirty="0">
                <a:solidFill>
                  <a:schemeClr val="tx1"/>
                </a:solidFill>
                <a:effectLst/>
                <a:latin typeface="Univers LT Std 47 Cn Lt" pitchFamily="34" charset="0"/>
              </a:rPr>
              <a:t>Lass mich begreifen, HERR, dass mein Leben begrenzt ist und meine Erdentage kurz bemessen sind! Lass mich erkennen, wie vergänglich ich bin!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46099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376" y="5373216"/>
            <a:ext cx="4176464" cy="400110"/>
          </a:xfrm>
        </p:spPr>
        <p:txBody>
          <a:bodyPr wrap="square">
            <a:spAutoFit/>
          </a:bodyPr>
          <a:lstStyle/>
          <a:p>
            <a:pPr algn="r"/>
            <a:r>
              <a:rPr lang="de-CH" altLang="de-DE" sz="2000" dirty="0">
                <a:effectLst/>
                <a:latin typeface="Univers LT Std 47 Cn Lt" pitchFamily="34" charset="0"/>
              </a:rPr>
              <a:t>Psalm 39,6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9505056" cy="3477875"/>
          </a:xfrm>
        </p:spPr>
        <p:txBody>
          <a:bodyPr wrap="square">
            <a:spAutoFit/>
          </a:bodyPr>
          <a:lstStyle/>
          <a:p>
            <a:pPr algn="l"/>
            <a:r>
              <a:rPr lang="de-CH" altLang="de-DE" sz="4400" dirty="0">
                <a:solidFill>
                  <a:schemeClr val="tx1"/>
                </a:solidFill>
                <a:effectLst/>
                <a:latin typeface="Univers LT Std 47 Cn Lt" pitchFamily="34" charset="0"/>
              </a:rPr>
              <a:t>Meine Lebenszeit gleicht in deinen Augen nur einer Handbreite, meine Zeit auf dieser Erde ist vor dir wie ein Nichts. Der Mensch ist nur ein Hauch, selbst wenn er noch so kraftvoll dazustehen scheint. </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33566978"/>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1289</Words>
  <Application>Microsoft Office PowerPoint</Application>
  <PresentationFormat>Benutzerdefiniert</PresentationFormat>
  <Paragraphs>147</Paragraphs>
  <Slides>52</Slides>
  <Notes>52</Notes>
  <HiddenSlides>0</HiddenSlides>
  <MMClips>0</MMClips>
  <ScaleCrop>false</ScaleCrop>
  <HeadingPairs>
    <vt:vector size="4" baseType="variant">
      <vt:variant>
        <vt:lpstr>Design</vt:lpstr>
      </vt:variant>
      <vt:variant>
        <vt:i4>1</vt:i4>
      </vt:variant>
      <vt:variant>
        <vt:lpstr>Folientitel</vt:lpstr>
      </vt:variant>
      <vt:variant>
        <vt:i4>52</vt:i4>
      </vt:variant>
    </vt:vector>
  </HeadingPairs>
  <TitlesOfParts>
    <vt:vector size="53" baseType="lpstr">
      <vt:lpstr>Designvorlage 'Berggipfel'</vt:lpstr>
      <vt:lpstr>Lass mich begreifen, HERR, dass mein Leben begrenzt ist!</vt:lpstr>
      <vt:lpstr>PowerPoint-Präsentation</vt:lpstr>
      <vt:lpstr>„Vorzutragen durch Jedutun.“</vt:lpstr>
      <vt:lpstr>„Die Söhne Jedutuns: Gedalja, Zeri, Jeschaja, Schimi, Haschabja und Mattitja, zusammen sechs. Sie sollten Laute spielen unter der Leitung ihres Vaters, der selbst den HERRN in prophetischer Begeisterung pries und rühmte.“</vt:lpstr>
      <vt:lpstr>Vorzutragen durch Jedutun. Ein Psalm Davids.</vt:lpstr>
      <vt:lpstr>Ich hatte mir vorgenommen, mich richtig zu verhalten und mich nicht durch Worte zu versündigen, die rasch über die Lippen kommen. In der Nähe gottloser Menschen wollte ich meine Zunge im Zaum halten.</vt:lpstr>
      <vt:lpstr>So schwieg ich denn und blieb stumm – ohne dass es viel genützt hätte. Denn in mir bohrte weiter der Schmerz. Mein Herz brannte, mein Stöhnen brachte ein Feuer zum Lodern. Schliesslich konnte ich doch nicht mehr schweigen.</vt:lpstr>
      <vt:lpstr>Lass mich begreifen, HERR, dass mein Leben begrenzt ist und meine Erdentage kurz bemessen sind! Lass mich erkennen, wie vergänglich ich bin!</vt:lpstr>
      <vt:lpstr>Meine Lebenszeit gleicht in deinen Augen nur einer Handbreite, meine Zeit auf dieser Erde ist vor dir wie ein Nichts. Der Mensch ist nur ein Hauch, selbst wenn er noch so kraftvoll dazustehen scheint. </vt:lpstr>
      <vt:lpstr>S E L A</vt:lpstr>
      <vt:lpstr>Wie ein Schatten geht der Mensch über die Erde, um sinnlose Dinge machen die Leute viel Lärm. Sie häufen Besitz auf, aber letztendlich weiss niemand, für wen. Worauf soll ich denn nun meine Hoffnung setzen, Herr? Mein Warten und Hoffen gilt allein dir!</vt:lpstr>
      <vt:lpstr>Befreie mich von all meiner Schuld, gib mich nicht dem Gespött von Dummköpfen preis! Ich will still sein und mache meinen Mund nicht mehr auf. Denn von dir kommt alles, was geschehen ist.</vt:lpstr>
      <vt:lpstr>Doch nun nimm das Leid, das du mir auferlegt hast, von mir, damit ich unter deiner strafenden Hand nicht vergehe.</vt:lpstr>
      <vt:lpstr>Wenn du einen Menschen wegen seiner Schuld bestrafst, lässt du seine Schönheit vergehen wie ein Kleid, das die Motten zerfressen. Ja, nichts weiter als ein Hauch ist jeder Mensch.</vt:lpstr>
      <vt:lpstr>S E L A</vt:lpstr>
      <vt:lpstr>Höre auf mein Gebet, HERR, und vernimm mein Schreien! Schweige nicht zu meinen Tränen! Ich bin ja nur ein Gast bei dir, ein Fremder wie alle meine Vorfahren.</vt:lpstr>
      <vt:lpstr>Blicke nicht länger im Zorn auf mich, damit ich wieder froh werde, bevor ich diese Erde verlassen muss und nicht mehr bin.</vt:lpstr>
      <vt:lpstr>I. Hilfe – ich habe die Kontrolle verloren!</vt:lpstr>
      <vt:lpstr>„Ich hatte mir vorgenommen, mich richtig zu verhalten und mich nicht durch Worte zu versündigen, die rasch über die Lippen kommen. In der Nähe gottloser Menschen wollte ich meine Zunge im Zaum halten.“</vt:lpstr>
      <vt:lpstr>„Wenn jemand meint, er diene Gott, und hält seine Zunge nicht im Zaum, sondern betrügt sein Herz, so ist sein Gottesdienst nichtig.“</vt:lpstr>
      <vt:lpstr>„So schwieg ich denn und blieb stumm – ohne dass es viel genützt hätte.“</vt:lpstr>
      <vt:lpstr>„Denn in mir bohrte weiter der Schmerz.“</vt:lpstr>
      <vt:lpstr>„Mein Herz brannte, mein Stöhnen brachte ein Feuer zum Lodern.“</vt:lpstr>
      <vt:lpstr>„Schliesslich konnte ich doch nicht mehr schweigen.“</vt:lpstr>
      <vt:lpstr>„Lass mich begreifen, HERR, dass mein Leben begrenzt ist und meine Erdentage kurz bemessen sind! Lass mich erkennen, wie vergänglich ich bin!“</vt:lpstr>
      <vt:lpstr>„Meine Lebenszeit gleicht in deinen Augen nur einer Handbreite, meine Zeit auf dieser Erde ist vor dir wie ein Nichts.“</vt:lpstr>
      <vt:lpstr>Nun zu euch, die ihr sagt: »Heute oder spätestens morgen werden wir in die und die Stadt reisen! Wir werden ein Jahr lang dort bleiben, werden Geschäfte machen und werden viel Geld verdienen!«</vt:lpstr>
      <vt:lpstr>„Dabei wisst ihr nicht einmal, was morgen sein wird! Was ist schon euer Leben? Ein Dampfwölkchen seid ihr, das für eine kleine Weile zu sehen ist und dann wieder verschwindet.“</vt:lpstr>
      <vt:lpstr>„Der Mensch ist nur ein Hauch, selbst wenn er noch so kraftvoll dazustehen scheint.“</vt:lpstr>
      <vt:lpstr>S E L A</vt:lpstr>
      <vt:lpstr>II. Worauf soll ich jetzt hoffen?</vt:lpstr>
      <vt:lpstr>„Wie ein Schatten geht der Mensch über die Erde, um sinnlose Dinge machen die Leute viel Lärm. Sie häufen Besitz auf, aber letztendlich weiss niemand, für wen.“</vt:lpstr>
      <vt:lpstr>„Worauf soll ich denn nun meine Hoffnung setzen, Herr?“</vt:lpstr>
      <vt:lpstr>„Mein Warten und Hoffen gilt allein dir!“</vt:lpstr>
      <vt:lpstr>„Gepriesen sei Gott, der Vater unseres Herrn Jesus Christus! In seinem grossen Erbarmen hat er uns durch die Auferstehung Jesu Christi von den Toten ein neues Leben geschenkt. Wir sind von neuem geboren und haben jetzt eine sichere Hoffnung, die Aussicht auf ein unvergängliches und makelloses Erbe, das nie seinen Wert verlieren wird. Gott hält es im Himmel für euch bereit.“</vt:lpstr>
      <vt:lpstr>„Denn im Reich Gottes geht es nicht um Fragen des Essens und Trinkens, sondern um das, was der Heilige Geist bewirkt: Gerechtigkeit, Frieden und Freude.“</vt:lpstr>
      <vt:lpstr>„Befreie mich von all meiner Schuld!“</vt:lpstr>
      <vt:lpstr>„Wie kann dieser Mensch es wagen, so etwas zu sagen? Das ist ja Gotteslästerung! Niemand kann Sünden vergeben ausser Gott.“</vt:lpstr>
      <vt:lpstr>„Gib mich nicht dem Gespött von Dummköpfen preis!“</vt:lpstr>
      <vt:lpstr>„Lass uns nicht in Versuchung geraten, sondern errette uns vor dem Bösen.“</vt:lpstr>
      <vt:lpstr>„Ich will still sein und mache meinen Mund nicht mehr auf.“</vt:lpstr>
      <vt:lpstr>„Denn von dir kommt alles, was geschehen ist.“</vt:lpstr>
      <vt:lpstr>„Doch nun nimm das Leid, das du mir auferlegt hast, von mir, damit ich unter deiner strafenden Hand nicht vergehe.“</vt:lpstr>
      <vt:lpstr>„Wenn du einen Menschen wegen seiner Schuld bestrafst, lässt du seine Schönheit vergehen wie ein Kleid, das die Motten zerfressen. Ja, nichts weiter als ein Hauch ist jeder Mensch.“</vt:lpstr>
      <vt:lpstr>S E L A</vt:lpstr>
      <vt:lpstr>III. Bitte – lass mich wieder froh werden!</vt:lpstr>
      <vt:lpstr>„Höre auf mein Gebet, HERR, und vernimm mein Schreien! Schweige nicht zu meinen Tränen! Ich bin ja nur ein Gast bei dir, ein Fremder wie alle meine Vorfahren.“</vt:lpstr>
      <vt:lpstr>„Blicke nicht länger im Zorn auf mich, damit ich wieder froh werde, bevor ich diese Erde verlassen muss und nicht mehr bin.“</vt:lpstr>
      <vt:lpstr>„Wer an den Sohn glaubt, hat das ewige Leben. Wer dem Sohn nicht gehorcht, wird das Leben nicht sehen; der Zorn Gottes bleibt auf ihm.“</vt:lpstr>
      <vt:lpstr>„Wer mein Wort hört und glaubt dem, der mich gesandt hat, der hat das ewige Leben und kommt nicht in das Gericht, sondern er ist vom Tode zum Leben hindurchgedrungen.“</vt:lpstr>
      <vt:lpstr>Schlussgedanke</vt:lpstr>
      <vt:lpstr>„Worauf soll ich denn nun meine Hoffnung setzen, Herr? Mein Warten und Hoffen gilt allein dir!“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Einblick in das Gebetsleben des König Davids - Teil 1/7 - Lass mich begreifen, Herr, dass mein Leben begrenzt ist! - Psalm 39 - Folien</dc:title>
  <dc:creator>Jürg Birnstiel</dc:creator>
  <cp:lastModifiedBy>Me</cp:lastModifiedBy>
  <cp:revision>872</cp:revision>
  <dcterms:created xsi:type="dcterms:W3CDTF">2013-11-12T15:20:47Z</dcterms:created>
  <dcterms:modified xsi:type="dcterms:W3CDTF">2019-09-17T19:12:33Z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