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4"/>
  </p:notesMasterIdLst>
  <p:handoutMasterIdLst>
    <p:handoutMasterId r:id="rId35"/>
  </p:handoutMasterIdLst>
  <p:sldIdLst>
    <p:sldId id="995" r:id="rId2"/>
    <p:sldId id="1024" r:id="rId3"/>
    <p:sldId id="1026" r:id="rId4"/>
    <p:sldId id="896" r:id="rId5"/>
    <p:sldId id="1027" r:id="rId6"/>
    <p:sldId id="1028" r:id="rId7"/>
    <p:sldId id="1029" r:id="rId8"/>
    <p:sldId id="1030" r:id="rId9"/>
    <p:sldId id="1051" r:id="rId10"/>
    <p:sldId id="1031" r:id="rId11"/>
    <p:sldId id="1032" r:id="rId12"/>
    <p:sldId id="1033" r:id="rId13"/>
    <p:sldId id="1034" r:id="rId14"/>
    <p:sldId id="1035" r:id="rId15"/>
    <p:sldId id="1036" r:id="rId16"/>
    <p:sldId id="1025" r:id="rId17"/>
    <p:sldId id="1037" r:id="rId18"/>
    <p:sldId id="1038" r:id="rId19"/>
    <p:sldId id="962" r:id="rId20"/>
    <p:sldId id="1039" r:id="rId21"/>
    <p:sldId id="1040" r:id="rId22"/>
    <p:sldId id="1041" r:id="rId23"/>
    <p:sldId id="1042" r:id="rId24"/>
    <p:sldId id="1043" r:id="rId25"/>
    <p:sldId id="1044" r:id="rId26"/>
    <p:sldId id="1045" r:id="rId27"/>
    <p:sldId id="1046" r:id="rId28"/>
    <p:sldId id="1047" r:id="rId29"/>
    <p:sldId id="1048" r:id="rId30"/>
    <p:sldId id="1049" r:id="rId31"/>
    <p:sldId id="259" r:id="rId32"/>
    <p:sldId id="1050" r:id="rId33"/>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30" d="100"/>
          <a:sy n="130" d="100"/>
        </p:scale>
        <p:origin x="-107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646694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203449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769899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785605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82327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308111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063458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041230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918600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21669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032439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483920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970458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155162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026361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19884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954146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008563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515345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940347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5905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784836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621915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36497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63846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38750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627527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246669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91503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7000" b="-7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3.png"/><Relationship Id="rId4" Type="http://schemas.openxmlformats.org/officeDocument/2006/relationships/image" Target="../media/image3.sv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8429" y="260648"/>
            <a:ext cx="8521645" cy="1107996"/>
          </a:xfrm>
        </p:spPr>
        <p:txBody>
          <a:bodyPr wrap="square">
            <a:spAutoFit/>
          </a:bodyPr>
          <a:lstStyle/>
          <a:p>
            <a:pPr algn="l"/>
            <a:r>
              <a:rPr lang="de-CH" altLang="de-DE" sz="6600" dirty="0">
                <a:solidFill>
                  <a:schemeClr val="bg1"/>
                </a:solidFill>
                <a:effectLst/>
                <a:latin typeface="Univers LT Std 47 Cn Lt" pitchFamily="34" charset="0"/>
              </a:rPr>
              <a:t>Jeder hat seinen Platz</a:t>
            </a:r>
            <a:endParaRPr lang="de-DE" altLang="de-DE" sz="6600" dirty="0">
              <a:solidFill>
                <a:schemeClr val="bg1"/>
              </a:solidFill>
              <a:effectLst/>
              <a:latin typeface="Univers LT Std 47 Cn Lt" pitchFamily="34" charset="0"/>
            </a:endParaRPr>
          </a:p>
        </p:txBody>
      </p:sp>
      <p:sp>
        <p:nvSpPr>
          <p:cNvPr id="409603" name="Rectangle 3"/>
          <p:cNvSpPr>
            <a:spLocks noGrp="1" noChangeArrowheads="1"/>
          </p:cNvSpPr>
          <p:nvPr>
            <p:ph type="subTitle" idx="1"/>
          </p:nvPr>
        </p:nvSpPr>
        <p:spPr>
          <a:xfrm>
            <a:off x="151376" y="3501008"/>
            <a:ext cx="7705939" cy="523220"/>
          </a:xfrm>
        </p:spPr>
        <p:txBody>
          <a:bodyPr wrap="square">
            <a:spAutoFit/>
          </a:bodyPr>
          <a:lstStyle/>
          <a:p>
            <a:pPr algn="l"/>
            <a:r>
              <a:rPr lang="de-DE" altLang="de-DE" sz="2800" dirty="0">
                <a:solidFill>
                  <a:schemeClr val="bg1"/>
                </a:solidFill>
                <a:effectLst/>
                <a:latin typeface="Univers LT Std 47 Cn Lt" pitchFamily="34" charset="0"/>
              </a:rPr>
              <a:t>Reihe: </a:t>
            </a:r>
            <a:r>
              <a:rPr lang="de-CH" altLang="de-DE" sz="2800" dirty="0">
                <a:solidFill>
                  <a:schemeClr val="bg1"/>
                </a:solidFill>
                <a:effectLst/>
                <a:latin typeface="Univers LT Std 47 Cn Lt" pitchFamily="34" charset="0"/>
              </a:rPr>
              <a:t>Die Wichtigkeit christlicher Gemeinschaft</a:t>
            </a:r>
            <a:r>
              <a:rPr lang="de-DE" altLang="de-DE" sz="2800">
                <a:solidFill>
                  <a:schemeClr val="bg1"/>
                </a:solidFill>
                <a:effectLst/>
                <a:latin typeface="Univers LT Std 47 Cn Lt" pitchFamily="34" charset="0"/>
              </a:rPr>
              <a:t> (4/4</a:t>
            </a:r>
            <a:r>
              <a:rPr lang="de-DE" altLang="de-DE" sz="2800" dirty="0">
                <a:solidFill>
                  <a:schemeClr val="bg1"/>
                </a:solidFill>
                <a:effectLst/>
                <a:latin typeface="Univers LT Std 47 Cn Lt" pitchFamily="34" charset="0"/>
              </a:rPr>
              <a:t>)</a:t>
            </a:r>
          </a:p>
        </p:txBody>
      </p:sp>
      <p:sp>
        <p:nvSpPr>
          <p:cNvPr id="4" name="Rectangle 3"/>
          <p:cNvSpPr txBox="1">
            <a:spLocks noChangeArrowheads="1"/>
          </p:cNvSpPr>
          <p:nvPr/>
        </p:nvSpPr>
        <p:spPr bwMode="auto">
          <a:xfrm>
            <a:off x="2483768" y="1541057"/>
            <a:ext cx="633670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4000" kern="0" dirty="0">
                <a:solidFill>
                  <a:schemeClr val="bg1"/>
                </a:solidFill>
                <a:effectLst/>
                <a:latin typeface="Univers LT Std 47 Cn Lt" pitchFamily="34" charset="0"/>
              </a:rPr>
              <a:t>Epheser-Brief 4,15-16</a:t>
            </a:r>
          </a:p>
        </p:txBody>
      </p:sp>
    </p:spTree>
    <p:extLst>
      <p:ext uri="{BB962C8B-B14F-4D97-AF65-F5344CB8AC3E}">
        <p14:creationId xmlns:p14="http://schemas.microsoft.com/office/powerpoint/2010/main" val="2191759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79512" y="280973"/>
            <a:ext cx="7560840" cy="2123658"/>
          </a:xfrm>
        </p:spPr>
        <p:txBody>
          <a:bodyPr wrap="square">
            <a:spAutoFit/>
          </a:bodyPr>
          <a:lstStyle/>
          <a:p>
            <a:pPr algn="l"/>
            <a:r>
              <a:rPr lang="de-CH" altLang="de-DE" sz="4400" dirty="0">
                <a:solidFill>
                  <a:schemeClr val="bg1"/>
                </a:solidFill>
                <a:effectLst/>
                <a:latin typeface="Univers LT Std 47 Cn Lt" pitchFamily="34" charset="0"/>
              </a:rPr>
              <a:t>„Ihr habt die Botschaft der Wahrheit gehört, das Evangelium, das euch Rettung bringt.“</a:t>
            </a:r>
            <a:endParaRPr lang="de-DE" altLang="de-DE" sz="44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228184" y="3645024"/>
            <a:ext cx="21602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Epheser-Brief 1,13</a:t>
            </a:r>
          </a:p>
        </p:txBody>
      </p:sp>
    </p:spTree>
    <p:extLst>
      <p:ext uri="{BB962C8B-B14F-4D97-AF65-F5344CB8AC3E}">
        <p14:creationId xmlns:p14="http://schemas.microsoft.com/office/powerpoint/2010/main" val="1663957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79512" y="619527"/>
            <a:ext cx="6768752" cy="1446550"/>
          </a:xfrm>
        </p:spPr>
        <p:txBody>
          <a:bodyPr wrap="square">
            <a:spAutoFit/>
          </a:bodyPr>
          <a:lstStyle/>
          <a:p>
            <a:pPr algn="l"/>
            <a:r>
              <a:rPr lang="de-CH" altLang="de-DE" sz="4400" dirty="0">
                <a:solidFill>
                  <a:schemeClr val="bg1"/>
                </a:solidFill>
                <a:effectLst/>
                <a:latin typeface="Univers LT Std 47 Cn Lt" pitchFamily="34" charset="0"/>
              </a:rPr>
              <a:t>„Bindet den Gürtel der Wahrheit um eure Hüften.“</a:t>
            </a:r>
            <a:endParaRPr lang="de-DE" altLang="de-DE" sz="44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228184" y="3645024"/>
            <a:ext cx="21602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Epheser-Brief 1,14</a:t>
            </a:r>
          </a:p>
        </p:txBody>
      </p:sp>
    </p:spTree>
    <p:extLst>
      <p:ext uri="{BB962C8B-B14F-4D97-AF65-F5344CB8AC3E}">
        <p14:creationId xmlns:p14="http://schemas.microsoft.com/office/powerpoint/2010/main" val="1213724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79512" y="280973"/>
            <a:ext cx="8208912" cy="2123658"/>
          </a:xfrm>
        </p:spPr>
        <p:txBody>
          <a:bodyPr wrap="square">
            <a:spAutoFit/>
          </a:bodyPr>
          <a:lstStyle/>
          <a:p>
            <a:pPr algn="l"/>
            <a:r>
              <a:rPr lang="de-CH" altLang="de-DE" sz="4400" dirty="0">
                <a:solidFill>
                  <a:schemeClr val="bg1"/>
                </a:solidFill>
                <a:effectLst/>
                <a:latin typeface="Univers LT Std 47 Cn Lt" pitchFamily="34" charset="0"/>
              </a:rPr>
              <a:t>„Ich bin der Weg und die Wahrheit und das Leben; niemand kommt zum Vater denn durch mich.“</a:t>
            </a:r>
            <a:endParaRPr lang="de-DE" altLang="de-DE" sz="44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004048" y="3645024"/>
            <a:ext cx="338437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Johannes-Evangelium 14,6</a:t>
            </a:r>
          </a:p>
        </p:txBody>
      </p:sp>
    </p:spTree>
    <p:extLst>
      <p:ext uri="{BB962C8B-B14F-4D97-AF65-F5344CB8AC3E}">
        <p14:creationId xmlns:p14="http://schemas.microsoft.com/office/powerpoint/2010/main" val="1862303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332656"/>
            <a:ext cx="8208912" cy="1446550"/>
          </a:xfrm>
        </p:spPr>
        <p:txBody>
          <a:bodyPr wrap="square">
            <a:spAutoFit/>
          </a:bodyPr>
          <a:lstStyle/>
          <a:p>
            <a:pPr algn="l"/>
            <a:r>
              <a:rPr lang="de-CH" altLang="de-DE" sz="4400" dirty="0">
                <a:solidFill>
                  <a:schemeClr val="bg1"/>
                </a:solidFill>
                <a:effectLst/>
                <a:latin typeface="Univers LT Std 47 Cn Lt" pitchFamily="34" charset="0"/>
              </a:rPr>
              <a:t>„Wer hat euch nur davon abgebracht, weiterhin der Wahrheit zu folgen?“</a:t>
            </a:r>
            <a:endParaRPr lang="de-DE" altLang="de-DE" sz="44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004048" y="3645024"/>
            <a:ext cx="338437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Galater-Brief 5,7</a:t>
            </a:r>
          </a:p>
        </p:txBody>
      </p:sp>
    </p:spTree>
    <p:extLst>
      <p:ext uri="{BB962C8B-B14F-4D97-AF65-F5344CB8AC3E}">
        <p14:creationId xmlns:p14="http://schemas.microsoft.com/office/powerpoint/2010/main" val="919324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79512" y="188640"/>
            <a:ext cx="8208912" cy="3416320"/>
          </a:xfrm>
        </p:spPr>
        <p:txBody>
          <a:bodyPr wrap="square">
            <a:spAutoFit/>
          </a:bodyPr>
          <a:lstStyle/>
          <a:p>
            <a:pPr algn="l"/>
            <a:r>
              <a:rPr lang="de-CH" altLang="de-DE" sz="3600" dirty="0">
                <a:solidFill>
                  <a:schemeClr val="bg1"/>
                </a:solidFill>
                <a:effectLst/>
                <a:latin typeface="Univers LT Std 47 Cn Lt" pitchFamily="34" charset="0"/>
              </a:rPr>
              <a:t>„Sprich die Weisungen aus meinem Gesetzbuch ständig vor dich hin und denke Tag und Nacht darüber nach, damit dein ganzes Tun an meinen Geboten ausgerichtet ist. Dann wirst du Erfolg haben und wirst alles, was du beginnst, glücklich vollenden.“</a:t>
            </a:r>
            <a:endParaRPr lang="de-DE" altLang="de-DE" sz="36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004048" y="3645024"/>
            <a:ext cx="338437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Josua 1,8</a:t>
            </a:r>
          </a:p>
        </p:txBody>
      </p:sp>
    </p:spTree>
    <p:extLst>
      <p:ext uri="{BB962C8B-B14F-4D97-AF65-F5344CB8AC3E}">
        <p14:creationId xmlns:p14="http://schemas.microsoft.com/office/powerpoint/2010/main" val="2466905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79512" y="260648"/>
            <a:ext cx="7992888" cy="2862322"/>
          </a:xfrm>
        </p:spPr>
        <p:txBody>
          <a:bodyPr wrap="square">
            <a:spAutoFit/>
          </a:bodyPr>
          <a:lstStyle/>
          <a:p>
            <a:pPr algn="l"/>
            <a:r>
              <a:rPr lang="de-CH" altLang="de-DE" sz="3600" dirty="0">
                <a:solidFill>
                  <a:schemeClr val="bg1"/>
                </a:solidFill>
                <a:effectLst/>
                <a:latin typeface="Univers LT Std 47 Cn Lt" pitchFamily="34" charset="0"/>
              </a:rPr>
              <a:t>„Der König soll die Abschrift des Gesetzes stets greifbar haben und alle Tage darin lesen. So lernt er, den HERRN, seinen Gott, ernst zu nehmen und alle Gebote dieses Gesetzbuches sorgfältig zu beachten.“</a:t>
            </a:r>
            <a:endParaRPr lang="de-DE" altLang="de-DE" sz="36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004048" y="3645024"/>
            <a:ext cx="338437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5.Mose 17,19</a:t>
            </a:r>
          </a:p>
        </p:txBody>
      </p:sp>
    </p:spTree>
    <p:extLst>
      <p:ext uri="{BB962C8B-B14F-4D97-AF65-F5344CB8AC3E}">
        <p14:creationId xmlns:p14="http://schemas.microsoft.com/office/powerpoint/2010/main" val="9872523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xmlns="" id="{AB996A4C-A8AF-46EA-AE3F-AD0F877FC94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539552" y="404664"/>
            <a:ext cx="7900718" cy="1872208"/>
          </a:xfrm>
          <a:prstGeom prst="rect">
            <a:avLst/>
          </a:prstGeom>
        </p:spPr>
      </p:pic>
      <p:pic>
        <p:nvPicPr>
          <p:cNvPr id="9" name="Grafik 8">
            <a:extLst>
              <a:ext uri="{FF2B5EF4-FFF2-40B4-BE49-F238E27FC236}">
                <a16:creationId xmlns:a16="http://schemas.microsoft.com/office/drawing/2014/main" xmlns="" id="{E5731A26-9381-4D50-8C9F-EDEF1A60B0F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5980563" y="2852936"/>
            <a:ext cx="2459707" cy="725298"/>
          </a:xfrm>
          <a:prstGeom prst="rect">
            <a:avLst/>
          </a:prstGeom>
        </p:spPr>
      </p:pic>
    </p:spTree>
    <p:extLst>
      <p:ext uri="{BB962C8B-B14F-4D97-AF65-F5344CB8AC3E}">
        <p14:creationId xmlns:p14="http://schemas.microsoft.com/office/powerpoint/2010/main" val="318025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79512" y="619527"/>
            <a:ext cx="6768752" cy="1446550"/>
          </a:xfrm>
        </p:spPr>
        <p:txBody>
          <a:bodyPr wrap="square">
            <a:spAutoFit/>
          </a:bodyPr>
          <a:lstStyle/>
          <a:p>
            <a:pPr algn="l"/>
            <a:r>
              <a:rPr lang="de-CH" altLang="de-DE" sz="4400" dirty="0">
                <a:solidFill>
                  <a:schemeClr val="bg1"/>
                </a:solidFill>
                <a:effectLst/>
                <a:latin typeface="Univers LT Std 47 Cn Lt" pitchFamily="34" charset="0"/>
              </a:rPr>
              <a:t>„Wir sollen an der Wahrheit in Liebe festhalten.“</a:t>
            </a:r>
            <a:endParaRPr lang="de-DE" altLang="de-DE" sz="44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228184" y="3645024"/>
            <a:ext cx="21602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Epheser-Brief 4,15</a:t>
            </a:r>
          </a:p>
        </p:txBody>
      </p:sp>
    </p:spTree>
    <p:extLst>
      <p:ext uri="{BB962C8B-B14F-4D97-AF65-F5344CB8AC3E}">
        <p14:creationId xmlns:p14="http://schemas.microsoft.com/office/powerpoint/2010/main" val="1191059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79512" y="619527"/>
            <a:ext cx="7776864" cy="1446550"/>
          </a:xfrm>
        </p:spPr>
        <p:txBody>
          <a:bodyPr wrap="square">
            <a:spAutoFit/>
          </a:bodyPr>
          <a:lstStyle/>
          <a:p>
            <a:pPr algn="l"/>
            <a:r>
              <a:rPr lang="de-CH" altLang="de-DE" sz="4400" dirty="0">
                <a:solidFill>
                  <a:schemeClr val="bg1"/>
                </a:solidFill>
                <a:effectLst/>
                <a:latin typeface="Univers LT Std 47 Cn Lt" pitchFamily="34" charset="0"/>
              </a:rPr>
              <a:t>„So wachsen wir in allem zu Christus empor, der unser Haupt ist.“</a:t>
            </a:r>
            <a:endParaRPr lang="de-DE" altLang="de-DE" sz="44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228184" y="3645024"/>
            <a:ext cx="21602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Epheser-Brief 4,15</a:t>
            </a:r>
          </a:p>
        </p:txBody>
      </p:sp>
    </p:spTree>
    <p:extLst>
      <p:ext uri="{BB962C8B-B14F-4D97-AF65-F5344CB8AC3E}">
        <p14:creationId xmlns:p14="http://schemas.microsoft.com/office/powerpoint/2010/main" val="3834267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539552" y="764704"/>
            <a:ext cx="7344816" cy="923330"/>
          </a:xfrm>
        </p:spPr>
        <p:txBody>
          <a:bodyPr wrap="square">
            <a:spAutoFit/>
          </a:bodyPr>
          <a:lstStyle/>
          <a:p>
            <a:pPr algn="l"/>
            <a:r>
              <a:rPr lang="de-DE" altLang="de-DE" dirty="0">
                <a:solidFill>
                  <a:schemeClr val="bg1"/>
                </a:solidFill>
                <a:effectLst/>
                <a:latin typeface="Univers LT Std 47 Cn Lt" pitchFamily="34" charset="0"/>
              </a:rPr>
              <a:t>II. Integriert leben </a:t>
            </a:r>
          </a:p>
        </p:txBody>
      </p:sp>
    </p:spTree>
    <p:extLst>
      <p:ext uri="{BB962C8B-B14F-4D97-AF65-F5344CB8AC3E}">
        <p14:creationId xmlns:p14="http://schemas.microsoft.com/office/powerpoint/2010/main" val="2592046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260648"/>
            <a:ext cx="8136904" cy="1754326"/>
          </a:xfrm>
        </p:spPr>
        <p:txBody>
          <a:bodyPr wrap="square">
            <a:spAutoFit/>
          </a:bodyPr>
          <a:lstStyle/>
          <a:p>
            <a:pPr algn="l"/>
            <a:r>
              <a:rPr lang="de-CH" altLang="de-DE" sz="3600" dirty="0">
                <a:solidFill>
                  <a:schemeClr val="bg1"/>
                </a:solidFill>
                <a:effectLst/>
                <a:latin typeface="Univers LT Std 47 Cn Lt" pitchFamily="34" charset="0"/>
              </a:rPr>
              <a:t>Wir sollen an der Wahrheit in Liebe festhalten. So wachsen wir in allem zu Christus empor,</a:t>
            </a:r>
            <a:br>
              <a:rPr lang="de-CH" altLang="de-DE" sz="3600" dirty="0">
                <a:solidFill>
                  <a:schemeClr val="bg1"/>
                </a:solidFill>
                <a:effectLst/>
                <a:latin typeface="Univers LT Std 47 Cn Lt" pitchFamily="34" charset="0"/>
              </a:rPr>
            </a:br>
            <a:r>
              <a:rPr lang="de-CH" altLang="de-DE" sz="3600" dirty="0">
                <a:solidFill>
                  <a:schemeClr val="bg1"/>
                </a:solidFill>
                <a:effectLst/>
                <a:latin typeface="Univers LT Std 47 Cn Lt" pitchFamily="34" charset="0"/>
              </a:rPr>
              <a:t>der unser Haupt ist.</a:t>
            </a:r>
            <a:endParaRPr lang="de-DE" altLang="de-DE" sz="36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228184" y="3645024"/>
            <a:ext cx="21602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Epheser-Brief 4,15</a:t>
            </a:r>
          </a:p>
        </p:txBody>
      </p:sp>
    </p:spTree>
    <p:extLst>
      <p:ext uri="{BB962C8B-B14F-4D97-AF65-F5344CB8AC3E}">
        <p14:creationId xmlns:p14="http://schemas.microsoft.com/office/powerpoint/2010/main" val="1830414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79512" y="619527"/>
            <a:ext cx="7776864" cy="1446550"/>
          </a:xfrm>
        </p:spPr>
        <p:txBody>
          <a:bodyPr wrap="square">
            <a:spAutoFit/>
          </a:bodyPr>
          <a:lstStyle/>
          <a:p>
            <a:pPr algn="l"/>
            <a:r>
              <a:rPr lang="de-CH" altLang="de-DE" sz="4400" dirty="0">
                <a:solidFill>
                  <a:schemeClr val="bg1"/>
                </a:solidFill>
                <a:effectLst/>
                <a:latin typeface="Univers LT Std 47 Cn Lt" pitchFamily="34" charset="0"/>
              </a:rPr>
              <a:t>„Von Christus wird der ganze Leib zu einer Einheit zusammengefügt.“</a:t>
            </a:r>
            <a:endParaRPr lang="de-DE" altLang="de-DE" sz="44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228184" y="3645024"/>
            <a:ext cx="21602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Epheser-Brief 4,16</a:t>
            </a:r>
          </a:p>
        </p:txBody>
      </p:sp>
    </p:spTree>
    <p:extLst>
      <p:ext uri="{BB962C8B-B14F-4D97-AF65-F5344CB8AC3E}">
        <p14:creationId xmlns:p14="http://schemas.microsoft.com/office/powerpoint/2010/main" val="20458116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116632"/>
            <a:ext cx="7344816" cy="3477875"/>
          </a:xfrm>
        </p:spPr>
        <p:txBody>
          <a:bodyPr wrap="square">
            <a:spAutoFit/>
          </a:bodyPr>
          <a:lstStyle/>
          <a:p>
            <a:pPr algn="l"/>
            <a:r>
              <a:rPr lang="de-CH" altLang="de-DE" sz="4400" dirty="0">
                <a:solidFill>
                  <a:schemeClr val="bg1"/>
                </a:solidFill>
                <a:effectLst/>
                <a:latin typeface="Univers LT Std 47 Cn Lt" pitchFamily="34" charset="0"/>
              </a:rPr>
              <a:t>„Wir alle sind in der Taufe durch denselben Geist in den einen Leib, in Christus, eingegliedert und auch alle mit demselben Geist erfüllt worden.“</a:t>
            </a:r>
            <a:endParaRPr lang="de-DE" altLang="de-DE" sz="44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580112" y="3645024"/>
            <a:ext cx="280831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1.Korinther-Brief 12,13</a:t>
            </a:r>
          </a:p>
        </p:txBody>
      </p:sp>
    </p:spTree>
    <p:extLst>
      <p:ext uri="{BB962C8B-B14F-4D97-AF65-F5344CB8AC3E}">
        <p14:creationId xmlns:p14="http://schemas.microsoft.com/office/powerpoint/2010/main" val="2959206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188640"/>
            <a:ext cx="8568952" cy="2862322"/>
          </a:xfrm>
        </p:spPr>
        <p:txBody>
          <a:bodyPr wrap="square">
            <a:spAutoFit/>
          </a:bodyPr>
          <a:lstStyle/>
          <a:p>
            <a:pPr algn="l"/>
            <a:r>
              <a:rPr lang="de-CH" altLang="de-DE" sz="3600" dirty="0">
                <a:solidFill>
                  <a:schemeClr val="bg1"/>
                </a:solidFill>
                <a:effectLst/>
                <a:latin typeface="Univers LT Std 47 Cn Lt" pitchFamily="34" charset="0"/>
              </a:rPr>
              <a:t>„Der Körper des Menschen ist einer und besteht doch aus vielen Teilen. Aber all die vielen Teile gehören zusammen und bilden einen unteilbaren Organismus. So ist es auch mit Christus: mit der Gemeinde, die sein Leib ist.“</a:t>
            </a:r>
            <a:endParaRPr lang="de-DE" altLang="de-DE" sz="36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580112" y="3645024"/>
            <a:ext cx="280831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1.Korinther-Brief 12,12</a:t>
            </a:r>
          </a:p>
        </p:txBody>
      </p:sp>
    </p:spTree>
    <p:extLst>
      <p:ext uri="{BB962C8B-B14F-4D97-AF65-F5344CB8AC3E}">
        <p14:creationId xmlns:p14="http://schemas.microsoft.com/office/powerpoint/2010/main" val="739334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116632"/>
            <a:ext cx="8496944" cy="2800767"/>
          </a:xfrm>
        </p:spPr>
        <p:txBody>
          <a:bodyPr wrap="square">
            <a:spAutoFit/>
          </a:bodyPr>
          <a:lstStyle/>
          <a:p>
            <a:pPr algn="l"/>
            <a:r>
              <a:rPr lang="de-CH" altLang="de-DE" sz="4400" dirty="0">
                <a:solidFill>
                  <a:schemeClr val="bg1"/>
                </a:solidFill>
                <a:effectLst/>
                <a:latin typeface="Univers LT Std 47 Cn Lt" pitchFamily="34" charset="0"/>
              </a:rPr>
              <a:t>„Ein Körperteil hängt am anderen und alle werden durch Gelenke miteinander verbunden. Jeder Körperteil unterstützt den anderen entsprechend seiner Kraft.“</a:t>
            </a:r>
            <a:endParaRPr lang="de-DE" altLang="de-DE" sz="44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228184" y="3645024"/>
            <a:ext cx="21602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Epheser-Brief 4,16</a:t>
            </a:r>
          </a:p>
        </p:txBody>
      </p:sp>
    </p:spTree>
    <p:extLst>
      <p:ext uri="{BB962C8B-B14F-4D97-AF65-F5344CB8AC3E}">
        <p14:creationId xmlns:p14="http://schemas.microsoft.com/office/powerpoint/2010/main" val="40855547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260648"/>
            <a:ext cx="8640960" cy="2123658"/>
          </a:xfrm>
        </p:spPr>
        <p:txBody>
          <a:bodyPr wrap="square">
            <a:spAutoFit/>
          </a:bodyPr>
          <a:lstStyle/>
          <a:p>
            <a:pPr algn="l"/>
            <a:r>
              <a:rPr lang="de-CH" altLang="de-DE" sz="4400" dirty="0">
                <a:solidFill>
                  <a:schemeClr val="bg1"/>
                </a:solidFill>
                <a:effectLst/>
                <a:latin typeface="Univers LT Std 47 Cn Lt" pitchFamily="34" charset="0"/>
              </a:rPr>
              <a:t>„Jeder Körperteil unterstützt den anderen entsprechend seiner Kraft und trägt so zum Wachstum des Leibes bei.“</a:t>
            </a:r>
            <a:endParaRPr lang="de-DE" altLang="de-DE" sz="44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228184" y="3645024"/>
            <a:ext cx="21602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Epheser-Brief 4,16</a:t>
            </a:r>
          </a:p>
        </p:txBody>
      </p:sp>
    </p:spTree>
    <p:extLst>
      <p:ext uri="{BB962C8B-B14F-4D97-AF65-F5344CB8AC3E}">
        <p14:creationId xmlns:p14="http://schemas.microsoft.com/office/powerpoint/2010/main" val="2510717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260648"/>
            <a:ext cx="8640960" cy="1446550"/>
          </a:xfrm>
        </p:spPr>
        <p:txBody>
          <a:bodyPr wrap="square">
            <a:spAutoFit/>
          </a:bodyPr>
          <a:lstStyle/>
          <a:p>
            <a:pPr algn="l"/>
            <a:r>
              <a:rPr lang="de-CH" altLang="de-DE" sz="4400" dirty="0">
                <a:solidFill>
                  <a:schemeClr val="bg1"/>
                </a:solidFill>
                <a:effectLst/>
                <a:latin typeface="Univers LT Std 47 Cn Lt" pitchFamily="34" charset="0"/>
              </a:rPr>
              <a:t>„Dadurch erbaut sich der Leib durch die </a:t>
            </a:r>
            <a:r>
              <a:rPr lang="de-CH" altLang="de-DE" sz="4400">
                <a:solidFill>
                  <a:schemeClr val="bg1"/>
                </a:solidFill>
                <a:effectLst/>
                <a:latin typeface="Univers LT Std 47 Cn Lt" pitchFamily="34" charset="0"/>
              </a:rPr>
              <a:t>Liebe selbst auf</a:t>
            </a:r>
            <a:r>
              <a:rPr lang="de-CH" altLang="de-DE" sz="4400" dirty="0">
                <a:solidFill>
                  <a:schemeClr val="bg1"/>
                </a:solidFill>
                <a:effectLst/>
                <a:latin typeface="Univers LT Std 47 Cn Lt" pitchFamily="34" charset="0"/>
              </a:rPr>
              <a:t>.“</a:t>
            </a:r>
            <a:endParaRPr lang="de-DE" altLang="de-DE" sz="44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228184" y="3645024"/>
            <a:ext cx="21602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Epheser-Brief 4,16</a:t>
            </a:r>
          </a:p>
        </p:txBody>
      </p:sp>
    </p:spTree>
    <p:extLst>
      <p:ext uri="{BB962C8B-B14F-4D97-AF65-F5344CB8AC3E}">
        <p14:creationId xmlns:p14="http://schemas.microsoft.com/office/powerpoint/2010/main" val="27536934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260648"/>
            <a:ext cx="8568952" cy="2308324"/>
          </a:xfrm>
        </p:spPr>
        <p:txBody>
          <a:bodyPr wrap="square">
            <a:spAutoFit/>
          </a:bodyPr>
          <a:lstStyle/>
          <a:p>
            <a:pPr algn="l"/>
            <a:r>
              <a:rPr lang="de-CH" altLang="de-DE" sz="3600" dirty="0">
                <a:solidFill>
                  <a:schemeClr val="bg1"/>
                </a:solidFill>
                <a:effectLst/>
                <a:latin typeface="Univers LT Std 47 Cn Lt" pitchFamily="34" charset="0"/>
              </a:rPr>
              <a:t>„Ich gebe euch ein neues Gebot: Liebt einander! Ihr sollt einander lieben, wie ich euch geliebt habe. An eurer Liebe zueinander werden alle erkennen, dass ihr meine Jünger seid.“</a:t>
            </a:r>
            <a:endParaRPr lang="de-DE" altLang="de-DE" sz="36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076056" y="3645024"/>
            <a:ext cx="33123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Johannes-Evangelium 13,34-35</a:t>
            </a:r>
          </a:p>
        </p:txBody>
      </p:sp>
    </p:spTree>
    <p:extLst>
      <p:ext uri="{BB962C8B-B14F-4D97-AF65-F5344CB8AC3E}">
        <p14:creationId xmlns:p14="http://schemas.microsoft.com/office/powerpoint/2010/main" val="7785679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110520"/>
            <a:ext cx="8136904" cy="3539430"/>
          </a:xfrm>
        </p:spPr>
        <p:txBody>
          <a:bodyPr wrap="square">
            <a:spAutoFit/>
          </a:bodyPr>
          <a:lstStyle/>
          <a:p>
            <a:pPr algn="l"/>
            <a:r>
              <a:rPr lang="de-CH" altLang="de-DE" sz="3200" dirty="0">
                <a:solidFill>
                  <a:schemeClr val="bg1"/>
                </a:solidFill>
                <a:effectLst/>
                <a:latin typeface="Univers LT Std 47 Cn Lt" pitchFamily="34" charset="0"/>
              </a:rPr>
              <a:t>„An geheimen Zeichen und Merkmalen erkennen sie einander und lieben sich schon, fast ehe sie sich noch kennen. Unterschiedslos vollziehen sie miteinander eine Art Ritual der Lüste; sie nennen einander Brüder und Schwestern, so dass die bei ihnen übliche Unzucht durch den Gebrauch eines so heiligen Wortes sogar zum Inzest wird.“</a:t>
            </a:r>
            <a:endParaRPr lang="de-DE" altLang="de-DE" sz="32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076056" y="3645024"/>
            <a:ext cx="33123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err="1">
                <a:solidFill>
                  <a:schemeClr val="bg1"/>
                </a:solidFill>
                <a:effectLst/>
                <a:latin typeface="Univers LT Std 47 Cn Lt" pitchFamily="34" charset="0"/>
              </a:rPr>
              <a:t>M.Minucius</a:t>
            </a:r>
            <a:r>
              <a:rPr lang="de-DE" altLang="de-DE" sz="2000" kern="0" dirty="0">
                <a:solidFill>
                  <a:schemeClr val="bg1"/>
                </a:solidFill>
                <a:effectLst/>
                <a:latin typeface="Univers LT Std 47 Cn Lt" pitchFamily="34" charset="0"/>
              </a:rPr>
              <a:t> Felix: Octavius, 9,2</a:t>
            </a:r>
          </a:p>
        </p:txBody>
      </p:sp>
    </p:spTree>
    <p:extLst>
      <p:ext uri="{BB962C8B-B14F-4D97-AF65-F5344CB8AC3E}">
        <p14:creationId xmlns:p14="http://schemas.microsoft.com/office/powerpoint/2010/main" val="12661419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260648"/>
            <a:ext cx="8568952" cy="2308324"/>
          </a:xfrm>
        </p:spPr>
        <p:txBody>
          <a:bodyPr wrap="square">
            <a:spAutoFit/>
          </a:bodyPr>
          <a:lstStyle/>
          <a:p>
            <a:pPr algn="l"/>
            <a:r>
              <a:rPr lang="de-CH" altLang="de-DE" sz="3600" dirty="0">
                <a:solidFill>
                  <a:schemeClr val="bg1"/>
                </a:solidFill>
                <a:effectLst/>
                <a:latin typeface="Univers LT Std 47 Cn Lt" pitchFamily="34" charset="0"/>
              </a:rPr>
              <a:t>„Ich gebe euch ein neues Gebot: Liebt einander! Ihr sollt einander lieben, wie ich euch geliebt habe. An eurer Liebe zueinander werden alle erkennen, dass ihr meine Jünger seid.“</a:t>
            </a:r>
            <a:endParaRPr lang="de-DE" altLang="de-DE" sz="36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076056" y="3645024"/>
            <a:ext cx="33123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Johannes-Evangelium 13,34-35</a:t>
            </a:r>
          </a:p>
        </p:txBody>
      </p:sp>
    </p:spTree>
    <p:extLst>
      <p:ext uri="{BB962C8B-B14F-4D97-AF65-F5344CB8AC3E}">
        <p14:creationId xmlns:p14="http://schemas.microsoft.com/office/powerpoint/2010/main" val="16841832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260648"/>
            <a:ext cx="8568952" cy="2308324"/>
          </a:xfrm>
        </p:spPr>
        <p:txBody>
          <a:bodyPr wrap="square">
            <a:spAutoFit/>
          </a:bodyPr>
          <a:lstStyle/>
          <a:p>
            <a:pPr algn="l"/>
            <a:r>
              <a:rPr lang="de-CH" altLang="de-DE" sz="3600" dirty="0">
                <a:solidFill>
                  <a:schemeClr val="bg1"/>
                </a:solidFill>
                <a:effectLst/>
                <a:latin typeface="Univers LT Std 47 Cn Lt" pitchFamily="34" charset="0"/>
              </a:rPr>
              <a:t>„Wenn du mit deinem Mund bekennst, dass Jesus der Herr ist, und mit deinem Herzen glaubst, dass Gott ihn von den Toten auferweckt hat, wirst du gerettet werden.“</a:t>
            </a:r>
            <a:endParaRPr lang="de-DE" altLang="de-DE" sz="36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076056" y="3645024"/>
            <a:ext cx="33123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Römer-Brief 10,9</a:t>
            </a:r>
          </a:p>
        </p:txBody>
      </p:sp>
    </p:spTree>
    <p:extLst>
      <p:ext uri="{BB962C8B-B14F-4D97-AF65-F5344CB8AC3E}">
        <p14:creationId xmlns:p14="http://schemas.microsoft.com/office/powerpoint/2010/main" val="58055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188640"/>
            <a:ext cx="8424936" cy="3046988"/>
          </a:xfrm>
        </p:spPr>
        <p:txBody>
          <a:bodyPr wrap="square">
            <a:spAutoFit/>
          </a:bodyPr>
          <a:lstStyle/>
          <a:p>
            <a:pPr algn="l"/>
            <a:r>
              <a:rPr lang="de-CH" altLang="de-DE" sz="3200" dirty="0">
                <a:solidFill>
                  <a:schemeClr val="bg1"/>
                </a:solidFill>
                <a:effectLst/>
                <a:latin typeface="Univers LT Std 47 Cn Lt" pitchFamily="34" charset="0"/>
              </a:rPr>
              <a:t>Von Christus wird der ganze Leib zu einer Einheit zusammengefügt. Ein Körperteil hängt am anderen</a:t>
            </a:r>
            <a:br>
              <a:rPr lang="de-CH" altLang="de-DE" sz="3200" dirty="0">
                <a:solidFill>
                  <a:schemeClr val="bg1"/>
                </a:solidFill>
                <a:effectLst/>
                <a:latin typeface="Univers LT Std 47 Cn Lt" pitchFamily="34" charset="0"/>
              </a:rPr>
            </a:br>
            <a:r>
              <a:rPr lang="de-CH" altLang="de-DE" sz="3200" dirty="0">
                <a:solidFill>
                  <a:schemeClr val="bg1"/>
                </a:solidFill>
                <a:effectLst/>
                <a:latin typeface="Univers LT Std 47 Cn Lt" pitchFamily="34" charset="0"/>
              </a:rPr>
              <a:t>und alle werden durch Gelenke miteinander verbunden. Jeder Körperteil unterstützt den anderen entsprechend seiner Kraft und trägt so zum Wachstum des Leibes bei. Dadurch erbaut sich der Leib durch die Liebe selbst auf.</a:t>
            </a:r>
            <a:endParaRPr lang="de-DE" altLang="de-DE" sz="32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228184" y="3645024"/>
            <a:ext cx="21602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Epheser-Brief 4,16</a:t>
            </a:r>
          </a:p>
        </p:txBody>
      </p:sp>
    </p:spTree>
    <p:extLst>
      <p:ext uri="{BB962C8B-B14F-4D97-AF65-F5344CB8AC3E}">
        <p14:creationId xmlns:p14="http://schemas.microsoft.com/office/powerpoint/2010/main" val="6286111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68906" y="332656"/>
            <a:ext cx="8208912" cy="1754326"/>
          </a:xfrm>
        </p:spPr>
        <p:txBody>
          <a:bodyPr wrap="square">
            <a:spAutoFit/>
          </a:bodyPr>
          <a:lstStyle/>
          <a:p>
            <a:pPr algn="l"/>
            <a:r>
              <a:rPr lang="de-CH" altLang="de-DE" sz="3600" dirty="0">
                <a:solidFill>
                  <a:schemeClr val="bg1"/>
                </a:solidFill>
                <a:effectLst/>
                <a:latin typeface="Univers LT Std 47 Cn Lt" pitchFamily="34" charset="0"/>
              </a:rPr>
              <a:t>„Wir sind in der Taufe durch denselben Geist in den einen Leib, in Christus, eingegliedert und auch alle mit demselben Geist erfüllt worden.“</a:t>
            </a:r>
            <a:endParaRPr lang="de-DE" altLang="de-DE" sz="36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076056" y="3645024"/>
            <a:ext cx="33123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1.Korinther-Brief 12,13</a:t>
            </a:r>
          </a:p>
        </p:txBody>
      </p:sp>
    </p:spTree>
    <p:extLst>
      <p:ext uri="{BB962C8B-B14F-4D97-AF65-F5344CB8AC3E}">
        <p14:creationId xmlns:p14="http://schemas.microsoft.com/office/powerpoint/2010/main" val="2800150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836712"/>
            <a:ext cx="5760640" cy="1107996"/>
          </a:xfrm>
        </p:spPr>
        <p:txBody>
          <a:bodyPr wrap="square">
            <a:spAutoFit/>
          </a:bodyPr>
          <a:lstStyle/>
          <a:p>
            <a:pPr algn="l"/>
            <a:r>
              <a:rPr lang="de-DE" altLang="de-DE" sz="6600" dirty="0">
                <a:solidFill>
                  <a:schemeClr val="bg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79512" y="188640"/>
            <a:ext cx="8208912" cy="2308324"/>
          </a:xfrm>
        </p:spPr>
        <p:txBody>
          <a:bodyPr wrap="square">
            <a:spAutoFit/>
          </a:bodyPr>
          <a:lstStyle/>
          <a:p>
            <a:pPr algn="l"/>
            <a:r>
              <a:rPr lang="de-CH" altLang="de-DE" sz="3600" dirty="0">
                <a:solidFill>
                  <a:schemeClr val="bg1"/>
                </a:solidFill>
                <a:effectLst/>
                <a:latin typeface="Univers LT Std 47 Cn Lt" pitchFamily="34" charset="0"/>
              </a:rPr>
              <a:t>„Christus sorgt dafür, dass der ganze Leib – gestützt und zusammengehalten durch die verschiedenen Gelenke und Bänder – so wächst, wie Gott es möchte.“</a:t>
            </a:r>
            <a:endParaRPr lang="de-DE" altLang="de-DE" sz="36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5076056" y="3645024"/>
            <a:ext cx="33123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Kolosser-Brief 2,19</a:t>
            </a:r>
          </a:p>
        </p:txBody>
      </p:sp>
    </p:spTree>
    <p:extLst>
      <p:ext uri="{BB962C8B-B14F-4D97-AF65-F5344CB8AC3E}">
        <p14:creationId xmlns:p14="http://schemas.microsoft.com/office/powerpoint/2010/main" val="577989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985664"/>
            <a:ext cx="8640960" cy="769441"/>
          </a:xfrm>
        </p:spPr>
        <p:txBody>
          <a:bodyPr wrap="square">
            <a:spAutoFit/>
          </a:bodyPr>
          <a:lstStyle/>
          <a:p>
            <a:pPr algn="l"/>
            <a:r>
              <a:rPr lang="de-DE" altLang="de-DE" sz="4400" dirty="0">
                <a:solidFill>
                  <a:schemeClr val="bg1"/>
                </a:solidFill>
                <a:effectLst/>
                <a:latin typeface="Univers LT Std 47 Cn Lt" pitchFamily="34" charset="0"/>
              </a:rPr>
              <a:t>I. Die Wahrheit festhalten </a:t>
            </a:r>
          </a:p>
        </p:txBody>
      </p:sp>
    </p:spTree>
    <p:extLst>
      <p:ext uri="{BB962C8B-B14F-4D97-AF65-F5344CB8AC3E}">
        <p14:creationId xmlns:p14="http://schemas.microsoft.com/office/powerpoint/2010/main" val="3379662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105594"/>
            <a:ext cx="8208912" cy="3539430"/>
          </a:xfrm>
        </p:spPr>
        <p:txBody>
          <a:bodyPr wrap="square">
            <a:spAutoFit/>
          </a:bodyPr>
          <a:lstStyle/>
          <a:p>
            <a:pPr algn="l"/>
            <a:r>
              <a:rPr lang="de-CH" altLang="de-DE" sz="3200" dirty="0">
                <a:solidFill>
                  <a:schemeClr val="bg1"/>
                </a:solidFill>
                <a:effectLst/>
                <a:latin typeface="Univers LT Std 47 Cn Lt" pitchFamily="34" charset="0"/>
              </a:rPr>
              <a:t>„Wir sollen keine unmündigen Kinder mehr sein; wir dürfen uns nicht mehr durch jede beliebige Lehre vom Kurs abbringen lassen wie ein Schiff, das von Wind und Wellen hin und her geworfen wird, und dürfen nicht mehr auf die Täuschungsmanöver betrügerischer Menschen hereinfallen, die uns mit ihrem falschen Spiel in die Irre führen wollen.“</a:t>
            </a:r>
            <a:endParaRPr lang="de-DE" altLang="de-DE" sz="32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228184" y="3645024"/>
            <a:ext cx="21602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Epheser-Brief 4,14</a:t>
            </a:r>
          </a:p>
        </p:txBody>
      </p:sp>
    </p:spTree>
    <p:extLst>
      <p:ext uri="{BB962C8B-B14F-4D97-AF65-F5344CB8AC3E}">
        <p14:creationId xmlns:p14="http://schemas.microsoft.com/office/powerpoint/2010/main" val="2400819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07504" y="105594"/>
            <a:ext cx="8208912" cy="3539430"/>
          </a:xfrm>
        </p:spPr>
        <p:txBody>
          <a:bodyPr wrap="square">
            <a:spAutoFit/>
          </a:bodyPr>
          <a:lstStyle/>
          <a:p>
            <a:pPr algn="l"/>
            <a:r>
              <a:rPr lang="de-CH" altLang="de-DE" sz="3200" dirty="0">
                <a:solidFill>
                  <a:schemeClr val="bg1"/>
                </a:solidFill>
                <a:effectLst/>
                <a:latin typeface="Univers LT Std 47 Cn Lt" pitchFamily="34" charset="0"/>
              </a:rPr>
              <a:t>„Ihr müsst damit rechnen, dass in eurer Mitte falsche Propheten auftreten werden oder Leute, die sich auf Träume berufen; die werden euch auffordern, fremde Götter zu verehren und ihnen zu dienen. Sie werden sich dadurch auszuweisen suchen, dass sie ein ausserordentliches Ereignis ankündigen, das dann auch wirklich eintrifft.“</a:t>
            </a:r>
            <a:endParaRPr lang="de-DE" altLang="de-DE" sz="32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228184" y="3645024"/>
            <a:ext cx="21602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5.Mose 13,2-3</a:t>
            </a:r>
          </a:p>
        </p:txBody>
      </p:sp>
    </p:spTree>
    <p:extLst>
      <p:ext uri="{BB962C8B-B14F-4D97-AF65-F5344CB8AC3E}">
        <p14:creationId xmlns:p14="http://schemas.microsoft.com/office/powerpoint/2010/main" val="922181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79512" y="188640"/>
            <a:ext cx="7416824" cy="2308324"/>
          </a:xfrm>
        </p:spPr>
        <p:txBody>
          <a:bodyPr wrap="square">
            <a:spAutoFit/>
          </a:bodyPr>
          <a:lstStyle/>
          <a:p>
            <a:pPr algn="l"/>
            <a:r>
              <a:rPr lang="de-CH" altLang="de-DE" sz="3600" dirty="0">
                <a:solidFill>
                  <a:schemeClr val="bg1"/>
                </a:solidFill>
                <a:effectLst/>
                <a:latin typeface="Univers LT Std 47 Cn Lt" pitchFamily="34" charset="0"/>
              </a:rPr>
              <a:t>„Hört trotzdem nicht auf sie! Der HERR, euer Gott, will euch nur auf die Probe stellen. Er möchte wissen, ob ihr ihn mit ganzem Herzen und mit allen Kräften liebt.“</a:t>
            </a:r>
            <a:endParaRPr lang="de-DE" altLang="de-DE" sz="3600"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228184" y="3645024"/>
            <a:ext cx="21602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5.Mose 13,4</a:t>
            </a:r>
          </a:p>
        </p:txBody>
      </p:sp>
    </p:spTree>
    <p:extLst>
      <p:ext uri="{BB962C8B-B14F-4D97-AF65-F5344CB8AC3E}">
        <p14:creationId xmlns:p14="http://schemas.microsoft.com/office/powerpoint/2010/main" val="1649363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79512" y="465639"/>
            <a:ext cx="7416824" cy="1754326"/>
          </a:xfrm>
        </p:spPr>
        <p:txBody>
          <a:bodyPr wrap="square">
            <a:spAutoFit/>
          </a:bodyPr>
          <a:lstStyle/>
          <a:p>
            <a:pPr algn="l"/>
            <a:r>
              <a:rPr lang="de-CH" altLang="de-DE" dirty="0">
                <a:solidFill>
                  <a:schemeClr val="bg1"/>
                </a:solidFill>
                <a:effectLst/>
                <a:latin typeface="Univers LT Std 47 Cn Lt" pitchFamily="34" charset="0"/>
              </a:rPr>
              <a:t>„Wir sollen an der Wahrheit in Liebe festhalten.“</a:t>
            </a:r>
            <a:endParaRPr lang="de-DE" altLang="de-DE"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228184" y="3645024"/>
            <a:ext cx="21602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Epheser-Brief 4,15</a:t>
            </a:r>
          </a:p>
        </p:txBody>
      </p:sp>
    </p:spTree>
    <p:extLst>
      <p:ext uri="{BB962C8B-B14F-4D97-AF65-F5344CB8AC3E}">
        <p14:creationId xmlns:p14="http://schemas.microsoft.com/office/powerpoint/2010/main" val="1487945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79512" y="465639"/>
            <a:ext cx="7416824" cy="1754326"/>
          </a:xfrm>
        </p:spPr>
        <p:txBody>
          <a:bodyPr wrap="square">
            <a:spAutoFit/>
          </a:bodyPr>
          <a:lstStyle/>
          <a:p>
            <a:pPr algn="l"/>
            <a:r>
              <a:rPr lang="de-CH" altLang="de-DE" dirty="0">
                <a:solidFill>
                  <a:schemeClr val="bg1"/>
                </a:solidFill>
                <a:effectLst/>
                <a:latin typeface="Univers LT Std 47 Cn Lt" pitchFamily="34" charset="0"/>
              </a:rPr>
              <a:t>„Wir sollen an der Wahrheit in Liebe festhalten.“</a:t>
            </a:r>
            <a:endParaRPr lang="de-DE" altLang="de-DE" dirty="0">
              <a:solidFill>
                <a:schemeClr val="bg1"/>
              </a:solidFill>
              <a:effectLst/>
              <a:latin typeface="Univers LT Std 47 Cn Lt" pitchFamily="34" charset="0"/>
            </a:endParaRP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228184" y="3645024"/>
            <a:ext cx="21602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solidFill>
                  <a:schemeClr val="bg1"/>
                </a:solidFill>
                <a:effectLst/>
                <a:latin typeface="Univers LT Std 47 Cn Lt" pitchFamily="34" charset="0"/>
              </a:rPr>
              <a:t>Epheser-Brief 4,15</a:t>
            </a:r>
          </a:p>
        </p:txBody>
      </p:sp>
    </p:spTree>
    <p:extLst>
      <p:ext uri="{BB962C8B-B14F-4D97-AF65-F5344CB8AC3E}">
        <p14:creationId xmlns:p14="http://schemas.microsoft.com/office/powerpoint/2010/main" val="575963465"/>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847</Words>
  <Application>Microsoft Office PowerPoint</Application>
  <PresentationFormat>Bildschirmpräsentation (4:3)</PresentationFormat>
  <Paragraphs>92</Paragraphs>
  <Slides>32</Slides>
  <Notes>32</Notes>
  <HiddenSlides>0</HiddenSlides>
  <MMClips>0</MMClips>
  <ScaleCrop>false</ScaleCrop>
  <HeadingPairs>
    <vt:vector size="4" baseType="variant">
      <vt:variant>
        <vt:lpstr>Design</vt:lpstr>
      </vt:variant>
      <vt:variant>
        <vt:i4>1</vt:i4>
      </vt:variant>
      <vt:variant>
        <vt:lpstr>Folientitel</vt:lpstr>
      </vt:variant>
      <vt:variant>
        <vt:i4>32</vt:i4>
      </vt:variant>
    </vt:vector>
  </HeadingPairs>
  <TitlesOfParts>
    <vt:vector size="33" baseType="lpstr">
      <vt:lpstr>Designvorlage 'Berggipfel'</vt:lpstr>
      <vt:lpstr>Jeder hat seinen Platz</vt:lpstr>
      <vt:lpstr>Wir sollen an der Wahrheit in Liebe festhalten. So wachsen wir in allem zu Christus empor, der unser Haupt ist.</vt:lpstr>
      <vt:lpstr>Von Christus wird der ganze Leib zu einer Einheit zusammengefügt. Ein Körperteil hängt am anderen und alle werden durch Gelenke miteinander verbunden. Jeder Körperteil unterstützt den anderen entsprechend seiner Kraft und trägt so zum Wachstum des Leibes bei. Dadurch erbaut sich der Leib durch die Liebe selbst auf.</vt:lpstr>
      <vt:lpstr>I. Die Wahrheit festhalten </vt:lpstr>
      <vt:lpstr>„Wir sollen keine unmündigen Kinder mehr sein; wir dürfen uns nicht mehr durch jede beliebige Lehre vom Kurs abbringen lassen wie ein Schiff, das von Wind und Wellen hin und her geworfen wird, und dürfen nicht mehr auf die Täuschungsmanöver betrügerischer Menschen hereinfallen, die uns mit ihrem falschen Spiel in die Irre führen wollen.“</vt:lpstr>
      <vt:lpstr>„Ihr müsst damit rechnen, dass in eurer Mitte falsche Propheten auftreten werden oder Leute, die sich auf Träume berufen; die werden euch auffordern, fremde Götter zu verehren und ihnen zu dienen. Sie werden sich dadurch auszuweisen suchen, dass sie ein ausserordentliches Ereignis ankündigen, das dann auch wirklich eintrifft.“</vt:lpstr>
      <vt:lpstr>„Hört trotzdem nicht auf sie! Der HERR, euer Gott, will euch nur auf die Probe stellen. Er möchte wissen, ob ihr ihn mit ganzem Herzen und mit allen Kräften liebt.“</vt:lpstr>
      <vt:lpstr>„Wir sollen an der Wahrheit in Liebe festhalten.“</vt:lpstr>
      <vt:lpstr>„Wir sollen an der Wahrheit in Liebe festhalten.“</vt:lpstr>
      <vt:lpstr>„Ihr habt die Botschaft der Wahrheit gehört, das Evangelium, das euch Rettung bringt.“</vt:lpstr>
      <vt:lpstr>„Bindet den Gürtel der Wahrheit um eure Hüften.“</vt:lpstr>
      <vt:lpstr>„Ich bin der Weg und die Wahrheit und das Leben; niemand kommt zum Vater denn durch mich.“</vt:lpstr>
      <vt:lpstr>„Wer hat euch nur davon abgebracht, weiterhin der Wahrheit zu folgen?“</vt:lpstr>
      <vt:lpstr>„Sprich die Weisungen aus meinem Gesetzbuch ständig vor dich hin und denke Tag und Nacht darüber nach, damit dein ganzes Tun an meinen Geboten ausgerichtet ist. Dann wirst du Erfolg haben und wirst alles, was du beginnst, glücklich vollenden.“</vt:lpstr>
      <vt:lpstr>„Der König soll die Abschrift des Gesetzes stets greifbar haben und alle Tage darin lesen. So lernt er, den HERRN, seinen Gott, ernst zu nehmen und alle Gebote dieses Gesetzbuches sorgfältig zu beachten.“</vt:lpstr>
      <vt:lpstr>PowerPoint-Präsentation</vt:lpstr>
      <vt:lpstr>„Wir sollen an der Wahrheit in Liebe festhalten.“</vt:lpstr>
      <vt:lpstr>„So wachsen wir in allem zu Christus empor, der unser Haupt ist.“</vt:lpstr>
      <vt:lpstr>II. Integriert leben </vt:lpstr>
      <vt:lpstr>„Von Christus wird der ganze Leib zu einer Einheit zusammengefügt.“</vt:lpstr>
      <vt:lpstr>„Wir alle sind in der Taufe durch denselben Geist in den einen Leib, in Christus, eingegliedert und auch alle mit demselben Geist erfüllt worden.“</vt:lpstr>
      <vt:lpstr>„Der Körper des Menschen ist einer und besteht doch aus vielen Teilen. Aber all die vielen Teile gehören zusammen und bilden einen unteilbaren Organismus. So ist es auch mit Christus: mit der Gemeinde, die sein Leib ist.“</vt:lpstr>
      <vt:lpstr>„Ein Körperteil hängt am anderen und alle werden durch Gelenke miteinander verbunden. Jeder Körperteil unterstützt den anderen entsprechend seiner Kraft.“</vt:lpstr>
      <vt:lpstr>„Jeder Körperteil unterstützt den anderen entsprechend seiner Kraft und trägt so zum Wachstum des Leibes bei.“</vt:lpstr>
      <vt:lpstr>„Dadurch erbaut sich der Leib durch die Liebe selbst auf.“</vt:lpstr>
      <vt:lpstr>„Ich gebe euch ein neues Gebot: Liebt einander! Ihr sollt einander lieben, wie ich euch geliebt habe. An eurer Liebe zueinander werden alle erkennen, dass ihr meine Jünger seid.“</vt:lpstr>
      <vt:lpstr>„An geheimen Zeichen und Merkmalen erkennen sie einander und lieben sich schon, fast ehe sie sich noch kennen. Unterschiedslos vollziehen sie miteinander eine Art Ritual der Lüste; sie nennen einander Brüder und Schwestern, so dass die bei ihnen übliche Unzucht durch den Gebrauch eines so heiligen Wortes sogar zum Inzest wird.“</vt:lpstr>
      <vt:lpstr>„Ich gebe euch ein neues Gebot: Liebt einander! Ihr sollt einander lieben, wie ich euch geliebt habe. An eurer Liebe zueinander werden alle erkennen, dass ihr meine Jünger seid.“</vt:lpstr>
      <vt:lpstr>„Wenn du mit deinem Mund bekennst, dass Jesus der Herr ist, und mit deinem Herzen glaubst, dass Gott ihn von den Toten auferweckt hat, wirst du gerettet werden.“</vt:lpstr>
      <vt:lpstr>„Wir sind in der Taufe durch denselben Geist in den einen Leib, in Christus, eingegliedert und auch alle mit demselben Geist erfüllt worden.“</vt:lpstr>
      <vt:lpstr>Schlussgedanke</vt:lpstr>
      <vt:lpstr>„Christus sorgt dafür, dass der ganze Leib – gestützt und zusammengehalten durch die verschiedenen Gelenke und Bänder – so wächst, wie Gott es möchte.“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Wichtigkeit christlicher Gemeinschaft - Teil 4/4 - Jeder hat seinen Platz - Folien</dc:title>
  <dc:creator>Jürg Birnstiel</dc:creator>
  <cp:lastModifiedBy>Me</cp:lastModifiedBy>
  <cp:revision>741</cp:revision>
  <dcterms:created xsi:type="dcterms:W3CDTF">2013-11-12T15:20:47Z</dcterms:created>
  <dcterms:modified xsi:type="dcterms:W3CDTF">2017-11-14T18:44:07Z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