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28"/>
  </p:notesMasterIdLst>
  <p:handoutMasterIdLst>
    <p:handoutMasterId r:id="rId29"/>
  </p:handoutMasterIdLst>
  <p:sldIdLst>
    <p:sldId id="735" r:id="rId2"/>
    <p:sldId id="1027" r:id="rId3"/>
    <p:sldId id="1029" r:id="rId4"/>
    <p:sldId id="1030" r:id="rId5"/>
    <p:sldId id="896" r:id="rId6"/>
    <p:sldId id="1031" r:id="rId7"/>
    <p:sldId id="1032" r:id="rId8"/>
    <p:sldId id="1033" r:id="rId9"/>
    <p:sldId id="1034" r:id="rId10"/>
    <p:sldId id="1035" r:id="rId11"/>
    <p:sldId id="962" r:id="rId12"/>
    <p:sldId id="1036" r:id="rId13"/>
    <p:sldId id="1037" r:id="rId14"/>
    <p:sldId id="1038" r:id="rId15"/>
    <p:sldId id="1039" r:id="rId16"/>
    <p:sldId id="1040" r:id="rId17"/>
    <p:sldId id="1041" r:id="rId18"/>
    <p:sldId id="1042" r:id="rId19"/>
    <p:sldId id="1043" r:id="rId20"/>
    <p:sldId id="1044" r:id="rId21"/>
    <p:sldId id="1045" r:id="rId22"/>
    <p:sldId id="259" r:id="rId23"/>
    <p:sldId id="1046" r:id="rId24"/>
    <p:sldId id="1047" r:id="rId25"/>
    <p:sldId id="1048" r:id="rId26"/>
    <p:sldId id="1049" r:id="rId27"/>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00"/>
    <a:srgbClr val="4B6473"/>
    <a:srgbClr val="4B96AA"/>
    <a:srgbClr val="B588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2" autoAdjust="0"/>
    <p:restoredTop sz="94698" autoAdjust="0"/>
  </p:normalViewPr>
  <p:slideViewPr>
    <p:cSldViewPr>
      <p:cViewPr>
        <p:scale>
          <a:sx n="130" d="100"/>
          <a:sy n="130" d="100"/>
        </p:scale>
        <p:origin x="-1074"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Click to edit Master text styles</a:t>
            </a:r>
          </a:p>
          <a:p>
            <a:pPr lvl="1"/>
            <a:r>
              <a:rPr lang="de-DE" altLang="de-DE"/>
              <a:t>Second level</a:t>
            </a:r>
          </a:p>
          <a:p>
            <a:pPr lvl="2"/>
            <a:r>
              <a:rPr lang="de-DE" altLang="de-DE"/>
              <a:t>Third level</a:t>
            </a:r>
          </a:p>
          <a:p>
            <a:pPr lvl="3"/>
            <a:r>
              <a:rPr lang="de-DE" altLang="de-DE"/>
              <a:t>Fourth level</a:t>
            </a:r>
          </a:p>
          <a:p>
            <a:pPr lvl="4"/>
            <a:r>
              <a:rPr lang="de-DE" altLang="de-DE"/>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73298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561540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64386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901277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311492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926159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99280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011970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633692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40431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690438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917073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0743161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100504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6973012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453371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816391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69244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731599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557266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223561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797313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6350" y="20638"/>
            <a:ext cx="9144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1588" y="6034088"/>
            <a:ext cx="7845426"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627063" y="6021388"/>
            <a:ext cx="5684837"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457200" y="1447800"/>
            <a:ext cx="8229600" cy="1736725"/>
          </a:xfrm>
        </p:spPr>
        <p:txBody>
          <a:bodyPr/>
          <a:lstStyle>
            <a:lvl1pPr>
              <a:defRPr sz="5400"/>
            </a:lvl1pPr>
          </a:lstStyle>
          <a:p>
            <a:pPr lvl="0"/>
            <a:r>
              <a:rPr lang="de-DE" altLang="de-DE" noProof="0"/>
              <a:t>Titelmasterformat durch Klicken bearbeiten</a:t>
            </a:r>
          </a:p>
        </p:txBody>
      </p:sp>
      <p:sp>
        <p:nvSpPr>
          <p:cNvPr id="388120" name="Rectangle 24"/>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28600"/>
            <a:ext cx="2057400" cy="586740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457200" y="228600"/>
            <a:ext cx="6019800" cy="5867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5000" r="-5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9144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78486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627063" y="6021388"/>
            <a:ext cx="5684837"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87096" name="Rectangle 24"/>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87097" name="Rectangle 2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41466" y="620688"/>
            <a:ext cx="8858067" cy="769441"/>
          </a:xfrm>
        </p:spPr>
        <p:txBody>
          <a:bodyPr wrap="square">
            <a:spAutoFit/>
          </a:bodyPr>
          <a:lstStyle/>
          <a:p>
            <a:pPr algn="l"/>
            <a:r>
              <a:rPr lang="de-CH" altLang="de-DE" sz="4400" dirty="0">
                <a:solidFill>
                  <a:schemeClr val="tx1"/>
                </a:solidFill>
                <a:effectLst/>
                <a:latin typeface="Univers LT Std 47 Cn Lt" pitchFamily="34" charset="0"/>
              </a:rPr>
              <a:t>Jesus startet seinen öffentlichen Auftrag</a:t>
            </a:r>
            <a:endParaRPr lang="de-DE" altLang="de-DE" sz="4400" dirty="0">
              <a:solidFill>
                <a:schemeClr val="tx1"/>
              </a:solidFill>
              <a:effectLst/>
              <a:latin typeface="Univers LT Std 47 Cn Lt" pitchFamily="34" charset="0"/>
            </a:endParaRPr>
          </a:p>
        </p:txBody>
      </p:sp>
      <p:sp>
        <p:nvSpPr>
          <p:cNvPr id="409603" name="Rectangle 3"/>
          <p:cNvSpPr>
            <a:spLocks noGrp="1" noChangeArrowheads="1"/>
          </p:cNvSpPr>
          <p:nvPr>
            <p:ph type="subTitle" idx="1"/>
          </p:nvPr>
        </p:nvSpPr>
        <p:spPr>
          <a:xfrm>
            <a:off x="1691680" y="5949280"/>
            <a:ext cx="7345899" cy="523220"/>
          </a:xfrm>
        </p:spPr>
        <p:txBody>
          <a:bodyPr wrap="square">
            <a:spAutoFit/>
          </a:bodyPr>
          <a:lstStyle/>
          <a:p>
            <a:pPr algn="r"/>
            <a:r>
              <a:rPr lang="de-DE" altLang="de-DE" sz="2800" dirty="0">
                <a:effectLst/>
                <a:latin typeface="Univers LT Std 47 Cn Lt" pitchFamily="34" charset="0"/>
              </a:rPr>
              <a:t>Reihe: </a:t>
            </a:r>
            <a:r>
              <a:rPr lang="de-CH" altLang="de-DE" sz="2800" dirty="0">
                <a:effectLst/>
                <a:latin typeface="Univers LT Std 47 Cn Lt" pitchFamily="34" charset="0"/>
              </a:rPr>
              <a:t>Die Jugendjahre von Jesus </a:t>
            </a:r>
            <a:r>
              <a:rPr lang="de-DE" altLang="de-DE" sz="2800" dirty="0">
                <a:effectLst/>
                <a:latin typeface="Univers LT Std 47 Cn Lt" pitchFamily="34" charset="0"/>
              </a:rPr>
              <a:t>(9/9)</a:t>
            </a:r>
          </a:p>
        </p:txBody>
      </p:sp>
      <p:sp>
        <p:nvSpPr>
          <p:cNvPr id="4" name="Rectangle 3"/>
          <p:cNvSpPr txBox="1">
            <a:spLocks noChangeArrowheads="1"/>
          </p:cNvSpPr>
          <p:nvPr/>
        </p:nvSpPr>
        <p:spPr bwMode="auto">
          <a:xfrm>
            <a:off x="3635896" y="3501008"/>
            <a:ext cx="527100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800" kern="0" dirty="0">
                <a:effectLst/>
                <a:latin typeface="Univers LT Std 47 Cn Lt" pitchFamily="34" charset="0"/>
              </a:rPr>
              <a:t>Matthäus-Evangelium 4,23-25</a:t>
            </a:r>
          </a:p>
        </p:txBody>
      </p:sp>
    </p:spTree>
    <p:extLst>
      <p:ext uri="{BB962C8B-B14F-4D97-AF65-F5344CB8AC3E}">
        <p14:creationId xmlns:p14="http://schemas.microsoft.com/office/powerpoint/2010/main" val="2767730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4005064"/>
            <a:ext cx="4176464" cy="400110"/>
          </a:xfrm>
        </p:spPr>
        <p:txBody>
          <a:bodyPr wrap="square">
            <a:spAutoFit/>
          </a:bodyPr>
          <a:lstStyle/>
          <a:p>
            <a:pPr algn="r"/>
            <a:r>
              <a:rPr lang="de-CH" altLang="de-DE" sz="2000" dirty="0">
                <a:effectLst/>
                <a:latin typeface="Univers LT Std 47 Cn Lt" pitchFamily="34" charset="0"/>
              </a:rPr>
              <a:t>Kolosser-Brief 1,13-14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784976" cy="3785652"/>
          </a:xfrm>
        </p:spPr>
        <p:txBody>
          <a:bodyPr wrap="square">
            <a:spAutoFit/>
          </a:bodyPr>
          <a:lstStyle/>
          <a:p>
            <a:pPr algn="l"/>
            <a:r>
              <a:rPr lang="de-CH" altLang="de-DE" sz="4000" dirty="0">
                <a:solidFill>
                  <a:schemeClr val="tx1"/>
                </a:solidFill>
                <a:effectLst/>
                <a:latin typeface="Univers LT Std 47 Cn Lt" pitchFamily="34" charset="0"/>
              </a:rPr>
              <a:t>„Gott hat uns aus der Gewalt der dunklen Mächte gerettet und uns unter die Herrschaft seines geliebten Sohnes gestellt. Durch den Sohn und in dessen Machtbereich ist uns die Erlösung zuteil geworden: Unsere Schuld ist uns vergeben.“</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72241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79512" y="116632"/>
            <a:ext cx="7920880" cy="1754326"/>
          </a:xfrm>
        </p:spPr>
        <p:txBody>
          <a:bodyPr wrap="square">
            <a:spAutoFit/>
          </a:bodyPr>
          <a:lstStyle/>
          <a:p>
            <a:pPr algn="l"/>
            <a:r>
              <a:rPr lang="de-DE" altLang="de-DE" dirty="0">
                <a:solidFill>
                  <a:schemeClr val="tx1"/>
                </a:solidFill>
                <a:effectLst/>
                <a:latin typeface="Univers LT Std 47 Cn Lt" pitchFamily="34" charset="0"/>
              </a:rPr>
              <a:t>II. </a:t>
            </a:r>
            <a:r>
              <a:rPr lang="de-CH" altLang="de-DE" dirty="0">
                <a:solidFill>
                  <a:schemeClr val="tx1"/>
                </a:solidFill>
                <a:effectLst/>
                <a:latin typeface="Univers LT Std 47 Cn Lt" pitchFamily="34" charset="0"/>
              </a:rPr>
              <a:t>Jesus heilt jede Krankheit </a:t>
            </a:r>
            <a:br>
              <a:rPr lang="de-CH" altLang="de-DE" dirty="0">
                <a:solidFill>
                  <a:schemeClr val="tx1"/>
                </a:solidFill>
                <a:effectLst/>
                <a:latin typeface="Univers LT Std 47 Cn Lt" pitchFamily="34" charset="0"/>
              </a:rPr>
            </a:br>
            <a:r>
              <a:rPr lang="de-CH" altLang="de-DE" dirty="0">
                <a:solidFill>
                  <a:schemeClr val="tx1"/>
                </a:solidFill>
                <a:effectLst/>
                <a:latin typeface="Univers LT Std 47 Cn Lt" pitchFamily="34" charset="0"/>
              </a:rPr>
              <a:t>    und jedes Gebrechen</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2592046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2708920"/>
            <a:ext cx="4176464" cy="400110"/>
          </a:xfrm>
        </p:spPr>
        <p:txBody>
          <a:bodyPr wrap="square">
            <a:spAutoFit/>
          </a:bodyPr>
          <a:lstStyle/>
          <a:p>
            <a:pPr algn="r"/>
            <a:r>
              <a:rPr lang="de-CH" altLang="de-DE" sz="2000" dirty="0">
                <a:effectLst/>
                <a:latin typeface="Univers LT Std 47 Cn Lt" pitchFamily="34" charset="0"/>
              </a:rPr>
              <a:t>Matthäus-Evangelium 4,23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7848872" cy="1754326"/>
          </a:xfrm>
        </p:spPr>
        <p:txBody>
          <a:bodyPr wrap="square">
            <a:spAutoFit/>
          </a:bodyPr>
          <a:lstStyle/>
          <a:p>
            <a:pPr algn="l"/>
            <a:r>
              <a:rPr lang="de-CH" altLang="de-DE" dirty="0">
                <a:solidFill>
                  <a:schemeClr val="tx1"/>
                </a:solidFill>
                <a:effectLst/>
                <a:latin typeface="Univers LT Std 47 Cn Lt" pitchFamily="34" charset="0"/>
              </a:rPr>
              <a:t>„Jesus heilte alle Krankheiten und Leiden im Volk.“</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4071060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2708920"/>
            <a:ext cx="4176464" cy="400110"/>
          </a:xfrm>
        </p:spPr>
        <p:txBody>
          <a:bodyPr wrap="square">
            <a:spAutoFit/>
          </a:bodyPr>
          <a:lstStyle/>
          <a:p>
            <a:pPr algn="r"/>
            <a:r>
              <a:rPr lang="de-CH" altLang="de-DE" sz="2000" dirty="0">
                <a:effectLst/>
                <a:latin typeface="Univers LT Std 47 Cn Lt" pitchFamily="34" charset="0"/>
              </a:rPr>
              <a:t>Matthäus-Evangelium 4,24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5496" y="44624"/>
            <a:ext cx="8646878" cy="1754326"/>
          </a:xfrm>
        </p:spPr>
        <p:txBody>
          <a:bodyPr wrap="square">
            <a:spAutoFit/>
          </a:bodyPr>
          <a:lstStyle/>
          <a:p>
            <a:pPr algn="l"/>
            <a:r>
              <a:rPr lang="de-CH" altLang="de-DE" dirty="0">
                <a:solidFill>
                  <a:schemeClr val="tx1"/>
                </a:solidFill>
                <a:effectLst/>
                <a:latin typeface="Univers LT Std 47 Cn Lt" pitchFamily="34" charset="0"/>
              </a:rPr>
              <a:t>„Die Kunde von Jesus verbreitete sich sogar in ganz Syrien.“</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2266629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4005064"/>
            <a:ext cx="4176464" cy="400110"/>
          </a:xfrm>
        </p:spPr>
        <p:txBody>
          <a:bodyPr wrap="square">
            <a:spAutoFit/>
          </a:bodyPr>
          <a:lstStyle/>
          <a:p>
            <a:pPr algn="r"/>
            <a:r>
              <a:rPr lang="de-CH" altLang="de-DE" sz="2000" dirty="0">
                <a:effectLst/>
                <a:latin typeface="Univers LT Std 47 Cn Lt" pitchFamily="34" charset="0"/>
              </a:rPr>
              <a:t>Matthäus-Evangelium 4,24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7416824" cy="3170099"/>
          </a:xfrm>
        </p:spPr>
        <p:txBody>
          <a:bodyPr wrap="square">
            <a:spAutoFit/>
          </a:bodyPr>
          <a:lstStyle/>
          <a:p>
            <a:pPr algn="l"/>
            <a:r>
              <a:rPr lang="de-CH" altLang="de-DE" sz="4000" dirty="0">
                <a:solidFill>
                  <a:schemeClr val="tx1"/>
                </a:solidFill>
                <a:effectLst/>
                <a:latin typeface="Univers LT Std 47 Cn Lt" pitchFamily="34" charset="0"/>
              </a:rPr>
              <a:t>„Die Leute brachten alle zu Jesus,</a:t>
            </a:r>
            <a:br>
              <a:rPr lang="de-CH" altLang="de-DE" sz="4000" dirty="0">
                <a:solidFill>
                  <a:schemeClr val="tx1"/>
                </a:solidFill>
                <a:effectLst/>
                <a:latin typeface="Univers LT Std 47 Cn Lt" pitchFamily="34" charset="0"/>
              </a:rPr>
            </a:br>
            <a:r>
              <a:rPr lang="de-CH" altLang="de-DE" sz="4000" dirty="0">
                <a:solidFill>
                  <a:schemeClr val="tx1"/>
                </a:solidFill>
                <a:effectLst/>
                <a:latin typeface="Univers LT Std 47 Cn Lt" pitchFamily="34" charset="0"/>
              </a:rPr>
              <a:t>die an irgendwelchen Krankheiten oder Beschwerden litten, auch Besessene, Epileptiker und Gelähmte,</a:t>
            </a:r>
            <a:br>
              <a:rPr lang="de-CH" altLang="de-DE" sz="4000" dirty="0">
                <a:solidFill>
                  <a:schemeClr val="tx1"/>
                </a:solidFill>
                <a:effectLst/>
                <a:latin typeface="Univers LT Std 47 Cn Lt" pitchFamily="34" charset="0"/>
              </a:rPr>
            </a:br>
            <a:r>
              <a:rPr lang="de-CH" altLang="de-DE" sz="4000" dirty="0">
                <a:solidFill>
                  <a:schemeClr val="tx1"/>
                </a:solidFill>
                <a:effectLst/>
                <a:latin typeface="Univers LT Std 47 Cn Lt" pitchFamily="34" charset="0"/>
              </a:rPr>
              <a:t>und er machte sie gesund.“</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620896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07504" y="4397042"/>
            <a:ext cx="4176464" cy="400110"/>
          </a:xfrm>
        </p:spPr>
        <p:txBody>
          <a:bodyPr wrap="square">
            <a:spAutoFit/>
          </a:bodyPr>
          <a:lstStyle/>
          <a:p>
            <a:pPr algn="l"/>
            <a:r>
              <a:rPr lang="de-CH" altLang="de-DE" sz="2000" dirty="0">
                <a:effectLst/>
                <a:latin typeface="Univers LT Std 47 Cn Lt" pitchFamily="34" charset="0"/>
              </a:rPr>
              <a:t>Matthäus-Evangelium 4,25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321618"/>
            <a:ext cx="4176464" cy="3539430"/>
          </a:xfrm>
        </p:spPr>
        <p:txBody>
          <a:bodyPr wrap="square">
            <a:spAutoFit/>
          </a:bodyPr>
          <a:lstStyle/>
          <a:p>
            <a:pPr algn="l"/>
            <a:r>
              <a:rPr lang="de-CH" altLang="de-DE" sz="3200" dirty="0">
                <a:solidFill>
                  <a:schemeClr val="tx1"/>
                </a:solidFill>
                <a:effectLst/>
                <a:latin typeface="Univers LT Std 47 Cn Lt" pitchFamily="34" charset="0"/>
              </a:rPr>
              <a:t>„Grosse Menschenmengen aus Galiläa, aus dem Gebiet der Zehn Städte,</a:t>
            </a:r>
            <a:br>
              <a:rPr lang="de-CH" altLang="de-DE" sz="3200" dirty="0">
                <a:solidFill>
                  <a:schemeClr val="tx1"/>
                </a:solidFill>
                <a:effectLst/>
                <a:latin typeface="Univers LT Std 47 Cn Lt" pitchFamily="34" charset="0"/>
              </a:rPr>
            </a:br>
            <a:r>
              <a:rPr lang="de-CH" altLang="de-DE" sz="3200" dirty="0">
                <a:solidFill>
                  <a:schemeClr val="tx1"/>
                </a:solidFill>
                <a:effectLst/>
                <a:latin typeface="Univers LT Std 47 Cn Lt" pitchFamily="34" charset="0"/>
              </a:rPr>
              <a:t>aus Jerusalem und Judäa und von der anderen Seite des Jordans zogen mit Jesus.“</a:t>
            </a:r>
            <a:endParaRPr lang="de-DE" altLang="de-DE" sz="3200" dirty="0">
              <a:solidFill>
                <a:schemeClr val="tx1"/>
              </a:solidFill>
              <a:effectLst/>
              <a:latin typeface="Univers LT Std 47 Cn Lt" pitchFamily="34" charset="0"/>
            </a:endParaRPr>
          </a:p>
        </p:txBody>
      </p:sp>
      <p:pic>
        <p:nvPicPr>
          <p:cNvPr id="3" name="Grafik 2" descr="Ein Bild, das Text, Karte enthält.&#10;&#10;Mit sehr hoher Zuverlässigkeit generierte Beschreibung">
            <a:extLst>
              <a:ext uri="{FF2B5EF4-FFF2-40B4-BE49-F238E27FC236}">
                <a16:creationId xmlns:a16="http://schemas.microsoft.com/office/drawing/2014/main" xmlns="" id="{18FDB995-7A69-42C5-90D0-ED0D30038E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4008" y="0"/>
            <a:ext cx="4779991" cy="6381328"/>
          </a:xfrm>
          <a:prstGeom prst="rect">
            <a:avLst/>
          </a:prstGeom>
        </p:spPr>
      </p:pic>
    </p:spTree>
    <p:extLst>
      <p:ext uri="{BB962C8B-B14F-4D97-AF65-F5344CB8AC3E}">
        <p14:creationId xmlns:p14="http://schemas.microsoft.com/office/powerpoint/2010/main" val="1805118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2708920"/>
            <a:ext cx="4176464" cy="400110"/>
          </a:xfrm>
        </p:spPr>
        <p:txBody>
          <a:bodyPr wrap="square">
            <a:spAutoFit/>
          </a:bodyPr>
          <a:lstStyle/>
          <a:p>
            <a:pPr algn="r"/>
            <a:r>
              <a:rPr lang="de-CH" altLang="de-DE" sz="2000" dirty="0">
                <a:effectLst/>
                <a:latin typeface="Univers LT Std 47 Cn Lt" pitchFamily="34" charset="0"/>
              </a:rPr>
              <a:t>Markus-Evangelium 1,37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332656"/>
            <a:ext cx="7848872" cy="923330"/>
          </a:xfrm>
        </p:spPr>
        <p:txBody>
          <a:bodyPr wrap="square">
            <a:spAutoFit/>
          </a:bodyPr>
          <a:lstStyle/>
          <a:p>
            <a:pPr algn="l"/>
            <a:r>
              <a:rPr lang="de-CH" altLang="de-DE" dirty="0">
                <a:solidFill>
                  <a:schemeClr val="tx1"/>
                </a:solidFill>
                <a:effectLst/>
                <a:latin typeface="Univers LT Std 47 Cn Lt" pitchFamily="34" charset="0"/>
              </a:rPr>
              <a:t>„Jesus – alle suchen dich!“</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3338035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4005064"/>
            <a:ext cx="4176464" cy="400110"/>
          </a:xfrm>
        </p:spPr>
        <p:txBody>
          <a:bodyPr wrap="square">
            <a:spAutoFit/>
          </a:bodyPr>
          <a:lstStyle/>
          <a:p>
            <a:pPr algn="r"/>
            <a:r>
              <a:rPr lang="de-CH" altLang="de-DE" sz="2000" dirty="0">
                <a:effectLst/>
                <a:latin typeface="Univers LT Std 47 Cn Lt" pitchFamily="34" charset="0"/>
              </a:rPr>
              <a:t>Markus-Evangelium 1,38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7272808" cy="3170099"/>
          </a:xfrm>
        </p:spPr>
        <p:txBody>
          <a:bodyPr wrap="square">
            <a:spAutoFit/>
          </a:bodyPr>
          <a:lstStyle/>
          <a:p>
            <a:pPr algn="l"/>
            <a:r>
              <a:rPr lang="de-CH" altLang="de-DE" sz="4000" dirty="0">
                <a:solidFill>
                  <a:schemeClr val="tx1"/>
                </a:solidFill>
                <a:effectLst/>
                <a:latin typeface="Univers LT Std 47 Cn Lt" pitchFamily="34" charset="0"/>
              </a:rPr>
              <a:t>„Lasst uns von hier weggehen in die umliegenden Ortschaften, damit ich auch dort die Botschaft vom Reich Gottes verkünden kann; denn dazu</a:t>
            </a:r>
            <a:br>
              <a:rPr lang="de-CH" altLang="de-DE" sz="4000" dirty="0">
                <a:solidFill>
                  <a:schemeClr val="tx1"/>
                </a:solidFill>
                <a:effectLst/>
                <a:latin typeface="Univers LT Std 47 Cn Lt" pitchFamily="34" charset="0"/>
              </a:rPr>
            </a:br>
            <a:r>
              <a:rPr lang="de-CH" altLang="de-DE" sz="4000" dirty="0">
                <a:solidFill>
                  <a:schemeClr val="tx1"/>
                </a:solidFill>
                <a:effectLst/>
                <a:latin typeface="Univers LT Std 47 Cn Lt" pitchFamily="34" charset="0"/>
              </a:rPr>
              <a:t>bin ich gekommen.“</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563966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501008"/>
            <a:ext cx="4176464" cy="400110"/>
          </a:xfrm>
        </p:spPr>
        <p:txBody>
          <a:bodyPr wrap="square">
            <a:spAutoFit/>
          </a:bodyPr>
          <a:lstStyle/>
          <a:p>
            <a:pPr algn="r"/>
            <a:r>
              <a:rPr lang="de-CH" altLang="de-DE" sz="2000" dirty="0">
                <a:effectLst/>
                <a:latin typeface="Univers LT Std 47 Cn Lt" pitchFamily="34" charset="0"/>
              </a:rPr>
              <a:t>Matthäus-Evangelium 11,3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7848872" cy="2585323"/>
          </a:xfrm>
        </p:spPr>
        <p:txBody>
          <a:bodyPr wrap="square">
            <a:spAutoFit/>
          </a:bodyPr>
          <a:lstStyle/>
          <a:p>
            <a:pPr algn="l"/>
            <a:r>
              <a:rPr lang="de-CH" altLang="de-DE" dirty="0">
                <a:solidFill>
                  <a:schemeClr val="tx1"/>
                </a:solidFill>
                <a:effectLst/>
                <a:latin typeface="Univers LT Std 47 Cn Lt" pitchFamily="34" charset="0"/>
              </a:rPr>
              <a:t>„Bist du der, der kommen soll, oder müssen wir auf einen anderen warten?“</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2713665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21750" y="4941168"/>
            <a:ext cx="4176464" cy="400110"/>
          </a:xfrm>
        </p:spPr>
        <p:txBody>
          <a:bodyPr wrap="square">
            <a:spAutoFit/>
          </a:bodyPr>
          <a:lstStyle/>
          <a:p>
            <a:pPr algn="r"/>
            <a:r>
              <a:rPr lang="de-CH" altLang="de-DE" sz="2000" dirty="0">
                <a:effectLst/>
                <a:latin typeface="Univers LT Std 47 Cn Lt" pitchFamily="34" charset="0"/>
              </a:rPr>
              <a:t>Matthäus-Evangelium 11,4-6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43508" y="116632"/>
            <a:ext cx="8532948" cy="4401205"/>
          </a:xfrm>
        </p:spPr>
        <p:txBody>
          <a:bodyPr wrap="square">
            <a:spAutoFit/>
          </a:bodyPr>
          <a:lstStyle/>
          <a:p>
            <a:pPr algn="l"/>
            <a:r>
              <a:rPr lang="de-CH" altLang="de-DE" sz="4000" dirty="0">
                <a:solidFill>
                  <a:schemeClr val="tx1"/>
                </a:solidFill>
                <a:effectLst/>
                <a:latin typeface="Univers LT Std 47 Cn Lt" pitchFamily="34" charset="0"/>
              </a:rPr>
              <a:t>„Geht zu Johannes und berichtet ihm,</a:t>
            </a:r>
            <a:br>
              <a:rPr lang="de-CH" altLang="de-DE" sz="4000" dirty="0">
                <a:solidFill>
                  <a:schemeClr val="tx1"/>
                </a:solidFill>
                <a:effectLst/>
                <a:latin typeface="Univers LT Std 47 Cn Lt" pitchFamily="34" charset="0"/>
              </a:rPr>
            </a:br>
            <a:r>
              <a:rPr lang="de-CH" altLang="de-DE" sz="4000" dirty="0">
                <a:solidFill>
                  <a:schemeClr val="tx1"/>
                </a:solidFill>
                <a:effectLst/>
                <a:latin typeface="Univers LT Std 47 Cn Lt" pitchFamily="34" charset="0"/>
              </a:rPr>
              <a:t>was ihr hört und seht: Blinde sehen,</a:t>
            </a:r>
            <a:br>
              <a:rPr lang="de-CH" altLang="de-DE" sz="4000" dirty="0">
                <a:solidFill>
                  <a:schemeClr val="tx1"/>
                </a:solidFill>
                <a:effectLst/>
                <a:latin typeface="Univers LT Std 47 Cn Lt" pitchFamily="34" charset="0"/>
              </a:rPr>
            </a:br>
            <a:r>
              <a:rPr lang="de-CH" altLang="de-DE" sz="4000" dirty="0">
                <a:solidFill>
                  <a:schemeClr val="tx1"/>
                </a:solidFill>
                <a:effectLst/>
                <a:latin typeface="Univers LT Std 47 Cn Lt" pitchFamily="34" charset="0"/>
              </a:rPr>
              <a:t>Lahme gehen, Aussätzige werden geheilt, Taube hören, Tote werden auferweckt,</a:t>
            </a:r>
            <a:br>
              <a:rPr lang="de-CH" altLang="de-DE" sz="4000" dirty="0">
                <a:solidFill>
                  <a:schemeClr val="tx1"/>
                </a:solidFill>
                <a:effectLst/>
                <a:latin typeface="Univers LT Std 47 Cn Lt" pitchFamily="34" charset="0"/>
              </a:rPr>
            </a:br>
            <a:r>
              <a:rPr lang="de-CH" altLang="de-DE" sz="4000" dirty="0">
                <a:solidFill>
                  <a:schemeClr val="tx1"/>
                </a:solidFill>
                <a:effectLst/>
                <a:latin typeface="Univers LT Std 47 Cn Lt" pitchFamily="34" charset="0"/>
              </a:rPr>
              <a:t>und den Armen wird Gottes gute Botschaft verkündet. Und glücklich zu preisen ist,</a:t>
            </a:r>
            <a:br>
              <a:rPr lang="de-CH" altLang="de-DE" sz="4000" dirty="0">
                <a:solidFill>
                  <a:schemeClr val="tx1"/>
                </a:solidFill>
                <a:effectLst/>
                <a:latin typeface="Univers LT Std 47 Cn Lt" pitchFamily="34" charset="0"/>
              </a:rPr>
            </a:br>
            <a:r>
              <a:rPr lang="de-CH" altLang="de-DE" sz="4000" dirty="0">
                <a:solidFill>
                  <a:schemeClr val="tx1"/>
                </a:solidFill>
                <a:effectLst/>
                <a:latin typeface="Univers LT Std 47 Cn Lt" pitchFamily="34" charset="0"/>
              </a:rPr>
              <a:t>wer nicht an mir Anstoss nimmt.“</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286222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4005064"/>
            <a:ext cx="4176464" cy="400110"/>
          </a:xfrm>
        </p:spPr>
        <p:txBody>
          <a:bodyPr wrap="square">
            <a:spAutoFit/>
          </a:bodyPr>
          <a:lstStyle/>
          <a:p>
            <a:pPr algn="r"/>
            <a:r>
              <a:rPr lang="de-CH" altLang="de-DE" sz="2000" dirty="0">
                <a:effectLst/>
                <a:latin typeface="Univers LT Std 47 Cn Lt" pitchFamily="34" charset="0"/>
              </a:rPr>
              <a:t>Matthäus-Evangelium 4,23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424936" cy="3785652"/>
          </a:xfrm>
        </p:spPr>
        <p:txBody>
          <a:bodyPr wrap="square">
            <a:spAutoFit/>
          </a:bodyPr>
          <a:lstStyle/>
          <a:p>
            <a:pPr algn="l"/>
            <a:r>
              <a:rPr lang="de-CH" altLang="de-DE" sz="4000" dirty="0">
                <a:solidFill>
                  <a:schemeClr val="tx1"/>
                </a:solidFill>
                <a:effectLst/>
                <a:latin typeface="Univers LT Std 47 Cn Lt" pitchFamily="34" charset="0"/>
              </a:rPr>
              <a:t>Jesus zog durch ganz Galiläa. Er lehrte in den Synagogen und verkündete die Gute Nachricht, dass Gott jetzt seine Herrschaft aufrichten und sein Werk vollenden wird.</a:t>
            </a:r>
            <a:br>
              <a:rPr lang="de-CH" altLang="de-DE" sz="4000" dirty="0">
                <a:solidFill>
                  <a:schemeClr val="tx1"/>
                </a:solidFill>
                <a:effectLst/>
                <a:latin typeface="Univers LT Std 47 Cn Lt" pitchFamily="34" charset="0"/>
              </a:rPr>
            </a:br>
            <a:r>
              <a:rPr lang="de-CH" altLang="de-DE" sz="4000" dirty="0">
                <a:solidFill>
                  <a:schemeClr val="tx1"/>
                </a:solidFill>
                <a:effectLst/>
                <a:latin typeface="Univers LT Std 47 Cn Lt" pitchFamily="34" charset="0"/>
              </a:rPr>
              <a:t>Er heilte alle Krankheiten und Leiden im Volk.</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539781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355976" y="3645024"/>
            <a:ext cx="4176464" cy="400110"/>
          </a:xfrm>
        </p:spPr>
        <p:txBody>
          <a:bodyPr wrap="square">
            <a:spAutoFit/>
          </a:bodyPr>
          <a:lstStyle/>
          <a:p>
            <a:pPr algn="r"/>
            <a:r>
              <a:rPr lang="de-CH" altLang="de-DE" sz="2000" dirty="0">
                <a:effectLst/>
                <a:latin typeface="Univers LT Std 47 Cn Lt" pitchFamily="34" charset="0"/>
              </a:rPr>
              <a:t>Johannes-Evangelium 20,30</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89007" y="116632"/>
            <a:ext cx="8083393" cy="3170099"/>
          </a:xfrm>
        </p:spPr>
        <p:txBody>
          <a:bodyPr wrap="square">
            <a:spAutoFit/>
          </a:bodyPr>
          <a:lstStyle/>
          <a:p>
            <a:pPr algn="l"/>
            <a:r>
              <a:rPr lang="de-CH" altLang="de-DE" sz="4000" dirty="0">
                <a:solidFill>
                  <a:schemeClr val="tx1"/>
                </a:solidFill>
                <a:effectLst/>
                <a:latin typeface="Univers LT Std 47 Cn Lt" pitchFamily="34" charset="0"/>
              </a:rPr>
              <a:t>„Jesus tat in der Gegenwart seiner Jünger noch viele andere Wunder, durch die er seine Macht bewies, die aber nicht in diesem Buch (im Johannesevangelium) aufgezeichnet sind.“</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489253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22807" y="3286731"/>
            <a:ext cx="4176464" cy="400110"/>
          </a:xfrm>
        </p:spPr>
        <p:txBody>
          <a:bodyPr wrap="square">
            <a:spAutoFit/>
          </a:bodyPr>
          <a:lstStyle/>
          <a:p>
            <a:pPr algn="r"/>
            <a:r>
              <a:rPr lang="de-CH" altLang="de-DE" sz="2000" dirty="0">
                <a:effectLst/>
                <a:latin typeface="Univers LT Std 47 Cn Lt" pitchFamily="34" charset="0"/>
              </a:rPr>
              <a:t>Johannes-Evangelium 20,31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89007" y="116632"/>
            <a:ext cx="8875481" cy="3170099"/>
          </a:xfrm>
        </p:spPr>
        <p:txBody>
          <a:bodyPr wrap="square">
            <a:spAutoFit/>
          </a:bodyPr>
          <a:lstStyle/>
          <a:p>
            <a:pPr algn="l"/>
            <a:r>
              <a:rPr lang="de-CH" altLang="de-DE" sz="4000" dirty="0">
                <a:solidFill>
                  <a:schemeClr val="tx1"/>
                </a:solidFill>
                <a:effectLst/>
                <a:latin typeface="Univers LT Std 47 Cn Lt" pitchFamily="34" charset="0"/>
              </a:rPr>
              <a:t>„Was hier berichtet ist, wurde aufgeschrieben, damit ihr glaubt, dass Jesus der Messias ist, der Sohn Gottes, und damit ihr durch den Glauben an ihn in seinem Namen</a:t>
            </a:r>
            <a:br>
              <a:rPr lang="de-CH" altLang="de-DE" sz="4000" dirty="0">
                <a:solidFill>
                  <a:schemeClr val="tx1"/>
                </a:solidFill>
                <a:effectLst/>
                <a:latin typeface="Univers LT Std 47 Cn Lt" pitchFamily="34" charset="0"/>
              </a:rPr>
            </a:br>
            <a:r>
              <a:rPr lang="de-CH" altLang="de-DE" sz="4000" dirty="0">
                <a:solidFill>
                  <a:schemeClr val="tx1"/>
                </a:solidFill>
                <a:effectLst/>
                <a:latin typeface="Univers LT Std 47 Cn Lt" pitchFamily="34" charset="0"/>
              </a:rPr>
              <a:t>das Leben habt.“</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970836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51520" y="332656"/>
            <a:ext cx="5760640" cy="1107996"/>
          </a:xfrm>
        </p:spPr>
        <p:txBody>
          <a:bodyPr wrap="square">
            <a:spAutoFit/>
          </a:bodyPr>
          <a:lstStyle/>
          <a:p>
            <a:pPr algn="l"/>
            <a:r>
              <a:rPr lang="de-DE" altLang="de-DE" sz="6600" dirty="0">
                <a:solidFill>
                  <a:schemeClr val="tx1"/>
                </a:solidFill>
                <a:effectLst/>
                <a:latin typeface="Univers LT Std 47 Cn Lt" pitchFamily="34" charset="0"/>
              </a:rPr>
              <a:t>Schlussgedanke</a:t>
            </a:r>
          </a:p>
        </p:txBody>
      </p:sp>
    </p:spTree>
    <p:extLst>
      <p:ext uri="{BB962C8B-B14F-4D97-AF65-F5344CB8AC3E}">
        <p14:creationId xmlns:p14="http://schemas.microsoft.com/office/powerpoint/2010/main" val="599374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3501008"/>
            <a:ext cx="4176464" cy="400110"/>
          </a:xfrm>
        </p:spPr>
        <p:txBody>
          <a:bodyPr wrap="square">
            <a:spAutoFit/>
          </a:bodyPr>
          <a:lstStyle/>
          <a:p>
            <a:pPr algn="r"/>
            <a:r>
              <a:rPr lang="de-CH" altLang="de-DE" sz="2000" dirty="0">
                <a:effectLst/>
                <a:latin typeface="Univers LT Std 47 Cn Lt" pitchFamily="34" charset="0"/>
              </a:rPr>
              <a:t>1.Korinther-Brief 1,22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7848872" cy="2585323"/>
          </a:xfrm>
        </p:spPr>
        <p:txBody>
          <a:bodyPr wrap="square">
            <a:spAutoFit/>
          </a:bodyPr>
          <a:lstStyle/>
          <a:p>
            <a:pPr algn="l"/>
            <a:r>
              <a:rPr lang="de-CH" altLang="de-DE" dirty="0">
                <a:solidFill>
                  <a:schemeClr val="tx1"/>
                </a:solidFill>
                <a:effectLst/>
                <a:latin typeface="Univers LT Std 47 Cn Lt" pitchFamily="34" charset="0"/>
              </a:rPr>
              <a:t>„Die Juden wollen Wunder sehen, die Griechen fordern kluge Argumente.“</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1140352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22807" y="3286731"/>
            <a:ext cx="4176464" cy="400110"/>
          </a:xfrm>
        </p:spPr>
        <p:txBody>
          <a:bodyPr wrap="square">
            <a:spAutoFit/>
          </a:bodyPr>
          <a:lstStyle/>
          <a:p>
            <a:pPr algn="r"/>
            <a:r>
              <a:rPr lang="de-CH" altLang="de-DE" sz="2000" dirty="0">
                <a:effectLst/>
                <a:latin typeface="Univers LT Std 47 Cn Lt" pitchFamily="34" charset="0"/>
              </a:rPr>
              <a:t>1.Korinther-Brief 1,23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89007" y="116632"/>
            <a:ext cx="7723353" cy="3170099"/>
          </a:xfrm>
        </p:spPr>
        <p:txBody>
          <a:bodyPr wrap="square">
            <a:spAutoFit/>
          </a:bodyPr>
          <a:lstStyle/>
          <a:p>
            <a:pPr algn="l"/>
            <a:r>
              <a:rPr lang="de-CH" altLang="de-DE" sz="4000" dirty="0">
                <a:solidFill>
                  <a:schemeClr val="tx1"/>
                </a:solidFill>
                <a:effectLst/>
                <a:latin typeface="Univers LT Std 47 Cn Lt" pitchFamily="34" charset="0"/>
              </a:rPr>
              <a:t>„Wir jedoch verkünden Christus, den gekreuzigten Messias. Für die Juden ist diese Botschaft eine Gotteslästerung und für die anderen Völker völliger Unsinn.“</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433708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27984" y="5445224"/>
            <a:ext cx="4176464" cy="400110"/>
          </a:xfrm>
        </p:spPr>
        <p:txBody>
          <a:bodyPr wrap="square">
            <a:spAutoFit/>
          </a:bodyPr>
          <a:lstStyle/>
          <a:p>
            <a:pPr algn="r"/>
            <a:r>
              <a:rPr lang="de-CH" altLang="de-DE" sz="2000" dirty="0">
                <a:effectLst/>
                <a:latin typeface="Univers LT Std 47 Cn Lt" pitchFamily="34" charset="0"/>
              </a:rPr>
              <a:t>1.Petrus-Brief 1,3-4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89007" y="68426"/>
            <a:ext cx="8875481" cy="5016758"/>
          </a:xfrm>
        </p:spPr>
        <p:txBody>
          <a:bodyPr wrap="square">
            <a:spAutoFit/>
          </a:bodyPr>
          <a:lstStyle/>
          <a:p>
            <a:pPr algn="l"/>
            <a:r>
              <a:rPr lang="de-CH" altLang="de-DE" sz="4000" dirty="0">
                <a:solidFill>
                  <a:schemeClr val="tx1"/>
                </a:solidFill>
                <a:effectLst/>
                <a:latin typeface="Univers LT Std 47 Cn Lt" pitchFamily="34" charset="0"/>
              </a:rPr>
              <a:t>„Gepriesen sei Gott, der Vater unseres Herrn Jesus Christus! In seinem grossen Erbarmen hat er uns durch die Auferstehung Jesu Christi von den Toten ein neues Leben geschenkt.</a:t>
            </a:r>
            <a:br>
              <a:rPr lang="de-CH" altLang="de-DE" sz="4000" dirty="0">
                <a:solidFill>
                  <a:schemeClr val="tx1"/>
                </a:solidFill>
                <a:effectLst/>
                <a:latin typeface="Univers LT Std 47 Cn Lt" pitchFamily="34" charset="0"/>
              </a:rPr>
            </a:br>
            <a:r>
              <a:rPr lang="de-CH" altLang="de-DE" sz="4000" dirty="0">
                <a:solidFill>
                  <a:schemeClr val="tx1"/>
                </a:solidFill>
                <a:effectLst/>
                <a:latin typeface="Univers LT Std 47 Cn Lt" pitchFamily="34" charset="0"/>
              </a:rPr>
              <a:t>Wir sind von neuem geboren und haben jetzt eine sichere Hoffnung, die Aussicht auf ein unvergängliches und makelloses Erbe,</a:t>
            </a:r>
            <a:br>
              <a:rPr lang="de-CH" altLang="de-DE" sz="4000" dirty="0">
                <a:solidFill>
                  <a:schemeClr val="tx1"/>
                </a:solidFill>
                <a:effectLst/>
                <a:latin typeface="Univers LT Std 47 Cn Lt" pitchFamily="34" charset="0"/>
              </a:rPr>
            </a:br>
            <a:r>
              <a:rPr lang="de-CH" altLang="de-DE" sz="4000" dirty="0">
                <a:solidFill>
                  <a:schemeClr val="tx1"/>
                </a:solidFill>
                <a:effectLst/>
                <a:latin typeface="Univers LT Std 47 Cn Lt" pitchFamily="34" charset="0"/>
              </a:rPr>
              <a:t>das nie seinen Wert verlieren wird.“</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93687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1024" y="3702229"/>
            <a:ext cx="4176464" cy="400110"/>
          </a:xfrm>
        </p:spPr>
        <p:txBody>
          <a:bodyPr wrap="square">
            <a:spAutoFit/>
          </a:bodyPr>
          <a:lstStyle/>
          <a:p>
            <a:pPr algn="r"/>
            <a:r>
              <a:rPr lang="de-CH" altLang="de-DE" sz="2000" dirty="0">
                <a:effectLst/>
                <a:latin typeface="Univers LT Std 47 Cn Lt" pitchFamily="34" charset="0"/>
              </a:rPr>
              <a:t>1.Petrus-Brief 1,5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34259" y="116632"/>
            <a:ext cx="8470189" cy="3785652"/>
          </a:xfrm>
        </p:spPr>
        <p:txBody>
          <a:bodyPr wrap="square">
            <a:spAutoFit/>
          </a:bodyPr>
          <a:lstStyle/>
          <a:p>
            <a:pPr algn="l"/>
            <a:r>
              <a:rPr lang="de-CH" altLang="de-DE" sz="4000" dirty="0">
                <a:solidFill>
                  <a:schemeClr val="tx1"/>
                </a:solidFill>
                <a:effectLst/>
                <a:latin typeface="Univers LT Std 47 Cn Lt" pitchFamily="34" charset="0"/>
              </a:rPr>
              <a:t>„Gott hält es im Himmel für euch bereit und wird euch, die ihr glaubt, durch seine Macht bewahren, bis das Ende der Zeit gekommen ist und der Tag der Rettung anbricht. Dann wird das Heil in seinem ganzen Umfang sichtbar werden.“</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440969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4005064"/>
            <a:ext cx="4176464" cy="400110"/>
          </a:xfrm>
        </p:spPr>
        <p:txBody>
          <a:bodyPr wrap="square">
            <a:spAutoFit/>
          </a:bodyPr>
          <a:lstStyle/>
          <a:p>
            <a:pPr algn="r"/>
            <a:r>
              <a:rPr lang="de-CH" altLang="de-DE" sz="2000" dirty="0">
                <a:effectLst/>
                <a:latin typeface="Univers LT Std 47 Cn Lt" pitchFamily="34" charset="0"/>
              </a:rPr>
              <a:t>Matthäus-Evangelium 4,24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064896" cy="3785652"/>
          </a:xfrm>
        </p:spPr>
        <p:txBody>
          <a:bodyPr wrap="square">
            <a:spAutoFit/>
          </a:bodyPr>
          <a:lstStyle/>
          <a:p>
            <a:pPr algn="l"/>
            <a:r>
              <a:rPr lang="de-CH" altLang="de-DE" sz="4000" dirty="0">
                <a:solidFill>
                  <a:schemeClr val="tx1"/>
                </a:solidFill>
                <a:effectLst/>
                <a:latin typeface="Univers LT Std 47 Cn Lt" pitchFamily="34" charset="0"/>
              </a:rPr>
              <a:t>Die Kunde von ihm verbreitete sich sogar in ganz Syrien. Die Leute brachten alle zu Jesus, die an irgendwelchen Krankheiten oder Beschwerden litten, auch Besessene, Epileptiker und Gelähmte, und er machte sie gesund.</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9313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4005064"/>
            <a:ext cx="4176464" cy="400110"/>
          </a:xfrm>
        </p:spPr>
        <p:txBody>
          <a:bodyPr wrap="square">
            <a:spAutoFit/>
          </a:bodyPr>
          <a:lstStyle/>
          <a:p>
            <a:pPr algn="r"/>
            <a:r>
              <a:rPr lang="de-CH" altLang="de-DE" sz="2000" dirty="0">
                <a:effectLst/>
                <a:latin typeface="Univers LT Std 47 Cn Lt" pitchFamily="34" charset="0"/>
              </a:rPr>
              <a:t>Matthäus-Evangelium 4,25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352928" cy="2554545"/>
          </a:xfrm>
        </p:spPr>
        <p:txBody>
          <a:bodyPr wrap="square">
            <a:spAutoFit/>
          </a:bodyPr>
          <a:lstStyle/>
          <a:p>
            <a:pPr algn="l"/>
            <a:r>
              <a:rPr lang="de-CH" altLang="de-DE" sz="4000" dirty="0">
                <a:solidFill>
                  <a:schemeClr val="tx1"/>
                </a:solidFill>
                <a:effectLst/>
                <a:latin typeface="Univers LT Std 47 Cn Lt" pitchFamily="34" charset="0"/>
              </a:rPr>
              <a:t>Grosse Menschenmengen aus Galiläa, aus dem Gebiet der Zehn Städte, aus Jerusalem und Judäa und von der anderen Seite des Jordans zogen mit ihm.</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452444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79512" y="116632"/>
            <a:ext cx="8640960" cy="1446550"/>
          </a:xfrm>
        </p:spPr>
        <p:txBody>
          <a:bodyPr wrap="square">
            <a:spAutoFit/>
          </a:bodyPr>
          <a:lstStyle/>
          <a:p>
            <a:pPr algn="l"/>
            <a:r>
              <a:rPr lang="de-DE" altLang="de-DE" sz="4400" dirty="0">
                <a:solidFill>
                  <a:schemeClr val="tx1"/>
                </a:solidFill>
                <a:effectLst/>
                <a:latin typeface="Univers LT Std 47 Cn Lt" pitchFamily="34" charset="0"/>
              </a:rPr>
              <a:t>I. </a:t>
            </a:r>
            <a:r>
              <a:rPr lang="de-CH" altLang="de-DE" sz="4400" dirty="0">
                <a:solidFill>
                  <a:schemeClr val="tx1"/>
                </a:solidFill>
                <a:effectLst/>
                <a:latin typeface="Univers LT Std 47 Cn Lt" pitchFamily="34" charset="0"/>
              </a:rPr>
              <a:t>Jesus verkündigt die Gute Nachricht </a:t>
            </a:r>
            <a:br>
              <a:rPr lang="de-CH" altLang="de-DE" sz="4400" dirty="0">
                <a:solidFill>
                  <a:schemeClr val="tx1"/>
                </a:solidFill>
                <a:effectLst/>
                <a:latin typeface="Univers LT Std 47 Cn Lt" pitchFamily="34" charset="0"/>
              </a:rPr>
            </a:br>
            <a:r>
              <a:rPr lang="de-CH" altLang="de-DE" sz="4400" dirty="0">
                <a:solidFill>
                  <a:schemeClr val="tx1"/>
                </a:solidFill>
                <a:effectLst/>
                <a:latin typeface="Univers LT Std 47 Cn Lt" pitchFamily="34" charset="0"/>
              </a:rPr>
              <a:t>   des Königreichs</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379662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4005064"/>
            <a:ext cx="4176464" cy="400110"/>
          </a:xfrm>
        </p:spPr>
        <p:txBody>
          <a:bodyPr wrap="square">
            <a:spAutoFit/>
          </a:bodyPr>
          <a:lstStyle/>
          <a:p>
            <a:pPr algn="r"/>
            <a:r>
              <a:rPr lang="de-CH" altLang="de-DE" sz="2000" dirty="0">
                <a:effectLst/>
                <a:latin typeface="Univers LT Std 47 Cn Lt" pitchFamily="34" charset="0"/>
              </a:rPr>
              <a:t>Matthäus-Evangelium 4,23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7128792" cy="2554545"/>
          </a:xfrm>
        </p:spPr>
        <p:txBody>
          <a:bodyPr wrap="square">
            <a:spAutoFit/>
          </a:bodyPr>
          <a:lstStyle/>
          <a:p>
            <a:pPr algn="l"/>
            <a:r>
              <a:rPr lang="de-CH" altLang="de-DE" sz="4000" dirty="0">
                <a:solidFill>
                  <a:schemeClr val="tx1"/>
                </a:solidFill>
                <a:effectLst/>
                <a:latin typeface="Univers LT Std 47 Cn Lt" pitchFamily="34" charset="0"/>
              </a:rPr>
              <a:t>„Jesus lehrte in den Synagogen und verkündete die Gute Nachricht, dass Gott jetzt seine Herrschaft aufrichten und sein Werk vollenden wird.“</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4214604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4005064"/>
            <a:ext cx="4176464" cy="400110"/>
          </a:xfrm>
        </p:spPr>
        <p:txBody>
          <a:bodyPr wrap="square">
            <a:spAutoFit/>
          </a:bodyPr>
          <a:lstStyle/>
          <a:p>
            <a:pPr algn="r"/>
            <a:r>
              <a:rPr lang="de-CH" altLang="de-DE" sz="2000" dirty="0">
                <a:effectLst/>
                <a:latin typeface="Univers LT Std 47 Cn Lt" pitchFamily="34" charset="0"/>
              </a:rPr>
              <a:t>Matthäus-Evangelium 4,17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88640"/>
            <a:ext cx="8640960" cy="1754326"/>
          </a:xfrm>
        </p:spPr>
        <p:txBody>
          <a:bodyPr wrap="square">
            <a:spAutoFit/>
          </a:bodyPr>
          <a:lstStyle/>
          <a:p>
            <a:pPr algn="l"/>
            <a:r>
              <a:rPr lang="de-CH" altLang="de-DE" dirty="0">
                <a:solidFill>
                  <a:schemeClr val="tx1"/>
                </a:solidFill>
                <a:effectLst/>
                <a:latin typeface="Univers LT Std 47 Cn Lt" pitchFamily="34" charset="0"/>
              </a:rPr>
              <a:t>„Kehrt um!</a:t>
            </a:r>
            <a:br>
              <a:rPr lang="de-CH" altLang="de-DE" dirty="0">
                <a:solidFill>
                  <a:schemeClr val="tx1"/>
                </a:solidFill>
                <a:effectLst/>
                <a:latin typeface="Univers LT Std 47 Cn Lt" pitchFamily="34" charset="0"/>
              </a:rPr>
            </a:br>
            <a:r>
              <a:rPr lang="de-CH" altLang="de-DE" dirty="0">
                <a:solidFill>
                  <a:schemeClr val="tx1"/>
                </a:solidFill>
                <a:effectLst/>
                <a:latin typeface="Univers LT Std 47 Cn Lt" pitchFamily="34" charset="0"/>
              </a:rPr>
              <a:t>Denn das Himmelreich ist nahe.“</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3089960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4005064"/>
            <a:ext cx="4176464" cy="400110"/>
          </a:xfrm>
        </p:spPr>
        <p:txBody>
          <a:bodyPr wrap="square">
            <a:spAutoFit/>
          </a:bodyPr>
          <a:lstStyle/>
          <a:p>
            <a:pPr algn="r"/>
            <a:r>
              <a:rPr lang="de-CH" altLang="de-DE" sz="2000" dirty="0">
                <a:effectLst/>
                <a:latin typeface="Univers LT Std 47 Cn Lt" pitchFamily="34" charset="0"/>
              </a:rPr>
              <a:t>Markus-Evangelium 1,15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188640"/>
            <a:ext cx="6768752" cy="1938992"/>
          </a:xfrm>
        </p:spPr>
        <p:txBody>
          <a:bodyPr wrap="square">
            <a:spAutoFit/>
          </a:bodyPr>
          <a:lstStyle/>
          <a:p>
            <a:pPr algn="l"/>
            <a:r>
              <a:rPr lang="de-CH" altLang="de-DE" sz="4000" dirty="0">
                <a:solidFill>
                  <a:schemeClr val="tx1"/>
                </a:solidFill>
                <a:effectLst/>
                <a:latin typeface="Univers LT Std 47 Cn Lt" pitchFamily="34" charset="0"/>
              </a:rPr>
              <a:t>„Die Zeit ist gekommen, das Reich Gottes ist nahe. Kehrt um und glaubt diese gute Botschaft!“</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63305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788024" y="4005064"/>
            <a:ext cx="4176464" cy="400110"/>
          </a:xfrm>
        </p:spPr>
        <p:txBody>
          <a:bodyPr wrap="square">
            <a:spAutoFit/>
          </a:bodyPr>
          <a:lstStyle/>
          <a:p>
            <a:pPr algn="r"/>
            <a:r>
              <a:rPr lang="de-CH" altLang="de-DE" sz="2000" dirty="0">
                <a:effectLst/>
                <a:latin typeface="Univers LT Std 47 Cn Lt" pitchFamily="34" charset="0"/>
              </a:rPr>
              <a:t>Johannes-Evangelium 5,24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88640"/>
            <a:ext cx="8784976" cy="2554545"/>
          </a:xfrm>
        </p:spPr>
        <p:txBody>
          <a:bodyPr wrap="square">
            <a:spAutoFit/>
          </a:bodyPr>
          <a:lstStyle/>
          <a:p>
            <a:pPr algn="l"/>
            <a:r>
              <a:rPr lang="de-CH" altLang="de-DE" sz="4000" dirty="0">
                <a:solidFill>
                  <a:schemeClr val="tx1"/>
                </a:solidFill>
                <a:effectLst/>
                <a:latin typeface="Univers LT Std 47 Cn Lt" pitchFamily="34" charset="0"/>
              </a:rPr>
              <a:t>„Wer mein Wort hört und glaubt dem, der mich gesandt hat, der hat das ewige Leben und kommt nicht in das Gericht, sondern er</a:t>
            </a:r>
            <a:br>
              <a:rPr lang="de-CH" altLang="de-DE" sz="4000" dirty="0">
                <a:solidFill>
                  <a:schemeClr val="tx1"/>
                </a:solidFill>
                <a:effectLst/>
                <a:latin typeface="Univers LT Std 47 Cn Lt" pitchFamily="34" charset="0"/>
              </a:rPr>
            </a:br>
            <a:r>
              <a:rPr lang="de-CH" altLang="de-DE" sz="4000" dirty="0">
                <a:solidFill>
                  <a:schemeClr val="tx1"/>
                </a:solidFill>
                <a:effectLst/>
                <a:latin typeface="Univers LT Std 47 Cn Lt" pitchFamily="34" charset="0"/>
              </a:rPr>
              <a:t>ist vom Tode zum Leben hindurchgedrungen.“</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703093109"/>
      </p:ext>
    </p:extLst>
  </p:cSld>
  <p:clrMapOvr>
    <a:masterClrMapping/>
  </p:clrMapOvr>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597</Words>
  <Application>Microsoft Office PowerPoint</Application>
  <PresentationFormat>Bildschirmpräsentation (4:3)</PresentationFormat>
  <Paragraphs>76</Paragraphs>
  <Slides>26</Slides>
  <Notes>26</Notes>
  <HiddenSlides>0</HiddenSlides>
  <MMClips>0</MMClips>
  <ScaleCrop>false</ScaleCrop>
  <HeadingPairs>
    <vt:vector size="4" baseType="variant">
      <vt:variant>
        <vt:lpstr>Design</vt:lpstr>
      </vt:variant>
      <vt:variant>
        <vt:i4>1</vt:i4>
      </vt:variant>
      <vt:variant>
        <vt:lpstr>Folientitel</vt:lpstr>
      </vt:variant>
      <vt:variant>
        <vt:i4>26</vt:i4>
      </vt:variant>
    </vt:vector>
  </HeadingPairs>
  <TitlesOfParts>
    <vt:vector size="27" baseType="lpstr">
      <vt:lpstr>Designvorlage 'Berggipfel'</vt:lpstr>
      <vt:lpstr>Jesus startet seinen öffentlichen Auftrag</vt:lpstr>
      <vt:lpstr>Jesus zog durch ganz Galiläa. Er lehrte in den Synagogen und verkündete die Gute Nachricht, dass Gott jetzt seine Herrschaft aufrichten und sein Werk vollenden wird. Er heilte alle Krankheiten und Leiden im Volk.</vt:lpstr>
      <vt:lpstr>Die Kunde von ihm verbreitete sich sogar in ganz Syrien. Die Leute brachten alle zu Jesus, die an irgendwelchen Krankheiten oder Beschwerden litten, auch Besessene, Epileptiker und Gelähmte, und er machte sie gesund.</vt:lpstr>
      <vt:lpstr>Grosse Menschenmengen aus Galiläa, aus dem Gebiet der Zehn Städte, aus Jerusalem und Judäa und von der anderen Seite des Jordans zogen mit ihm.</vt:lpstr>
      <vt:lpstr>I. Jesus verkündigt die Gute Nachricht     des Königreichs</vt:lpstr>
      <vt:lpstr>„Jesus lehrte in den Synagogen und verkündete die Gute Nachricht, dass Gott jetzt seine Herrschaft aufrichten und sein Werk vollenden wird.“</vt:lpstr>
      <vt:lpstr>„Kehrt um! Denn das Himmelreich ist nahe.“</vt:lpstr>
      <vt:lpstr>„Die Zeit ist gekommen, das Reich Gottes ist nahe. Kehrt um und glaubt diese gute Botschaft!“</vt:lpstr>
      <vt:lpstr>„Wer mein Wort hört und glaubt dem, der mich gesandt hat, der hat das ewige Leben und kommt nicht in das Gericht, sondern er ist vom Tode zum Leben hindurchgedrungen.“</vt:lpstr>
      <vt:lpstr>„Gott hat uns aus der Gewalt der dunklen Mächte gerettet und uns unter die Herrschaft seines geliebten Sohnes gestellt. Durch den Sohn und in dessen Machtbereich ist uns die Erlösung zuteil geworden: Unsere Schuld ist uns vergeben.“</vt:lpstr>
      <vt:lpstr>II. Jesus heilt jede Krankheit      und jedes Gebrechen</vt:lpstr>
      <vt:lpstr>„Jesus heilte alle Krankheiten und Leiden im Volk.“</vt:lpstr>
      <vt:lpstr>„Die Kunde von Jesus verbreitete sich sogar in ganz Syrien.“</vt:lpstr>
      <vt:lpstr>„Die Leute brachten alle zu Jesus, die an irgendwelchen Krankheiten oder Beschwerden litten, auch Besessene, Epileptiker und Gelähmte, und er machte sie gesund.“</vt:lpstr>
      <vt:lpstr>„Grosse Menschenmengen aus Galiläa, aus dem Gebiet der Zehn Städte, aus Jerusalem und Judäa und von der anderen Seite des Jordans zogen mit Jesus.“</vt:lpstr>
      <vt:lpstr>„Jesus – alle suchen dich!“</vt:lpstr>
      <vt:lpstr>„Lasst uns von hier weggehen in die umliegenden Ortschaften, damit ich auch dort die Botschaft vom Reich Gottes verkünden kann; denn dazu bin ich gekommen.“</vt:lpstr>
      <vt:lpstr>„Bist du der, der kommen soll, oder müssen wir auf einen anderen warten?“</vt:lpstr>
      <vt:lpstr>„Geht zu Johannes und berichtet ihm, was ihr hört und seht: Blinde sehen, Lahme gehen, Aussätzige werden geheilt, Taube hören, Tote werden auferweckt, und den Armen wird Gottes gute Botschaft verkündet. Und glücklich zu preisen ist, wer nicht an mir Anstoss nimmt.“</vt:lpstr>
      <vt:lpstr>„Jesus tat in der Gegenwart seiner Jünger noch viele andere Wunder, durch die er seine Macht bewies, die aber nicht in diesem Buch (im Johannesevangelium) aufgezeichnet sind.“</vt:lpstr>
      <vt:lpstr>„Was hier berichtet ist, wurde aufgeschrieben, damit ihr glaubt, dass Jesus der Messias ist, der Sohn Gottes, und damit ihr durch den Glauben an ihn in seinem Namen das Leben habt.“</vt:lpstr>
      <vt:lpstr>Schlussgedanke</vt:lpstr>
      <vt:lpstr>„Die Juden wollen Wunder sehen, die Griechen fordern kluge Argumente.“</vt:lpstr>
      <vt:lpstr>„Wir jedoch verkünden Christus, den gekreuzigten Messias. Für die Juden ist diese Botschaft eine Gotteslästerung und für die anderen Völker völliger Unsinn.“</vt:lpstr>
      <vt:lpstr>„Gepriesen sei Gott, der Vater unseres Herrn Jesus Christus! In seinem grossen Erbarmen hat er uns durch die Auferstehung Jesu Christi von den Toten ein neues Leben geschenkt. Wir sind von neuem geboren und haben jetzt eine sichere Hoffnung, die Aussicht auf ein unvergängliches und makelloses Erbe, das nie seinen Wert verlieren wird.“</vt:lpstr>
      <vt:lpstr>„Gott hält es im Himmel für euch bereit und wird euch, die ihr glaubt, durch seine Macht bewahren, bis das Ende der Zeit gekommen ist und der Tag der Rettung anbricht. Dann wird das Heil in seinem ganzen Umfang sichtbar werden.“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Jugendjahre von Jesus - Teil 9/9 - Jesus startet seinen öffentlichen Auftrag - Folien</dc:title>
  <dc:creator>Jürg Birnstiel</dc:creator>
  <cp:lastModifiedBy>Me</cp:lastModifiedBy>
  <cp:revision>775</cp:revision>
  <dcterms:created xsi:type="dcterms:W3CDTF">2013-11-12T15:20:47Z</dcterms:created>
  <dcterms:modified xsi:type="dcterms:W3CDTF">2018-05-10T20:05:00Z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