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30"/>
  </p:notesMasterIdLst>
  <p:handoutMasterIdLst>
    <p:handoutMasterId r:id="rId31"/>
  </p:handoutMasterIdLst>
  <p:sldIdLst>
    <p:sldId id="735" r:id="rId2"/>
    <p:sldId id="1027" r:id="rId3"/>
    <p:sldId id="1029" r:id="rId4"/>
    <p:sldId id="1030" r:id="rId5"/>
    <p:sldId id="1031" r:id="rId6"/>
    <p:sldId id="1032" r:id="rId7"/>
    <p:sldId id="1033" r:id="rId8"/>
    <p:sldId id="896" r:id="rId9"/>
    <p:sldId id="1034" r:id="rId10"/>
    <p:sldId id="1049" r:id="rId11"/>
    <p:sldId id="1050" r:id="rId12"/>
    <p:sldId id="1051" r:id="rId13"/>
    <p:sldId id="1036" r:id="rId14"/>
    <p:sldId id="1037" r:id="rId15"/>
    <p:sldId id="1038" r:id="rId16"/>
    <p:sldId id="1039" r:id="rId17"/>
    <p:sldId id="1040" r:id="rId18"/>
    <p:sldId id="1041" r:id="rId19"/>
    <p:sldId id="1042" r:id="rId20"/>
    <p:sldId id="1043" r:id="rId21"/>
    <p:sldId id="962" r:id="rId22"/>
    <p:sldId id="1044" r:id="rId23"/>
    <p:sldId id="1045" r:id="rId24"/>
    <p:sldId id="1046" r:id="rId25"/>
    <p:sldId id="1047" r:id="rId26"/>
    <p:sldId id="1048" r:id="rId27"/>
    <p:sldId id="259" r:id="rId28"/>
    <p:sldId id="1052" r:id="rId29"/>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0"/>
    <a:srgbClr val="4B6473"/>
    <a:srgbClr val="4B96AA"/>
    <a:srgbClr val="B588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12" autoAdjust="0"/>
    <p:restoredTop sz="94698" autoAdjust="0"/>
  </p:normalViewPr>
  <p:slideViewPr>
    <p:cSldViewPr>
      <p:cViewPr varScale="1">
        <p:scale>
          <a:sx n="108" d="100"/>
          <a:sy n="108" d="100"/>
        </p:scale>
        <p:origin x="30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41062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41062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41062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D6258F2-4D9E-4ACF-8A53-7F39C5825CA5}" type="slidenum">
              <a:rPr lang="de-DE" altLang="de-DE"/>
              <a:pPr/>
              <a:t>‹Nr.›</a:t>
            </a:fld>
            <a:endParaRPr lang="de-DE" altLang="de-DE"/>
          </a:p>
        </p:txBody>
      </p:sp>
    </p:spTree>
    <p:extLst>
      <p:ext uri="{BB962C8B-B14F-4D97-AF65-F5344CB8AC3E}">
        <p14:creationId xmlns:p14="http://schemas.microsoft.com/office/powerpoint/2010/main" val="111474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4116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411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16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Click to edit Master text styles</a:t>
            </a:r>
          </a:p>
          <a:p>
            <a:pPr lvl="1"/>
            <a:r>
              <a:rPr lang="de-DE" altLang="de-DE"/>
              <a:t>Second level</a:t>
            </a:r>
          </a:p>
          <a:p>
            <a:pPr lvl="2"/>
            <a:r>
              <a:rPr lang="de-DE" altLang="de-DE"/>
              <a:t>Third level</a:t>
            </a:r>
          </a:p>
          <a:p>
            <a:pPr lvl="3"/>
            <a:r>
              <a:rPr lang="de-DE" altLang="de-DE"/>
              <a:t>Fourth level</a:t>
            </a:r>
          </a:p>
          <a:p>
            <a:pPr lvl="4"/>
            <a:r>
              <a:rPr lang="de-DE" altLang="de-DE"/>
              <a:t>Fifth level</a:t>
            </a:r>
          </a:p>
        </p:txBody>
      </p:sp>
      <p:sp>
        <p:nvSpPr>
          <p:cNvPr id="4116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4116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F3A1507-B434-4CFD-9DD6-B112AA47DDEE}" type="slidenum">
              <a:rPr lang="de-DE" altLang="de-DE"/>
              <a:pPr/>
              <a:t>‹Nr.›</a:t>
            </a:fld>
            <a:endParaRPr lang="de-DE" altLang="de-DE"/>
          </a:p>
        </p:txBody>
      </p:sp>
    </p:spTree>
    <p:extLst>
      <p:ext uri="{BB962C8B-B14F-4D97-AF65-F5344CB8AC3E}">
        <p14:creationId xmlns:p14="http://schemas.microsoft.com/office/powerpoint/2010/main" val="40632131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10</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863658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11</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252519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12</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473318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13</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15423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14</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193643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15</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560883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16</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355930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17</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569277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18</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865122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19</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817800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40431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20</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320258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21</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22</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115677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23</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501366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24</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605031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25</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717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26</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49806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27</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28</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081296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91461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0522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5</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075823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6</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807601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7</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771221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8</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9</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853446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388124" name="Group 28"/>
          <p:cNvGrpSpPr>
            <a:grpSpLocks/>
          </p:cNvGrpSpPr>
          <p:nvPr/>
        </p:nvGrpSpPr>
        <p:grpSpPr bwMode="auto">
          <a:xfrm>
            <a:off x="-6350" y="20638"/>
            <a:ext cx="9144000" cy="6858000"/>
            <a:chOff x="0" y="0"/>
            <a:chExt cx="5760" cy="4320"/>
          </a:xfrm>
        </p:grpSpPr>
        <p:sp>
          <p:nvSpPr>
            <p:cNvPr id="388125" name="Freeform 29"/>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26" name="Freeform 30"/>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27" name="Freeform 31"/>
          <p:cNvSpPr>
            <a:spLocks/>
          </p:cNvSpPr>
          <p:nvPr/>
        </p:nvSpPr>
        <p:spPr bwMode="hidden">
          <a:xfrm>
            <a:off x="6242050" y="626903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8103" name="Group 7"/>
          <p:cNvGrpSpPr>
            <a:grpSpLocks/>
          </p:cNvGrpSpPr>
          <p:nvPr/>
        </p:nvGrpSpPr>
        <p:grpSpPr bwMode="auto">
          <a:xfrm>
            <a:off x="-1588" y="6034088"/>
            <a:ext cx="7845426" cy="850900"/>
            <a:chOff x="0" y="3792"/>
            <a:chExt cx="4942" cy="536"/>
          </a:xfrm>
        </p:grpSpPr>
        <p:sp>
          <p:nvSpPr>
            <p:cNvPr id="388104" name="Freeform 8"/>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8105" name="Group 9"/>
            <p:cNvGrpSpPr>
              <a:grpSpLocks/>
            </p:cNvGrpSpPr>
            <p:nvPr userDrawn="1"/>
          </p:nvGrpSpPr>
          <p:grpSpPr bwMode="auto">
            <a:xfrm>
              <a:off x="2486" y="3792"/>
              <a:ext cx="2456" cy="536"/>
              <a:chOff x="2486" y="3792"/>
              <a:chExt cx="2456" cy="536"/>
            </a:xfrm>
          </p:grpSpPr>
          <p:sp>
            <p:nvSpPr>
              <p:cNvPr id="388106" name="Freeform 10"/>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7" name="Freeform 11"/>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8"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9"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0" name="Freeform 14"/>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11" name="Freeform 15"/>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grpSp>
        <p:nvGrpSpPr>
          <p:cNvPr id="388112" name="Group 16"/>
          <p:cNvGrpSpPr>
            <a:grpSpLocks/>
          </p:cNvGrpSpPr>
          <p:nvPr/>
        </p:nvGrpSpPr>
        <p:grpSpPr bwMode="auto">
          <a:xfrm>
            <a:off x="627063" y="6021388"/>
            <a:ext cx="5684837" cy="849312"/>
            <a:chOff x="395" y="3793"/>
            <a:chExt cx="3581" cy="535"/>
          </a:xfrm>
        </p:grpSpPr>
        <p:sp>
          <p:nvSpPr>
            <p:cNvPr id="388113" name="Freeform 17"/>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4" name="Freeform 18"/>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5" name="Freeform 19"/>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6" name="Freeform 20"/>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7" name="Freeform 21"/>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8" name="Freeform 22"/>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19" name="Rectangle 23"/>
          <p:cNvSpPr>
            <a:spLocks noGrp="1" noChangeArrowheads="1"/>
          </p:cNvSpPr>
          <p:nvPr>
            <p:ph type="ctrTitle" sz="quarter"/>
          </p:nvPr>
        </p:nvSpPr>
        <p:spPr>
          <a:xfrm>
            <a:off x="457200" y="1447800"/>
            <a:ext cx="8229600" cy="1736725"/>
          </a:xfrm>
        </p:spPr>
        <p:txBody>
          <a:bodyPr/>
          <a:lstStyle>
            <a:lvl1pPr>
              <a:defRPr sz="5400"/>
            </a:lvl1pPr>
          </a:lstStyle>
          <a:p>
            <a:pPr lvl="0"/>
            <a:r>
              <a:rPr lang="de-DE" altLang="de-DE" noProof="0"/>
              <a:t>Titelmasterformat durch Klicken bearbeiten</a:t>
            </a:r>
          </a:p>
        </p:txBody>
      </p:sp>
      <p:sp>
        <p:nvSpPr>
          <p:cNvPr id="388120" name="Rectangle 24"/>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de-DE" altLang="de-DE" noProof="0"/>
              <a:t>Formatvorlage des Untertitelmasters durch Klicken bearbeiten</a:t>
            </a:r>
          </a:p>
        </p:txBody>
      </p:sp>
      <p:sp>
        <p:nvSpPr>
          <p:cNvPr id="388121" name="Rectangle 25"/>
          <p:cNvSpPr>
            <a:spLocks noGrp="1" noChangeArrowheads="1"/>
          </p:cNvSpPr>
          <p:nvPr>
            <p:ph type="dt" sz="quarter" idx="2"/>
          </p:nvPr>
        </p:nvSpPr>
        <p:spPr/>
        <p:txBody>
          <a:bodyPr/>
          <a:lstStyle>
            <a:lvl1pPr>
              <a:defRPr/>
            </a:lvl1pPr>
          </a:lstStyle>
          <a:p>
            <a:endParaRPr lang="de-DE" altLang="de-DE"/>
          </a:p>
        </p:txBody>
      </p:sp>
      <p:sp>
        <p:nvSpPr>
          <p:cNvPr id="388122" name="Rectangle 26"/>
          <p:cNvSpPr>
            <a:spLocks noGrp="1" noChangeArrowheads="1"/>
          </p:cNvSpPr>
          <p:nvPr>
            <p:ph type="sldNum" sz="quarter" idx="4"/>
          </p:nvPr>
        </p:nvSpPr>
        <p:spPr/>
        <p:txBody>
          <a:bodyPr/>
          <a:lstStyle>
            <a:lvl1pPr>
              <a:defRPr/>
            </a:lvl1pPr>
          </a:lstStyle>
          <a:p>
            <a:fld id="{FE2CDC02-6876-4586-AEC1-D307D32C5697}" type="slidenum">
              <a:rPr lang="de-DE" altLang="de-DE"/>
              <a:pPr/>
              <a:t>‹Nr.›</a:t>
            </a:fld>
            <a:endParaRPr lang="de-DE" altLang="de-DE"/>
          </a:p>
        </p:txBody>
      </p:sp>
      <p:sp>
        <p:nvSpPr>
          <p:cNvPr id="388123" name="Rectangle 27"/>
          <p:cNvSpPr>
            <a:spLocks noGrp="1" noChangeArrowheads="1"/>
          </p:cNvSpPr>
          <p:nvPr>
            <p:ph type="ftr" sz="quarter" idx="3"/>
          </p:nvPr>
        </p:nvSpPr>
        <p:spPr/>
        <p:txBody>
          <a:bodyPr/>
          <a:lstStyle>
            <a:lvl1pPr>
              <a:defRPr/>
            </a:lvl1pPr>
          </a:lstStyle>
          <a:p>
            <a:endParaRPr lang="de-DE" alt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4C7043EA-C461-4697-B6DD-D3988079CEB6}" type="slidenum">
              <a:rPr lang="de-DE" altLang="de-DE"/>
              <a:pPr/>
              <a:t>‹Nr.›</a:t>
            </a:fld>
            <a:endParaRPr lang="de-DE" altLang="de-DE"/>
          </a:p>
        </p:txBody>
      </p:sp>
    </p:spTree>
    <p:extLst>
      <p:ext uri="{BB962C8B-B14F-4D97-AF65-F5344CB8AC3E}">
        <p14:creationId xmlns:p14="http://schemas.microsoft.com/office/powerpoint/2010/main" val="53034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28600"/>
            <a:ext cx="2057400" cy="586740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28600"/>
            <a:ext cx="6019800" cy="58674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3738DEAA-D466-4BAD-8D30-3CF3D92A7EB9}" type="slidenum">
              <a:rPr lang="de-DE" altLang="de-DE"/>
              <a:pPr/>
              <a:t>‹Nr.›</a:t>
            </a:fld>
            <a:endParaRPr lang="de-DE" altLang="de-DE"/>
          </a:p>
        </p:txBody>
      </p:sp>
    </p:spTree>
    <p:extLst>
      <p:ext uri="{BB962C8B-B14F-4D97-AF65-F5344CB8AC3E}">
        <p14:creationId xmlns:p14="http://schemas.microsoft.com/office/powerpoint/2010/main" val="6267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CBE6FC92-4CED-4606-9102-7DD230A6FB7A}" type="slidenum">
              <a:rPr lang="de-DE" altLang="de-DE"/>
              <a:pPr/>
              <a:t>‹Nr.›</a:t>
            </a:fld>
            <a:endParaRPr lang="de-DE" altLang="de-DE"/>
          </a:p>
        </p:txBody>
      </p:sp>
    </p:spTree>
    <p:extLst>
      <p:ext uri="{BB962C8B-B14F-4D97-AF65-F5344CB8AC3E}">
        <p14:creationId xmlns:p14="http://schemas.microsoft.com/office/powerpoint/2010/main" val="117807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E4F010EF-B3EF-408C-B7E5-3F0A18D1274F}" type="slidenum">
              <a:rPr lang="de-DE" altLang="de-DE"/>
              <a:pPr/>
              <a:t>‹Nr.›</a:t>
            </a:fld>
            <a:endParaRPr lang="de-DE" altLang="de-DE"/>
          </a:p>
        </p:txBody>
      </p:sp>
    </p:spTree>
    <p:extLst>
      <p:ext uri="{BB962C8B-B14F-4D97-AF65-F5344CB8AC3E}">
        <p14:creationId xmlns:p14="http://schemas.microsoft.com/office/powerpoint/2010/main" val="3310455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B0C8F528-E27D-46CF-9C63-25987653903A}" type="slidenum">
              <a:rPr lang="de-DE" altLang="de-DE"/>
              <a:pPr/>
              <a:t>‹Nr.›</a:t>
            </a:fld>
            <a:endParaRPr lang="de-DE" altLang="de-DE"/>
          </a:p>
        </p:txBody>
      </p:sp>
    </p:spTree>
    <p:extLst>
      <p:ext uri="{BB962C8B-B14F-4D97-AF65-F5344CB8AC3E}">
        <p14:creationId xmlns:p14="http://schemas.microsoft.com/office/powerpoint/2010/main" val="55272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endParaRPr lang="de-DE" altLang="de-DE"/>
          </a:p>
        </p:txBody>
      </p:sp>
      <p:sp>
        <p:nvSpPr>
          <p:cNvPr id="8" name="Fußzeilenplatzhalter 7"/>
          <p:cNvSpPr>
            <a:spLocks noGrp="1"/>
          </p:cNvSpPr>
          <p:nvPr>
            <p:ph type="ftr" sz="quarter" idx="11"/>
          </p:nvPr>
        </p:nvSpPr>
        <p:spPr/>
        <p:txBody>
          <a:bodyPr/>
          <a:lstStyle>
            <a:lvl1pPr>
              <a:defRPr/>
            </a:lvl1pPr>
          </a:lstStyle>
          <a:p>
            <a:endParaRPr lang="de-DE" altLang="de-DE"/>
          </a:p>
        </p:txBody>
      </p:sp>
      <p:sp>
        <p:nvSpPr>
          <p:cNvPr id="9" name="Foliennummernplatzhalter 8"/>
          <p:cNvSpPr>
            <a:spLocks noGrp="1"/>
          </p:cNvSpPr>
          <p:nvPr>
            <p:ph type="sldNum" sz="quarter" idx="12"/>
          </p:nvPr>
        </p:nvSpPr>
        <p:spPr/>
        <p:txBody>
          <a:bodyPr/>
          <a:lstStyle>
            <a:lvl1pPr>
              <a:defRPr/>
            </a:lvl1pPr>
          </a:lstStyle>
          <a:p>
            <a:fld id="{C07BB0DC-F71A-43C7-AF5B-C934E562BF1B}" type="slidenum">
              <a:rPr lang="de-DE" altLang="de-DE"/>
              <a:pPr/>
              <a:t>‹Nr.›</a:t>
            </a:fld>
            <a:endParaRPr lang="de-DE" altLang="de-DE"/>
          </a:p>
        </p:txBody>
      </p:sp>
    </p:spTree>
    <p:extLst>
      <p:ext uri="{BB962C8B-B14F-4D97-AF65-F5344CB8AC3E}">
        <p14:creationId xmlns:p14="http://schemas.microsoft.com/office/powerpoint/2010/main" val="797800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DE" altLang="de-DE"/>
          </a:p>
        </p:txBody>
      </p:sp>
      <p:sp>
        <p:nvSpPr>
          <p:cNvPr id="4" name="Fußzeilenplatzhalter 3"/>
          <p:cNvSpPr>
            <a:spLocks noGrp="1"/>
          </p:cNvSpPr>
          <p:nvPr>
            <p:ph type="ftr" sz="quarter" idx="11"/>
          </p:nvPr>
        </p:nvSpPr>
        <p:spPr/>
        <p:txBody>
          <a:bodyPr/>
          <a:lstStyle>
            <a:lvl1pPr>
              <a:defRPr/>
            </a:lvl1pPr>
          </a:lstStyle>
          <a:p>
            <a:endParaRPr lang="de-DE" altLang="de-DE"/>
          </a:p>
        </p:txBody>
      </p:sp>
      <p:sp>
        <p:nvSpPr>
          <p:cNvPr id="5" name="Foliennummernplatzhalter 4"/>
          <p:cNvSpPr>
            <a:spLocks noGrp="1"/>
          </p:cNvSpPr>
          <p:nvPr>
            <p:ph type="sldNum" sz="quarter" idx="12"/>
          </p:nvPr>
        </p:nvSpPr>
        <p:spPr/>
        <p:txBody>
          <a:bodyPr/>
          <a:lstStyle>
            <a:lvl1pPr>
              <a:defRPr/>
            </a:lvl1pPr>
          </a:lstStyle>
          <a:p>
            <a:fld id="{A0F76B06-69D2-48E0-BE32-C595CFABAA53}" type="slidenum">
              <a:rPr lang="de-DE" altLang="de-DE"/>
              <a:pPr/>
              <a:t>‹Nr.›</a:t>
            </a:fld>
            <a:endParaRPr lang="de-DE" altLang="de-DE"/>
          </a:p>
        </p:txBody>
      </p:sp>
    </p:spTree>
    <p:extLst>
      <p:ext uri="{BB962C8B-B14F-4D97-AF65-F5344CB8AC3E}">
        <p14:creationId xmlns:p14="http://schemas.microsoft.com/office/powerpoint/2010/main" val="9902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ltLang="de-DE"/>
          </a:p>
        </p:txBody>
      </p:sp>
      <p:sp>
        <p:nvSpPr>
          <p:cNvPr id="3" name="Fußzeilenplatzhalter 2"/>
          <p:cNvSpPr>
            <a:spLocks noGrp="1"/>
          </p:cNvSpPr>
          <p:nvPr>
            <p:ph type="ftr" sz="quarter" idx="11"/>
          </p:nvPr>
        </p:nvSpPr>
        <p:spPr/>
        <p:txBody>
          <a:bodyPr/>
          <a:lstStyle>
            <a:lvl1pPr>
              <a:defRPr/>
            </a:lvl1pPr>
          </a:lstStyle>
          <a:p>
            <a:endParaRPr lang="de-DE" altLang="de-DE"/>
          </a:p>
        </p:txBody>
      </p:sp>
      <p:sp>
        <p:nvSpPr>
          <p:cNvPr id="4" name="Foliennummernplatzhalter 3"/>
          <p:cNvSpPr>
            <a:spLocks noGrp="1"/>
          </p:cNvSpPr>
          <p:nvPr>
            <p:ph type="sldNum" sz="quarter" idx="12"/>
          </p:nvPr>
        </p:nvSpPr>
        <p:spPr/>
        <p:txBody>
          <a:bodyPr/>
          <a:lstStyle>
            <a:lvl1pPr>
              <a:defRPr/>
            </a:lvl1pPr>
          </a:lstStyle>
          <a:p>
            <a:fld id="{D3BE8EB3-5300-4020-AA4D-76457A57F93B}" type="slidenum">
              <a:rPr lang="de-DE" altLang="de-DE"/>
              <a:pPr/>
              <a:t>‹Nr.›</a:t>
            </a:fld>
            <a:endParaRPr lang="de-DE" altLang="de-DE"/>
          </a:p>
        </p:txBody>
      </p:sp>
    </p:spTree>
    <p:extLst>
      <p:ext uri="{BB962C8B-B14F-4D97-AF65-F5344CB8AC3E}">
        <p14:creationId xmlns:p14="http://schemas.microsoft.com/office/powerpoint/2010/main" val="1122110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77D36556-8641-496E-A923-0E6F8312C474}" type="slidenum">
              <a:rPr lang="de-DE" altLang="de-DE"/>
              <a:pPr/>
              <a:t>‹Nr.›</a:t>
            </a:fld>
            <a:endParaRPr lang="de-DE" altLang="de-DE"/>
          </a:p>
        </p:txBody>
      </p:sp>
    </p:spTree>
    <p:extLst>
      <p:ext uri="{BB962C8B-B14F-4D97-AF65-F5344CB8AC3E}">
        <p14:creationId xmlns:p14="http://schemas.microsoft.com/office/powerpoint/2010/main" val="1439566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19D52817-EF36-45F7-B19F-F43CE14C70EF}" type="slidenum">
              <a:rPr lang="de-DE" altLang="de-DE"/>
              <a:pPr/>
              <a:t>‹Nr.›</a:t>
            </a:fld>
            <a:endParaRPr lang="de-DE" altLang="de-DE"/>
          </a:p>
        </p:txBody>
      </p:sp>
    </p:spTree>
    <p:extLst>
      <p:ext uri="{BB962C8B-B14F-4D97-AF65-F5344CB8AC3E}">
        <p14:creationId xmlns:p14="http://schemas.microsoft.com/office/powerpoint/2010/main" val="1273837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5000" r="-5000"/>
          </a:stretch>
        </a:blipFill>
        <a:effectLst/>
      </p:bgPr>
    </p:bg>
    <p:spTree>
      <p:nvGrpSpPr>
        <p:cNvPr id="1" name=""/>
        <p:cNvGrpSpPr/>
        <p:nvPr/>
      </p:nvGrpSpPr>
      <p:grpSpPr>
        <a:xfrm>
          <a:off x="0" y="0"/>
          <a:ext cx="0" cy="0"/>
          <a:chOff x="0" y="0"/>
          <a:chExt cx="0" cy="0"/>
        </a:xfrm>
      </p:grpSpPr>
      <p:grpSp>
        <p:nvGrpSpPr>
          <p:cNvPr id="387075" name="Group 3"/>
          <p:cNvGrpSpPr>
            <a:grpSpLocks/>
          </p:cNvGrpSpPr>
          <p:nvPr/>
        </p:nvGrpSpPr>
        <p:grpSpPr bwMode="auto">
          <a:xfrm>
            <a:off x="0" y="0"/>
            <a:ext cx="9144000" cy="6858000"/>
            <a:chOff x="0" y="0"/>
            <a:chExt cx="5760" cy="4320"/>
          </a:xfrm>
        </p:grpSpPr>
        <p:sp>
          <p:nvSpPr>
            <p:cNvPr id="387076" name="Freeform 4"/>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77" name="Freeform 5"/>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78" name="Freeform 6"/>
          <p:cNvSpPr>
            <a:spLocks/>
          </p:cNvSpPr>
          <p:nvPr/>
        </p:nvSpPr>
        <p:spPr bwMode="hidden">
          <a:xfrm>
            <a:off x="6248400" y="626268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7079" name="Group 7"/>
          <p:cNvGrpSpPr>
            <a:grpSpLocks/>
          </p:cNvGrpSpPr>
          <p:nvPr/>
        </p:nvGrpSpPr>
        <p:grpSpPr bwMode="auto">
          <a:xfrm>
            <a:off x="0" y="6019800"/>
            <a:ext cx="7848600" cy="857250"/>
            <a:chOff x="0" y="3792"/>
            <a:chExt cx="4944" cy="540"/>
          </a:xfrm>
        </p:grpSpPr>
        <p:sp>
          <p:nvSpPr>
            <p:cNvPr id="387080" name="Freeform 8"/>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7081" name="Group 9"/>
            <p:cNvGrpSpPr>
              <a:grpSpLocks/>
            </p:cNvGrpSpPr>
            <p:nvPr userDrawn="1"/>
          </p:nvGrpSpPr>
          <p:grpSpPr bwMode="auto">
            <a:xfrm>
              <a:off x="2486" y="3792"/>
              <a:ext cx="2458" cy="540"/>
              <a:chOff x="2486" y="3792"/>
              <a:chExt cx="2458" cy="540"/>
            </a:xfrm>
          </p:grpSpPr>
          <p:sp>
            <p:nvSpPr>
              <p:cNvPr id="387082" name="Freeform 10"/>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3" name="Freeform 11"/>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4"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5"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6" name="Freeform 14"/>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87" name="Freeform 15"/>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grpSp>
        <p:nvGrpSpPr>
          <p:cNvPr id="387088" name="Group 16"/>
          <p:cNvGrpSpPr>
            <a:grpSpLocks/>
          </p:cNvGrpSpPr>
          <p:nvPr/>
        </p:nvGrpSpPr>
        <p:grpSpPr bwMode="auto">
          <a:xfrm>
            <a:off x="627063" y="6021388"/>
            <a:ext cx="5684837" cy="849312"/>
            <a:chOff x="395" y="3793"/>
            <a:chExt cx="3581" cy="535"/>
          </a:xfrm>
        </p:grpSpPr>
        <p:sp>
          <p:nvSpPr>
            <p:cNvPr id="387089" name="Freeform 17"/>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0" name="Freeform 18"/>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1" name="Freeform 19"/>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2" name="Freeform 20"/>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3" name="Freeform 21"/>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4" name="Freeform 22"/>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95" name="Rectangle 23"/>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387096" name="Rectangle 24"/>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387097" name="Rectangle 25"/>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de-DE" altLang="de-DE"/>
          </a:p>
        </p:txBody>
      </p:sp>
      <p:sp>
        <p:nvSpPr>
          <p:cNvPr id="387098" name="Rectangle 2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de-DE" altLang="de-DE"/>
          </a:p>
        </p:txBody>
      </p:sp>
      <p:sp>
        <p:nvSpPr>
          <p:cNvPr id="387099" name="Rectangle 27"/>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DC9EB4DE-ACDA-47F1-AE60-8C37F0BAC671}" type="slidenum">
              <a:rPr lang="de-DE" altLang="de-DE"/>
              <a:pPr/>
              <a:t>‹Nr.›</a:t>
            </a:fld>
            <a:endParaRPr lang="de-DE" altLang="de-DE"/>
          </a:p>
        </p:txBody>
      </p:sp>
    </p:spTree>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185587" y="502514"/>
            <a:ext cx="8858067" cy="923330"/>
          </a:xfrm>
        </p:spPr>
        <p:txBody>
          <a:bodyPr wrap="square">
            <a:spAutoFit/>
          </a:bodyPr>
          <a:lstStyle/>
          <a:p>
            <a:pPr algn="l"/>
            <a:r>
              <a:rPr lang="de-CH" altLang="de-DE" dirty="0">
                <a:solidFill>
                  <a:schemeClr val="tx1"/>
                </a:solidFill>
                <a:effectLst/>
                <a:latin typeface="Univers LT Std 47 Cn Lt" pitchFamily="34" charset="0"/>
              </a:rPr>
              <a:t>Jesus beruft die ersten Jünger</a:t>
            </a:r>
            <a:endParaRPr lang="de-DE" altLang="de-DE" dirty="0">
              <a:solidFill>
                <a:schemeClr val="tx1"/>
              </a:solidFill>
              <a:effectLst/>
              <a:latin typeface="Univers LT Std 47 Cn Lt" pitchFamily="34" charset="0"/>
            </a:endParaRPr>
          </a:p>
        </p:txBody>
      </p:sp>
      <p:sp>
        <p:nvSpPr>
          <p:cNvPr id="409603" name="Rectangle 3"/>
          <p:cNvSpPr>
            <a:spLocks noGrp="1" noChangeArrowheads="1"/>
          </p:cNvSpPr>
          <p:nvPr>
            <p:ph type="subTitle" idx="1"/>
          </p:nvPr>
        </p:nvSpPr>
        <p:spPr>
          <a:xfrm>
            <a:off x="1769862" y="5589240"/>
            <a:ext cx="7345899" cy="523220"/>
          </a:xfrm>
        </p:spPr>
        <p:txBody>
          <a:bodyPr wrap="square">
            <a:spAutoFit/>
          </a:bodyPr>
          <a:lstStyle/>
          <a:p>
            <a:pPr algn="r"/>
            <a:r>
              <a:rPr lang="de-DE" altLang="de-DE" sz="2800" dirty="0">
                <a:effectLst/>
                <a:latin typeface="Univers LT Std 47 Cn Lt" pitchFamily="34" charset="0"/>
              </a:rPr>
              <a:t>Reihe: </a:t>
            </a:r>
            <a:r>
              <a:rPr lang="de-CH" altLang="de-DE" sz="2800" dirty="0">
                <a:effectLst/>
                <a:latin typeface="Univers LT Std 47 Cn Lt" pitchFamily="34" charset="0"/>
              </a:rPr>
              <a:t>Die Jugendjahre von Jesus </a:t>
            </a:r>
            <a:r>
              <a:rPr lang="de-DE" altLang="de-DE" sz="2800" dirty="0">
                <a:effectLst/>
                <a:latin typeface="Univers LT Std 47 Cn Lt" pitchFamily="34" charset="0"/>
              </a:rPr>
              <a:t>(8/9)</a:t>
            </a:r>
          </a:p>
        </p:txBody>
      </p:sp>
      <p:sp>
        <p:nvSpPr>
          <p:cNvPr id="4" name="Rectangle 3"/>
          <p:cNvSpPr txBox="1">
            <a:spLocks noChangeArrowheads="1"/>
          </p:cNvSpPr>
          <p:nvPr/>
        </p:nvSpPr>
        <p:spPr bwMode="auto">
          <a:xfrm>
            <a:off x="3707904" y="3573016"/>
            <a:ext cx="52710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800" kern="0" dirty="0">
                <a:effectLst/>
                <a:latin typeface="Univers LT Std 47 Cn Lt" pitchFamily="34" charset="0"/>
              </a:rPr>
              <a:t>Matthäus-Evangelium 4,12-22</a:t>
            </a:r>
          </a:p>
        </p:txBody>
      </p:sp>
    </p:spTree>
    <p:extLst>
      <p:ext uri="{BB962C8B-B14F-4D97-AF65-F5344CB8AC3E}">
        <p14:creationId xmlns:p14="http://schemas.microsoft.com/office/powerpoint/2010/main" val="2767730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283968" y="3031107"/>
            <a:ext cx="4176464" cy="400110"/>
          </a:xfrm>
        </p:spPr>
        <p:txBody>
          <a:bodyPr wrap="square">
            <a:spAutoFit/>
          </a:bodyPr>
          <a:lstStyle/>
          <a:p>
            <a:pPr algn="r"/>
            <a:r>
              <a:rPr lang="de-CH" altLang="de-DE" sz="2000" dirty="0">
                <a:effectLst/>
                <a:latin typeface="Univers LT Std 47 Cn Lt" pitchFamily="34" charset="0"/>
              </a:rPr>
              <a:t>Offenbarung 4,6</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79512" y="116632"/>
            <a:ext cx="8568952" cy="2554545"/>
          </a:xfrm>
        </p:spPr>
        <p:txBody>
          <a:bodyPr wrap="square">
            <a:spAutoFit/>
          </a:bodyPr>
          <a:lstStyle/>
          <a:p>
            <a:pPr algn="l"/>
            <a:r>
              <a:rPr lang="de-CH" altLang="de-DE" sz="4000" dirty="0">
                <a:solidFill>
                  <a:schemeClr val="tx1"/>
                </a:solidFill>
                <a:effectLst/>
                <a:latin typeface="Univers LT Std 47 Cn Lt" pitchFamily="34" charset="0"/>
              </a:rPr>
              <a:t>„Unmittelbar beim Thron (Gottes), rings um ihn herum, standen vier lebendige Wesen, die vorn und hinten mit Augen bedeckt waren.“</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3493343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283968" y="3031107"/>
            <a:ext cx="4176464" cy="400110"/>
          </a:xfrm>
        </p:spPr>
        <p:txBody>
          <a:bodyPr wrap="square">
            <a:spAutoFit/>
          </a:bodyPr>
          <a:lstStyle/>
          <a:p>
            <a:pPr algn="r"/>
            <a:r>
              <a:rPr lang="de-CH" altLang="de-DE" sz="2000" dirty="0">
                <a:effectLst/>
                <a:latin typeface="Univers LT Std 47 Cn Lt" pitchFamily="34" charset="0"/>
              </a:rPr>
              <a:t>Offenbarung 4,7</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79512" y="116632"/>
            <a:ext cx="8568952" cy="2554545"/>
          </a:xfrm>
        </p:spPr>
        <p:txBody>
          <a:bodyPr wrap="square">
            <a:spAutoFit/>
          </a:bodyPr>
          <a:lstStyle/>
          <a:p>
            <a:pPr algn="l"/>
            <a:r>
              <a:rPr lang="de-CH" altLang="de-DE" sz="4000" dirty="0">
                <a:solidFill>
                  <a:schemeClr val="tx1"/>
                </a:solidFill>
                <a:effectLst/>
                <a:latin typeface="Univers LT Std 47 Cn Lt" pitchFamily="34" charset="0"/>
              </a:rPr>
              <a:t>„Das erste dieser Wesen glich einem Löwen, das zweite einem jungen Stier, das dritte hatte ein Gesicht wie ein Mensch, und das vierte sah aus wie ein Adler im Flug.“</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357547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Untertitel 4">
            <a:extLst>
              <a:ext uri="{FF2B5EF4-FFF2-40B4-BE49-F238E27FC236}">
                <a16:creationId xmlns:a16="http://schemas.microsoft.com/office/drawing/2014/main" xmlns="" id="{7DE8E721-5304-4CDC-BC93-A3ACEB3E63A8}"/>
              </a:ext>
            </a:extLst>
          </p:cNvPr>
          <p:cNvSpPr>
            <a:spLocks noGrp="1"/>
          </p:cNvSpPr>
          <p:nvPr>
            <p:ph type="subTitle" sz="quarter" idx="1"/>
          </p:nvPr>
        </p:nvSpPr>
        <p:spPr>
          <a:xfrm rot="16200000">
            <a:off x="-841575" y="1368237"/>
            <a:ext cx="2763764" cy="654923"/>
          </a:xfrm>
        </p:spPr>
        <p:txBody>
          <a:bodyPr/>
          <a:lstStyle/>
          <a:p>
            <a:pPr algn="r"/>
            <a:r>
              <a:rPr lang="de-CH" dirty="0"/>
              <a:t>Matthäus</a:t>
            </a:r>
          </a:p>
        </p:txBody>
      </p:sp>
      <p:sp>
        <p:nvSpPr>
          <p:cNvPr id="12" name="Untertitel 4">
            <a:extLst>
              <a:ext uri="{FF2B5EF4-FFF2-40B4-BE49-F238E27FC236}">
                <a16:creationId xmlns:a16="http://schemas.microsoft.com/office/drawing/2014/main" xmlns="" id="{18650F07-B4DB-4145-98D0-4DBAE4972F83}"/>
              </a:ext>
            </a:extLst>
          </p:cNvPr>
          <p:cNvSpPr txBox="1">
            <a:spLocks/>
          </p:cNvSpPr>
          <p:nvPr/>
        </p:nvSpPr>
        <p:spPr bwMode="auto">
          <a:xfrm rot="16200000">
            <a:off x="4067108" y="1271380"/>
            <a:ext cx="2763764" cy="65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CH" kern="0" dirty="0"/>
              <a:t>Markus</a:t>
            </a:r>
          </a:p>
        </p:txBody>
      </p:sp>
      <p:sp>
        <p:nvSpPr>
          <p:cNvPr id="13" name="Untertitel 4">
            <a:extLst>
              <a:ext uri="{FF2B5EF4-FFF2-40B4-BE49-F238E27FC236}">
                <a16:creationId xmlns:a16="http://schemas.microsoft.com/office/drawing/2014/main" xmlns="" id="{8803D43F-C04B-462C-9BBC-CF2D4F5FE598}"/>
              </a:ext>
            </a:extLst>
          </p:cNvPr>
          <p:cNvSpPr txBox="1">
            <a:spLocks/>
          </p:cNvSpPr>
          <p:nvPr/>
        </p:nvSpPr>
        <p:spPr bwMode="auto">
          <a:xfrm rot="16200000">
            <a:off x="-699352" y="4834840"/>
            <a:ext cx="2763764" cy="65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l"/>
            <a:r>
              <a:rPr lang="de-CH" kern="0" dirty="0"/>
              <a:t>Lukas</a:t>
            </a:r>
          </a:p>
        </p:txBody>
      </p:sp>
      <p:sp>
        <p:nvSpPr>
          <p:cNvPr id="14" name="Untertitel 4">
            <a:extLst>
              <a:ext uri="{FF2B5EF4-FFF2-40B4-BE49-F238E27FC236}">
                <a16:creationId xmlns:a16="http://schemas.microsoft.com/office/drawing/2014/main" xmlns="" id="{B9E626E6-3387-40C1-A801-E0D7748DB158}"/>
              </a:ext>
            </a:extLst>
          </p:cNvPr>
          <p:cNvSpPr txBox="1">
            <a:spLocks/>
          </p:cNvSpPr>
          <p:nvPr/>
        </p:nvSpPr>
        <p:spPr bwMode="auto">
          <a:xfrm rot="16200000">
            <a:off x="4039526" y="5023442"/>
            <a:ext cx="2763764" cy="65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CH" kern="0" dirty="0"/>
              <a:t>Johannes</a:t>
            </a:r>
          </a:p>
        </p:txBody>
      </p:sp>
    </p:spTree>
    <p:extLst>
      <p:ext uri="{BB962C8B-B14F-4D97-AF65-F5344CB8AC3E}">
        <p14:creationId xmlns:p14="http://schemas.microsoft.com/office/powerpoint/2010/main" val="4199647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63380" y="2070674"/>
            <a:ext cx="4176464" cy="400110"/>
          </a:xfrm>
        </p:spPr>
        <p:txBody>
          <a:bodyPr wrap="square">
            <a:spAutoFit/>
          </a:bodyPr>
          <a:lstStyle/>
          <a:p>
            <a:pPr algn="r"/>
            <a:r>
              <a:rPr lang="de-CH" altLang="de-DE" sz="2000" dirty="0">
                <a:effectLst/>
                <a:latin typeface="Univers LT Std 47 Cn Lt" pitchFamily="34" charset="0"/>
              </a:rPr>
              <a:t>Matthäus-Evangelium 4,12</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7504" y="116632"/>
            <a:ext cx="8568952" cy="1938992"/>
          </a:xfrm>
        </p:spPr>
        <p:txBody>
          <a:bodyPr wrap="square">
            <a:spAutoFit/>
          </a:bodyPr>
          <a:lstStyle/>
          <a:p>
            <a:pPr algn="l"/>
            <a:r>
              <a:rPr lang="de-CH" altLang="de-DE" sz="4000" dirty="0">
                <a:solidFill>
                  <a:schemeClr val="tx1"/>
                </a:solidFill>
                <a:effectLst/>
                <a:latin typeface="Univers LT Std 47 Cn Lt" pitchFamily="34" charset="0"/>
              </a:rPr>
              <a:t>„Als Jesus hörte, dass Johannes (der Täufer) gefangen genommen worden war, zog er sich nach Galiläa zurück.“</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662082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948692" y="6237312"/>
            <a:ext cx="4176464" cy="400110"/>
          </a:xfrm>
        </p:spPr>
        <p:txBody>
          <a:bodyPr wrap="square">
            <a:spAutoFit/>
          </a:bodyPr>
          <a:lstStyle/>
          <a:p>
            <a:pPr algn="r"/>
            <a:r>
              <a:rPr lang="de-CH" altLang="de-DE" sz="2000" dirty="0">
                <a:effectLst/>
                <a:latin typeface="Univers LT Std 47 Cn Lt" pitchFamily="34" charset="0"/>
              </a:rPr>
              <a:t>Matthäus-Evangelium 4,13</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35496" y="100950"/>
            <a:ext cx="4409140" cy="1815882"/>
          </a:xfrm>
        </p:spPr>
        <p:txBody>
          <a:bodyPr wrap="square">
            <a:spAutoFit/>
          </a:bodyPr>
          <a:lstStyle/>
          <a:p>
            <a:pPr algn="l"/>
            <a:r>
              <a:rPr lang="de-CH" altLang="de-DE" sz="2800" dirty="0">
                <a:solidFill>
                  <a:schemeClr val="tx1"/>
                </a:solidFill>
                <a:effectLst/>
                <a:latin typeface="Univers LT Std 47 Cn Lt" pitchFamily="34" charset="0"/>
              </a:rPr>
              <a:t>„Allerdings blieb Jesus nicht in </a:t>
            </a:r>
            <a:r>
              <a:rPr lang="de-CH" altLang="de-DE" sz="2800" dirty="0" err="1">
                <a:solidFill>
                  <a:schemeClr val="tx1"/>
                </a:solidFill>
                <a:effectLst/>
                <a:latin typeface="Univers LT Std 47 Cn Lt" pitchFamily="34" charset="0"/>
              </a:rPr>
              <a:t>Nazaret</a:t>
            </a:r>
            <a:r>
              <a:rPr lang="de-CH" altLang="de-DE" sz="2800" dirty="0">
                <a:solidFill>
                  <a:schemeClr val="tx1"/>
                </a:solidFill>
                <a:effectLst/>
                <a:latin typeface="Univers LT Std 47 Cn Lt" pitchFamily="34" charset="0"/>
              </a:rPr>
              <a:t>, sondern wohnte von da an in Kapernaum, einer Stadt am See.“</a:t>
            </a:r>
            <a:endParaRPr lang="de-DE" altLang="de-DE" sz="28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3836830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499992" y="2636912"/>
            <a:ext cx="4176464" cy="400110"/>
          </a:xfrm>
        </p:spPr>
        <p:txBody>
          <a:bodyPr wrap="square">
            <a:spAutoFit/>
          </a:bodyPr>
          <a:lstStyle/>
          <a:p>
            <a:pPr algn="r"/>
            <a:r>
              <a:rPr lang="de-CH" altLang="de-DE" sz="2000" dirty="0">
                <a:effectLst/>
                <a:latin typeface="Univers LT Std 47 Cn Lt" pitchFamily="34" charset="0"/>
              </a:rPr>
              <a:t>Lukas-Evangelium 4,29</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7504" y="116632"/>
            <a:ext cx="8856984" cy="2554545"/>
          </a:xfrm>
        </p:spPr>
        <p:txBody>
          <a:bodyPr wrap="square">
            <a:spAutoFit/>
          </a:bodyPr>
          <a:lstStyle/>
          <a:p>
            <a:pPr algn="l"/>
            <a:r>
              <a:rPr lang="de-CH" altLang="de-DE" sz="4000" dirty="0">
                <a:solidFill>
                  <a:schemeClr val="tx1"/>
                </a:solidFill>
                <a:effectLst/>
                <a:latin typeface="Univers LT Std 47 Cn Lt" pitchFamily="34" charset="0"/>
              </a:rPr>
              <a:t>„Sie zerrten Jesus zur Stadt hinaus und führten ihn an einen Abhang des Hügels, auf dem ihre Stadt erbaut war; dort wollten sie ihn hinunterstürzen.“</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4232891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3228945"/>
            <a:ext cx="4176464" cy="400110"/>
          </a:xfrm>
        </p:spPr>
        <p:txBody>
          <a:bodyPr wrap="square">
            <a:spAutoFit/>
          </a:bodyPr>
          <a:lstStyle/>
          <a:p>
            <a:pPr algn="r"/>
            <a:r>
              <a:rPr lang="de-CH" altLang="de-DE" sz="2000" dirty="0">
                <a:effectLst/>
                <a:latin typeface="Univers LT Std 47 Cn Lt" pitchFamily="34" charset="0"/>
              </a:rPr>
              <a:t>Johannes-Evangelium 4,45</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43508" y="116632"/>
            <a:ext cx="8676964" cy="3170099"/>
          </a:xfrm>
        </p:spPr>
        <p:txBody>
          <a:bodyPr wrap="square">
            <a:spAutoFit/>
          </a:bodyPr>
          <a:lstStyle/>
          <a:p>
            <a:pPr algn="l"/>
            <a:r>
              <a:rPr lang="de-CH" altLang="de-DE" sz="4000" dirty="0">
                <a:solidFill>
                  <a:schemeClr val="tx1"/>
                </a:solidFill>
                <a:effectLst/>
                <a:latin typeface="Univers LT Std 47 Cn Lt" pitchFamily="34" charset="0"/>
              </a:rPr>
              <a:t>„Als Jesus nach Galiläa kam, wurde er von den Leuten freundlich aufgenommen.</a:t>
            </a:r>
            <a:br>
              <a:rPr lang="de-CH" altLang="de-DE" sz="4000" dirty="0">
                <a:solidFill>
                  <a:schemeClr val="tx1"/>
                </a:solidFill>
                <a:effectLst/>
                <a:latin typeface="Univers LT Std 47 Cn Lt" pitchFamily="34" charset="0"/>
              </a:rPr>
            </a:br>
            <a:r>
              <a:rPr lang="de-CH" altLang="de-DE" sz="4000" dirty="0">
                <a:solidFill>
                  <a:schemeClr val="tx1"/>
                </a:solidFill>
                <a:effectLst/>
                <a:latin typeface="Univers LT Std 47 Cn Lt" pitchFamily="34" charset="0"/>
              </a:rPr>
              <a:t>Denn sie waren auch beim Fest in Jerusalem gewesen und hatten alles miterlebt, was er dort getan hatte.“</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45792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107504" y="4077072"/>
            <a:ext cx="4176464" cy="400110"/>
          </a:xfrm>
        </p:spPr>
        <p:txBody>
          <a:bodyPr wrap="square">
            <a:spAutoFit/>
          </a:bodyPr>
          <a:lstStyle/>
          <a:p>
            <a:pPr algn="l"/>
            <a:r>
              <a:rPr lang="de-CH" altLang="de-DE" sz="2000" dirty="0">
                <a:effectLst/>
                <a:latin typeface="Univers LT Std 47 Cn Lt" pitchFamily="34" charset="0"/>
              </a:rPr>
              <a:t>Matthäus-Evangelium 4,13</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5118" y="19290"/>
            <a:ext cx="4032448" cy="3785652"/>
          </a:xfrm>
        </p:spPr>
        <p:txBody>
          <a:bodyPr wrap="square">
            <a:spAutoFit/>
          </a:bodyPr>
          <a:lstStyle/>
          <a:p>
            <a:pPr algn="l"/>
            <a:r>
              <a:rPr lang="de-CH" altLang="de-DE" sz="4000" dirty="0">
                <a:solidFill>
                  <a:schemeClr val="tx1"/>
                </a:solidFill>
                <a:effectLst/>
                <a:latin typeface="Univers LT Std 47 Cn Lt" pitchFamily="34" charset="0"/>
              </a:rPr>
              <a:t>„Jesus wohnte von da an in Kapernaum, einer Stadt am See, im Gebiet von </a:t>
            </a:r>
            <a:r>
              <a:rPr lang="de-CH" altLang="de-DE" sz="4000" dirty="0" err="1">
                <a:solidFill>
                  <a:schemeClr val="tx1"/>
                </a:solidFill>
                <a:effectLst/>
                <a:latin typeface="Univers LT Std 47 Cn Lt" pitchFamily="34" charset="0"/>
              </a:rPr>
              <a:t>Sebulon</a:t>
            </a:r>
            <a:r>
              <a:rPr lang="de-CH" altLang="de-DE" sz="4000" dirty="0">
                <a:solidFill>
                  <a:schemeClr val="tx1"/>
                </a:solidFill>
                <a:effectLst/>
                <a:latin typeface="Univers LT Std 47 Cn Lt" pitchFamily="34" charset="0"/>
              </a:rPr>
              <a:t> und Naftali.“</a:t>
            </a:r>
            <a:endParaRPr lang="de-DE" altLang="de-DE" sz="4000" dirty="0">
              <a:solidFill>
                <a:schemeClr val="tx1"/>
              </a:solidFill>
              <a:effectLst/>
              <a:latin typeface="Univers LT Std 47 Cn Lt" pitchFamily="34" charset="0"/>
            </a:endParaRPr>
          </a:p>
        </p:txBody>
      </p:sp>
      <p:pic>
        <p:nvPicPr>
          <p:cNvPr id="3" name="Grafik 2" descr="Ein Bild, das Text, Karte enthält.&#10;&#10;Mit sehr hoher Zuverlässigkeit generierte Beschreibung">
            <a:extLst>
              <a:ext uri="{FF2B5EF4-FFF2-40B4-BE49-F238E27FC236}">
                <a16:creationId xmlns:a16="http://schemas.microsoft.com/office/drawing/2014/main" xmlns="" id="{B19863D2-7FBD-4B3C-8A10-BAB13F504A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021" y="19290"/>
            <a:ext cx="5137046" cy="6858000"/>
          </a:xfrm>
          <a:prstGeom prst="rect">
            <a:avLst/>
          </a:prstGeom>
        </p:spPr>
      </p:pic>
    </p:spTree>
    <p:extLst>
      <p:ext uri="{BB962C8B-B14F-4D97-AF65-F5344CB8AC3E}">
        <p14:creationId xmlns:p14="http://schemas.microsoft.com/office/powerpoint/2010/main" val="3547925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107504" y="5503252"/>
            <a:ext cx="4176464" cy="400110"/>
          </a:xfrm>
        </p:spPr>
        <p:txBody>
          <a:bodyPr wrap="square">
            <a:spAutoFit/>
          </a:bodyPr>
          <a:lstStyle/>
          <a:p>
            <a:pPr algn="l"/>
            <a:r>
              <a:rPr lang="de-CH" altLang="de-DE" sz="2000" dirty="0">
                <a:effectLst/>
                <a:latin typeface="Univers LT Std 47 Cn Lt" pitchFamily="34" charset="0"/>
              </a:rPr>
              <a:t>Matthäus-Evangelium 4,15-16</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21360" y="116632"/>
            <a:ext cx="4014192" cy="4832092"/>
          </a:xfrm>
        </p:spPr>
        <p:txBody>
          <a:bodyPr wrap="square">
            <a:spAutoFit/>
          </a:bodyPr>
          <a:lstStyle/>
          <a:p>
            <a:pPr algn="l"/>
            <a:r>
              <a:rPr lang="de-CH" altLang="de-DE" sz="2800" dirty="0">
                <a:solidFill>
                  <a:schemeClr val="tx1"/>
                </a:solidFill>
                <a:effectLst/>
                <a:latin typeface="Univers LT Std 47 Cn Lt" pitchFamily="34" charset="0"/>
              </a:rPr>
              <a:t>„Das Land </a:t>
            </a:r>
            <a:r>
              <a:rPr lang="de-CH" altLang="de-DE" sz="2800" dirty="0" err="1">
                <a:solidFill>
                  <a:schemeClr val="tx1"/>
                </a:solidFill>
                <a:effectLst/>
                <a:latin typeface="Univers LT Std 47 Cn Lt" pitchFamily="34" charset="0"/>
              </a:rPr>
              <a:t>Sebulon</a:t>
            </a:r>
            <a:r>
              <a:rPr lang="de-CH" altLang="de-DE" sz="2800" dirty="0">
                <a:solidFill>
                  <a:schemeClr val="tx1"/>
                </a:solidFill>
                <a:effectLst/>
                <a:latin typeface="Univers LT Std 47 Cn Lt" pitchFamily="34" charset="0"/>
              </a:rPr>
              <a:t> und das Land Naftali, das Gebiet gegen den See hin, die Gegend jenseits des Jordans, das Galiläa der heidnischen Völker – das Volk, das in der Finsternis lebt, sieht ein grosses Licht; über denen, die im Land der Todesschatten wohnen, ist ein helles Licht aufgegangen.“</a:t>
            </a:r>
            <a:endParaRPr lang="de-DE" altLang="de-DE" sz="2800" dirty="0">
              <a:solidFill>
                <a:schemeClr val="tx1"/>
              </a:solidFill>
              <a:effectLst/>
              <a:latin typeface="Univers LT Std 47 Cn Lt" pitchFamily="34" charset="0"/>
            </a:endParaRPr>
          </a:p>
        </p:txBody>
      </p:sp>
      <p:pic>
        <p:nvPicPr>
          <p:cNvPr id="3" name="Grafik 2" descr="Ein Bild, das Text, Karte enthält.&#10;&#10;Mit sehr hoher Zuverlässigkeit generierte Beschreibung">
            <a:extLst>
              <a:ext uri="{FF2B5EF4-FFF2-40B4-BE49-F238E27FC236}">
                <a16:creationId xmlns:a16="http://schemas.microsoft.com/office/drawing/2014/main" xmlns="" id="{4F813D97-EC6B-458A-9E3B-E49D7543A4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952" y="0"/>
            <a:ext cx="5137047" cy="6858000"/>
          </a:xfrm>
          <a:prstGeom prst="rect">
            <a:avLst/>
          </a:prstGeom>
          <a:ln w="31750">
            <a:noFill/>
          </a:ln>
        </p:spPr>
      </p:pic>
      <p:sp>
        <p:nvSpPr>
          <p:cNvPr id="2" name="Ellipse 1">
            <a:extLst>
              <a:ext uri="{FF2B5EF4-FFF2-40B4-BE49-F238E27FC236}">
                <a16:creationId xmlns:a16="http://schemas.microsoft.com/office/drawing/2014/main" xmlns="" id="{615A69CB-64FC-489F-9386-3DB7761EE289}"/>
              </a:ext>
            </a:extLst>
          </p:cNvPr>
          <p:cNvSpPr/>
          <p:nvPr/>
        </p:nvSpPr>
        <p:spPr>
          <a:xfrm>
            <a:off x="5754477" y="836712"/>
            <a:ext cx="2160240" cy="2016224"/>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171242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473116" y="2780928"/>
            <a:ext cx="4176464" cy="400110"/>
          </a:xfrm>
        </p:spPr>
        <p:txBody>
          <a:bodyPr wrap="square">
            <a:spAutoFit/>
          </a:bodyPr>
          <a:lstStyle/>
          <a:p>
            <a:pPr algn="r"/>
            <a:r>
              <a:rPr lang="de-CH" altLang="de-DE" sz="2000" dirty="0">
                <a:effectLst/>
                <a:latin typeface="Univers LT Std 47 Cn Lt" pitchFamily="34" charset="0"/>
              </a:rPr>
              <a:t>Lukas-Evangelium 5, 31-32</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25760" y="116632"/>
            <a:ext cx="8694712" cy="2554545"/>
          </a:xfrm>
        </p:spPr>
        <p:txBody>
          <a:bodyPr wrap="square">
            <a:spAutoFit/>
          </a:bodyPr>
          <a:lstStyle/>
          <a:p>
            <a:pPr algn="l"/>
            <a:r>
              <a:rPr lang="de-CH" altLang="de-DE" sz="4000" dirty="0">
                <a:solidFill>
                  <a:schemeClr val="tx1"/>
                </a:solidFill>
                <a:effectLst/>
                <a:latin typeface="Univers LT Std 47 Cn Lt" pitchFamily="34" charset="0"/>
              </a:rPr>
              <a:t>„Nicht die Gesunden brauchen den Arzt, sondern die Kranken. Ich bin nicht gekommen, um Gerechte zu rufen; ich bin gekommen, um Sünder zur Umkehr zu rufen.“</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4237808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2483768" y="4797152"/>
            <a:ext cx="4176464" cy="400110"/>
          </a:xfrm>
        </p:spPr>
        <p:txBody>
          <a:bodyPr wrap="square">
            <a:spAutoFit/>
          </a:bodyPr>
          <a:lstStyle/>
          <a:p>
            <a:pPr algn="r"/>
            <a:r>
              <a:rPr lang="de-CH" altLang="de-DE" sz="2000" dirty="0">
                <a:effectLst/>
                <a:latin typeface="Univers LT Std 47 Cn Lt" pitchFamily="34" charset="0"/>
              </a:rPr>
              <a:t>Matthäus-Evangelium 4,12-13</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79512" y="116632"/>
            <a:ext cx="7920880" cy="3785652"/>
          </a:xfrm>
        </p:spPr>
        <p:txBody>
          <a:bodyPr wrap="square">
            <a:spAutoFit/>
          </a:bodyPr>
          <a:lstStyle/>
          <a:p>
            <a:pPr algn="l"/>
            <a:r>
              <a:rPr lang="de-CH" altLang="de-DE" sz="4000" dirty="0">
                <a:solidFill>
                  <a:schemeClr val="tx1"/>
                </a:solidFill>
                <a:effectLst/>
                <a:latin typeface="Univers LT Std 47 Cn Lt" pitchFamily="34" charset="0"/>
              </a:rPr>
              <a:t>Als Jesus hörte, dass Johannes gefangen genommen worden war, zog er sich nach Galiläa zurück. Allerdings blieb er nicht</a:t>
            </a:r>
            <a:br>
              <a:rPr lang="de-CH" altLang="de-DE" sz="4000" dirty="0">
                <a:solidFill>
                  <a:schemeClr val="tx1"/>
                </a:solidFill>
                <a:effectLst/>
                <a:latin typeface="Univers LT Std 47 Cn Lt" pitchFamily="34" charset="0"/>
              </a:rPr>
            </a:br>
            <a:r>
              <a:rPr lang="de-CH" altLang="de-DE" sz="4000" dirty="0">
                <a:solidFill>
                  <a:schemeClr val="tx1"/>
                </a:solidFill>
                <a:effectLst/>
                <a:latin typeface="Univers LT Std 47 Cn Lt" pitchFamily="34" charset="0"/>
              </a:rPr>
              <a:t>in </a:t>
            </a:r>
            <a:r>
              <a:rPr lang="de-CH" altLang="de-DE" sz="4000" dirty="0" err="1">
                <a:solidFill>
                  <a:schemeClr val="tx1"/>
                </a:solidFill>
                <a:effectLst/>
                <a:latin typeface="Univers LT Std 47 Cn Lt" pitchFamily="34" charset="0"/>
              </a:rPr>
              <a:t>Nazaret</a:t>
            </a:r>
            <a:r>
              <a:rPr lang="de-CH" altLang="de-DE" sz="4000" dirty="0">
                <a:solidFill>
                  <a:schemeClr val="tx1"/>
                </a:solidFill>
                <a:effectLst/>
                <a:latin typeface="Univers LT Std 47 Cn Lt" pitchFamily="34" charset="0"/>
              </a:rPr>
              <a:t>, sondern wohnte von da an</a:t>
            </a:r>
            <a:br>
              <a:rPr lang="de-CH" altLang="de-DE" sz="4000" dirty="0">
                <a:solidFill>
                  <a:schemeClr val="tx1"/>
                </a:solidFill>
                <a:effectLst/>
                <a:latin typeface="Univers LT Std 47 Cn Lt" pitchFamily="34" charset="0"/>
              </a:rPr>
            </a:br>
            <a:r>
              <a:rPr lang="de-CH" altLang="de-DE" sz="4000" dirty="0">
                <a:solidFill>
                  <a:schemeClr val="tx1"/>
                </a:solidFill>
                <a:effectLst/>
                <a:latin typeface="Univers LT Std 47 Cn Lt" pitchFamily="34" charset="0"/>
              </a:rPr>
              <a:t>in Kapernaum, einer Stadt am See,</a:t>
            </a:r>
            <a:br>
              <a:rPr lang="de-CH" altLang="de-DE" sz="4000" dirty="0">
                <a:solidFill>
                  <a:schemeClr val="tx1"/>
                </a:solidFill>
                <a:effectLst/>
                <a:latin typeface="Univers LT Std 47 Cn Lt" pitchFamily="34" charset="0"/>
              </a:rPr>
            </a:br>
            <a:r>
              <a:rPr lang="de-CH" altLang="de-DE" sz="4000" dirty="0">
                <a:solidFill>
                  <a:schemeClr val="tx1"/>
                </a:solidFill>
                <a:effectLst/>
                <a:latin typeface="Univers LT Std 47 Cn Lt" pitchFamily="34" charset="0"/>
              </a:rPr>
              <a:t>im Gebiet von </a:t>
            </a:r>
            <a:r>
              <a:rPr lang="de-CH" altLang="de-DE" sz="4000" dirty="0" err="1">
                <a:solidFill>
                  <a:schemeClr val="tx1"/>
                </a:solidFill>
                <a:effectLst/>
                <a:latin typeface="Univers LT Std 47 Cn Lt" pitchFamily="34" charset="0"/>
              </a:rPr>
              <a:t>Sebulon</a:t>
            </a:r>
            <a:r>
              <a:rPr lang="de-CH" altLang="de-DE" sz="4000" dirty="0">
                <a:solidFill>
                  <a:schemeClr val="tx1"/>
                </a:solidFill>
                <a:effectLst/>
                <a:latin typeface="Univers LT Std 47 Cn Lt" pitchFamily="34" charset="0"/>
              </a:rPr>
              <a:t> und Naftali.</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2539781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139952" y="2276872"/>
            <a:ext cx="4176464" cy="400110"/>
          </a:xfrm>
        </p:spPr>
        <p:txBody>
          <a:bodyPr wrap="square">
            <a:spAutoFit/>
          </a:bodyPr>
          <a:lstStyle/>
          <a:p>
            <a:pPr algn="r"/>
            <a:r>
              <a:rPr lang="de-CH" altLang="de-DE" sz="2000" dirty="0">
                <a:effectLst/>
                <a:latin typeface="Univers LT Std 47 Cn Lt" pitchFamily="34" charset="0"/>
              </a:rPr>
              <a:t>Matthäus-Evangelium 4,17</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7504" y="116632"/>
            <a:ext cx="7560840" cy="1754326"/>
          </a:xfrm>
        </p:spPr>
        <p:txBody>
          <a:bodyPr wrap="square">
            <a:spAutoFit/>
          </a:bodyPr>
          <a:lstStyle/>
          <a:p>
            <a:pPr algn="l"/>
            <a:r>
              <a:rPr lang="de-CH" altLang="de-DE" dirty="0">
                <a:solidFill>
                  <a:schemeClr val="tx1"/>
                </a:solidFill>
                <a:effectLst/>
                <a:latin typeface="Univers LT Std 47 Cn Lt" pitchFamily="34" charset="0"/>
              </a:rPr>
              <a:t>„Kehrt um! Denn das Himmelreich ist nahe.“</a:t>
            </a:r>
            <a:endParaRPr lang="de-DE" altLang="de-DE" dirty="0">
              <a:solidFill>
                <a:schemeClr val="tx1"/>
              </a:solidFill>
              <a:effectLst/>
              <a:latin typeface="Univers LT Std 47 Cn Lt" pitchFamily="34" charset="0"/>
            </a:endParaRPr>
          </a:p>
        </p:txBody>
      </p:sp>
    </p:spTree>
    <p:extLst>
      <p:ext uri="{BB962C8B-B14F-4D97-AF65-F5344CB8AC3E}">
        <p14:creationId xmlns:p14="http://schemas.microsoft.com/office/powerpoint/2010/main" val="1869133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323528" y="332656"/>
            <a:ext cx="7920880" cy="923330"/>
          </a:xfrm>
        </p:spPr>
        <p:txBody>
          <a:bodyPr wrap="square">
            <a:spAutoFit/>
          </a:bodyPr>
          <a:lstStyle/>
          <a:p>
            <a:pPr algn="l"/>
            <a:r>
              <a:rPr lang="de-DE" altLang="de-DE" dirty="0">
                <a:solidFill>
                  <a:schemeClr val="tx1"/>
                </a:solidFill>
                <a:effectLst/>
                <a:latin typeface="Univers LT Std 47 Cn Lt" pitchFamily="34" charset="0"/>
              </a:rPr>
              <a:t>II. Komm, folge mir nach!</a:t>
            </a:r>
          </a:p>
        </p:txBody>
      </p:sp>
    </p:spTree>
    <p:extLst>
      <p:ext uri="{BB962C8B-B14F-4D97-AF65-F5344CB8AC3E}">
        <p14:creationId xmlns:p14="http://schemas.microsoft.com/office/powerpoint/2010/main" val="2592046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004321" y="2492896"/>
            <a:ext cx="4176464" cy="400110"/>
          </a:xfrm>
        </p:spPr>
        <p:txBody>
          <a:bodyPr wrap="square">
            <a:spAutoFit/>
          </a:bodyPr>
          <a:lstStyle/>
          <a:p>
            <a:pPr algn="r"/>
            <a:r>
              <a:rPr lang="de-CH" altLang="de-DE" sz="2000" dirty="0">
                <a:effectLst/>
                <a:latin typeface="Univers LT Std 47 Cn Lt" pitchFamily="34" charset="0"/>
              </a:rPr>
              <a:t>Johannes-Evangelium 1,36</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229812" y="188640"/>
            <a:ext cx="7560840" cy="1754326"/>
          </a:xfrm>
        </p:spPr>
        <p:txBody>
          <a:bodyPr wrap="square">
            <a:spAutoFit/>
          </a:bodyPr>
          <a:lstStyle/>
          <a:p>
            <a:pPr algn="l"/>
            <a:r>
              <a:rPr lang="de-CH" altLang="de-DE" dirty="0">
                <a:solidFill>
                  <a:schemeClr val="tx1"/>
                </a:solidFill>
                <a:effectLst/>
                <a:latin typeface="Univers LT Std 47 Cn Lt" pitchFamily="34" charset="0"/>
              </a:rPr>
              <a:t>„Seht, dieser ist das Opferlamm Gottes!“</a:t>
            </a:r>
            <a:endParaRPr lang="de-DE" altLang="de-DE" dirty="0">
              <a:solidFill>
                <a:schemeClr val="tx1"/>
              </a:solidFill>
              <a:effectLst/>
              <a:latin typeface="Univers LT Std 47 Cn Lt" pitchFamily="34" charset="0"/>
            </a:endParaRPr>
          </a:p>
        </p:txBody>
      </p:sp>
    </p:spTree>
    <p:extLst>
      <p:ext uri="{BB962C8B-B14F-4D97-AF65-F5344CB8AC3E}">
        <p14:creationId xmlns:p14="http://schemas.microsoft.com/office/powerpoint/2010/main" val="2576850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427984" y="2348880"/>
            <a:ext cx="4176464" cy="400110"/>
          </a:xfrm>
        </p:spPr>
        <p:txBody>
          <a:bodyPr wrap="square">
            <a:spAutoFit/>
          </a:bodyPr>
          <a:lstStyle/>
          <a:p>
            <a:pPr algn="r"/>
            <a:r>
              <a:rPr lang="de-CH" altLang="de-DE" sz="2000" dirty="0">
                <a:effectLst/>
                <a:latin typeface="Univers LT Std 47 Cn Lt" pitchFamily="34" charset="0"/>
              </a:rPr>
              <a:t>Johannes-Evangelium 1,42</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7504" y="116632"/>
            <a:ext cx="7920880" cy="1938992"/>
          </a:xfrm>
        </p:spPr>
        <p:txBody>
          <a:bodyPr wrap="square">
            <a:spAutoFit/>
          </a:bodyPr>
          <a:lstStyle/>
          <a:p>
            <a:pPr algn="l"/>
            <a:r>
              <a:rPr lang="de-CH" altLang="de-DE" sz="4000" dirty="0">
                <a:solidFill>
                  <a:schemeClr val="tx1"/>
                </a:solidFill>
                <a:effectLst/>
                <a:latin typeface="Univers LT Std 47 Cn Lt" pitchFamily="34" charset="0"/>
              </a:rPr>
              <a:t>„Du bist Simon, der Sohn des Johannes. Du sollst </a:t>
            </a:r>
            <a:r>
              <a:rPr lang="de-CH" altLang="de-DE" sz="4000" dirty="0" err="1">
                <a:solidFill>
                  <a:schemeClr val="tx1"/>
                </a:solidFill>
                <a:effectLst/>
                <a:latin typeface="Univers LT Std 47 Cn Lt" pitchFamily="34" charset="0"/>
              </a:rPr>
              <a:t>Kephas</a:t>
            </a:r>
            <a:r>
              <a:rPr lang="de-CH" altLang="de-DE" sz="4000" dirty="0">
                <a:solidFill>
                  <a:schemeClr val="tx1"/>
                </a:solidFill>
                <a:effectLst/>
                <a:latin typeface="Univers LT Std 47 Cn Lt" pitchFamily="34" charset="0"/>
              </a:rPr>
              <a:t> heissen (das heisst übersetzt Fels).“</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644952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2492896"/>
            <a:ext cx="4176464" cy="400110"/>
          </a:xfrm>
        </p:spPr>
        <p:txBody>
          <a:bodyPr wrap="square">
            <a:spAutoFit/>
          </a:bodyPr>
          <a:lstStyle/>
          <a:p>
            <a:pPr algn="r"/>
            <a:r>
              <a:rPr lang="de-CH" altLang="de-DE" sz="2000" dirty="0">
                <a:effectLst/>
                <a:latin typeface="Univers LT Std 47 Cn Lt" pitchFamily="34" charset="0"/>
              </a:rPr>
              <a:t>Matthäus-Evangelium 4,19</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7504" y="74528"/>
            <a:ext cx="7920880" cy="2308324"/>
          </a:xfrm>
        </p:spPr>
        <p:txBody>
          <a:bodyPr wrap="square">
            <a:spAutoFit/>
          </a:bodyPr>
          <a:lstStyle/>
          <a:p>
            <a:pPr algn="l"/>
            <a:r>
              <a:rPr lang="de-CH" altLang="de-DE" sz="4800" dirty="0">
                <a:solidFill>
                  <a:schemeClr val="tx1"/>
                </a:solidFill>
                <a:effectLst/>
                <a:latin typeface="Univers LT Std 47 Cn Lt" pitchFamily="34" charset="0"/>
              </a:rPr>
              <a:t>„Kommt, folgt mir nach!</a:t>
            </a:r>
            <a:br>
              <a:rPr lang="de-CH" altLang="de-DE" sz="4800" dirty="0">
                <a:solidFill>
                  <a:schemeClr val="tx1"/>
                </a:solidFill>
                <a:effectLst/>
                <a:latin typeface="Univers LT Std 47 Cn Lt" pitchFamily="34" charset="0"/>
              </a:rPr>
            </a:br>
            <a:r>
              <a:rPr lang="de-CH" altLang="de-DE" sz="4800" dirty="0">
                <a:solidFill>
                  <a:schemeClr val="tx1"/>
                </a:solidFill>
                <a:effectLst/>
                <a:latin typeface="Univers LT Std 47 Cn Lt" pitchFamily="34" charset="0"/>
              </a:rPr>
              <a:t>Ich will euch zu Menschenfischern machen.“</a:t>
            </a:r>
            <a:endParaRPr lang="de-DE" altLang="de-DE" sz="48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998226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283968" y="2204864"/>
            <a:ext cx="4176464" cy="400110"/>
          </a:xfrm>
        </p:spPr>
        <p:txBody>
          <a:bodyPr wrap="square">
            <a:spAutoFit/>
          </a:bodyPr>
          <a:lstStyle/>
          <a:p>
            <a:pPr algn="r"/>
            <a:r>
              <a:rPr lang="de-CH" altLang="de-DE" sz="2000" dirty="0">
                <a:effectLst/>
                <a:latin typeface="Univers LT Std 47 Cn Lt" pitchFamily="34" charset="0"/>
              </a:rPr>
              <a:t>Matthäus-Evangelium 4,20</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7504" y="90498"/>
            <a:ext cx="7920880" cy="1754326"/>
          </a:xfrm>
        </p:spPr>
        <p:txBody>
          <a:bodyPr wrap="square">
            <a:spAutoFit/>
          </a:bodyPr>
          <a:lstStyle/>
          <a:p>
            <a:pPr algn="l"/>
            <a:r>
              <a:rPr lang="de-CH" altLang="de-DE" dirty="0">
                <a:solidFill>
                  <a:schemeClr val="tx1"/>
                </a:solidFill>
                <a:effectLst/>
                <a:latin typeface="Univers LT Std 47 Cn Lt" pitchFamily="34" charset="0"/>
              </a:rPr>
              <a:t>„Sofort liessen sie ihre Netze liegen und folgten ihm.“</a:t>
            </a:r>
            <a:endParaRPr lang="de-DE" altLang="de-DE" dirty="0">
              <a:solidFill>
                <a:schemeClr val="tx1"/>
              </a:solidFill>
              <a:effectLst/>
              <a:latin typeface="Univers LT Std 47 Cn Lt" pitchFamily="34" charset="0"/>
            </a:endParaRPr>
          </a:p>
        </p:txBody>
      </p:sp>
    </p:spTree>
    <p:extLst>
      <p:ext uri="{BB962C8B-B14F-4D97-AF65-F5344CB8AC3E}">
        <p14:creationId xmlns:p14="http://schemas.microsoft.com/office/powerpoint/2010/main" val="3019664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2483768" y="4797152"/>
            <a:ext cx="4176464" cy="400110"/>
          </a:xfrm>
        </p:spPr>
        <p:txBody>
          <a:bodyPr wrap="square">
            <a:spAutoFit/>
          </a:bodyPr>
          <a:lstStyle/>
          <a:p>
            <a:pPr algn="r"/>
            <a:r>
              <a:rPr lang="de-CH" altLang="de-DE" sz="2000" dirty="0">
                <a:effectLst/>
                <a:latin typeface="Univers LT Std 47 Cn Lt" pitchFamily="34" charset="0"/>
              </a:rPr>
              <a:t>Matthäus-Evangelium 4,21-22</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7504" y="44624"/>
            <a:ext cx="8856984" cy="4401205"/>
          </a:xfrm>
        </p:spPr>
        <p:txBody>
          <a:bodyPr wrap="square">
            <a:spAutoFit/>
          </a:bodyPr>
          <a:lstStyle/>
          <a:p>
            <a:pPr algn="l"/>
            <a:r>
              <a:rPr lang="de-CH" altLang="de-DE" sz="4000" dirty="0">
                <a:solidFill>
                  <a:schemeClr val="tx1"/>
                </a:solidFill>
                <a:effectLst/>
                <a:latin typeface="Univers LT Std 47 Cn Lt" pitchFamily="34" charset="0"/>
              </a:rPr>
              <a:t>„Als Jesus von dort weiterging, sah er wieder zwei Brüder, Jakobus, den Sohn des Zebedäus, und Johannes; sie waren mit ihrem Vater Zebedäus im Boot und brachten ihre Netze in Ordnung. Jesus forderte sie auf, mit ihm zu kommen. Und sofort liessen sie das Boot und ihren Vater zurück und folgten Jesus.“</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1607556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251520" y="332656"/>
            <a:ext cx="5760640" cy="1107996"/>
          </a:xfrm>
        </p:spPr>
        <p:txBody>
          <a:bodyPr wrap="square">
            <a:spAutoFit/>
          </a:bodyPr>
          <a:lstStyle/>
          <a:p>
            <a:pPr algn="l"/>
            <a:r>
              <a:rPr lang="de-DE" altLang="de-DE" sz="6600" dirty="0">
                <a:solidFill>
                  <a:schemeClr val="tx1"/>
                </a:solidFill>
                <a:effectLst/>
                <a:latin typeface="Univers LT Std 47 Cn Lt" pitchFamily="34" charset="0"/>
              </a:rPr>
              <a:t>Schlussgedanke</a:t>
            </a:r>
          </a:p>
        </p:txBody>
      </p:sp>
    </p:spTree>
    <p:extLst>
      <p:ext uri="{BB962C8B-B14F-4D97-AF65-F5344CB8AC3E}">
        <p14:creationId xmlns:p14="http://schemas.microsoft.com/office/powerpoint/2010/main" val="599374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427984" y="3356992"/>
            <a:ext cx="4176464" cy="400110"/>
          </a:xfrm>
        </p:spPr>
        <p:txBody>
          <a:bodyPr wrap="square">
            <a:spAutoFit/>
          </a:bodyPr>
          <a:lstStyle/>
          <a:p>
            <a:pPr algn="r"/>
            <a:r>
              <a:rPr lang="de-CH" altLang="de-DE" sz="2000" dirty="0">
                <a:effectLst/>
                <a:latin typeface="Univers LT Std 47 Cn Lt" pitchFamily="34" charset="0"/>
              </a:rPr>
              <a:t>Johannes-Evangelium 12,26</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79512" y="188640"/>
            <a:ext cx="8784976" cy="2800767"/>
          </a:xfrm>
        </p:spPr>
        <p:txBody>
          <a:bodyPr wrap="square">
            <a:spAutoFit/>
          </a:bodyPr>
          <a:lstStyle/>
          <a:p>
            <a:pPr algn="l"/>
            <a:r>
              <a:rPr lang="de-CH" altLang="de-DE" sz="4400" dirty="0">
                <a:solidFill>
                  <a:schemeClr val="tx1"/>
                </a:solidFill>
                <a:effectLst/>
                <a:latin typeface="Univers LT Std 47 Cn Lt" pitchFamily="34" charset="0"/>
              </a:rPr>
              <a:t>„Wenn jemand mir dienen will, muss er mir nachfolgen. Und da, wo ich bin, wird auch mein Diener sein. Wer mir dient,</a:t>
            </a:r>
            <a:br>
              <a:rPr lang="de-CH" altLang="de-DE" sz="4400" dirty="0">
                <a:solidFill>
                  <a:schemeClr val="tx1"/>
                </a:solidFill>
                <a:effectLst/>
                <a:latin typeface="Univers LT Std 47 Cn Lt" pitchFamily="34" charset="0"/>
              </a:rPr>
            </a:br>
            <a:r>
              <a:rPr lang="de-CH" altLang="de-DE" sz="4400" dirty="0">
                <a:solidFill>
                  <a:schemeClr val="tx1"/>
                </a:solidFill>
                <a:effectLst/>
                <a:latin typeface="Univers LT Std 47 Cn Lt" pitchFamily="34" charset="0"/>
              </a:rPr>
              <a:t>den wird der Vater ehren.“</a:t>
            </a:r>
            <a:endParaRPr lang="de-DE" altLang="de-DE" sz="44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3466483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3707904" y="2204864"/>
            <a:ext cx="4176464" cy="400110"/>
          </a:xfrm>
        </p:spPr>
        <p:txBody>
          <a:bodyPr wrap="square">
            <a:spAutoFit/>
          </a:bodyPr>
          <a:lstStyle/>
          <a:p>
            <a:pPr algn="r"/>
            <a:r>
              <a:rPr lang="de-CH" altLang="de-DE" sz="2000" dirty="0">
                <a:effectLst/>
                <a:latin typeface="Univers LT Std 47 Cn Lt" pitchFamily="34" charset="0"/>
              </a:rPr>
              <a:t>Matthäus-Evangelium 4,14</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79512" y="188640"/>
            <a:ext cx="7920880" cy="1323439"/>
          </a:xfrm>
        </p:spPr>
        <p:txBody>
          <a:bodyPr wrap="square">
            <a:spAutoFit/>
          </a:bodyPr>
          <a:lstStyle/>
          <a:p>
            <a:pPr algn="l"/>
            <a:r>
              <a:rPr lang="de-CH" altLang="de-DE" sz="4000" dirty="0">
                <a:solidFill>
                  <a:schemeClr val="tx1"/>
                </a:solidFill>
                <a:effectLst/>
                <a:latin typeface="Univers LT Std 47 Cn Lt" pitchFamily="34" charset="0"/>
              </a:rPr>
              <a:t>So erfüllte sich, was durch den Propheten Jesaja vorausgesagt worden war:</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474206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3131840" y="4869160"/>
            <a:ext cx="4176464" cy="400110"/>
          </a:xfrm>
        </p:spPr>
        <p:txBody>
          <a:bodyPr wrap="square">
            <a:spAutoFit/>
          </a:bodyPr>
          <a:lstStyle/>
          <a:p>
            <a:pPr algn="r"/>
            <a:r>
              <a:rPr lang="de-CH" altLang="de-DE" sz="2000" dirty="0">
                <a:effectLst/>
                <a:latin typeface="Univers LT Std 47 Cn Lt" pitchFamily="34" charset="0"/>
              </a:rPr>
              <a:t>Matthäus-Evangelium 4,15-16</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7504" y="116632"/>
            <a:ext cx="8856984" cy="4401205"/>
          </a:xfrm>
        </p:spPr>
        <p:txBody>
          <a:bodyPr wrap="square">
            <a:spAutoFit/>
          </a:bodyPr>
          <a:lstStyle/>
          <a:p>
            <a:pPr algn="l"/>
            <a:r>
              <a:rPr lang="de-CH" altLang="de-DE" sz="4000" dirty="0">
                <a:solidFill>
                  <a:schemeClr val="tx1"/>
                </a:solidFill>
                <a:effectLst/>
                <a:latin typeface="Univers LT Std 47 Cn Lt" pitchFamily="34" charset="0"/>
              </a:rPr>
              <a:t>»Das Land </a:t>
            </a:r>
            <a:r>
              <a:rPr lang="de-CH" altLang="de-DE" sz="4000" dirty="0" err="1">
                <a:solidFill>
                  <a:schemeClr val="tx1"/>
                </a:solidFill>
                <a:effectLst/>
                <a:latin typeface="Univers LT Std 47 Cn Lt" pitchFamily="34" charset="0"/>
              </a:rPr>
              <a:t>Sebulon</a:t>
            </a:r>
            <a:r>
              <a:rPr lang="de-CH" altLang="de-DE" sz="4000" dirty="0">
                <a:solidFill>
                  <a:schemeClr val="tx1"/>
                </a:solidFill>
                <a:effectLst/>
                <a:latin typeface="Univers LT Std 47 Cn Lt" pitchFamily="34" charset="0"/>
              </a:rPr>
              <a:t> und das Land Naftali, das Gebiet gegen den See hin, die Gegend jenseits des Jordans, das Galiläa der heidnischen Völker – das Volk, das in der Finsternis lebt, sieht ein grosses Licht; über denen, die im Land der Todesschatten wohnen,</a:t>
            </a:r>
            <a:br>
              <a:rPr lang="de-CH" altLang="de-DE" sz="4000" dirty="0">
                <a:solidFill>
                  <a:schemeClr val="tx1"/>
                </a:solidFill>
                <a:effectLst/>
                <a:latin typeface="Univers LT Std 47 Cn Lt" pitchFamily="34" charset="0"/>
              </a:rPr>
            </a:br>
            <a:r>
              <a:rPr lang="de-CH" altLang="de-DE" sz="4000" dirty="0">
                <a:solidFill>
                  <a:schemeClr val="tx1"/>
                </a:solidFill>
                <a:effectLst/>
                <a:latin typeface="Univers LT Std 47 Cn Lt" pitchFamily="34" charset="0"/>
              </a:rPr>
              <a:t>ist ein helles Licht aufgegangen.«</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2667604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410726" y="2348880"/>
            <a:ext cx="4176464" cy="400110"/>
          </a:xfrm>
        </p:spPr>
        <p:txBody>
          <a:bodyPr wrap="square">
            <a:spAutoFit/>
          </a:bodyPr>
          <a:lstStyle/>
          <a:p>
            <a:pPr algn="r"/>
            <a:r>
              <a:rPr lang="de-CH" altLang="de-DE" sz="2000" dirty="0">
                <a:effectLst/>
                <a:latin typeface="Univers LT Std 47 Cn Lt" pitchFamily="34" charset="0"/>
              </a:rPr>
              <a:t>Matthäus-Evangelium 4,17</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7504" y="188640"/>
            <a:ext cx="8568952" cy="1323439"/>
          </a:xfrm>
        </p:spPr>
        <p:txBody>
          <a:bodyPr wrap="square">
            <a:spAutoFit/>
          </a:bodyPr>
          <a:lstStyle/>
          <a:p>
            <a:pPr algn="l"/>
            <a:r>
              <a:rPr lang="de-CH" altLang="de-DE" sz="4000" dirty="0">
                <a:solidFill>
                  <a:schemeClr val="tx1"/>
                </a:solidFill>
                <a:effectLst/>
                <a:latin typeface="Univers LT Std 47 Cn Lt" pitchFamily="34" charset="0"/>
              </a:rPr>
              <a:t>Von da an begann Jesus zu verkünden: »Kehrt um! Denn das Himmelreich ist nahe.«</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60205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3059832" y="4941168"/>
            <a:ext cx="4176464" cy="400110"/>
          </a:xfrm>
        </p:spPr>
        <p:txBody>
          <a:bodyPr wrap="square">
            <a:spAutoFit/>
          </a:bodyPr>
          <a:lstStyle/>
          <a:p>
            <a:pPr algn="r"/>
            <a:r>
              <a:rPr lang="de-CH" altLang="de-DE" sz="2000" dirty="0">
                <a:effectLst/>
                <a:latin typeface="Univers LT Std 47 Cn Lt" pitchFamily="34" charset="0"/>
              </a:rPr>
              <a:t>Matthäus-Evangelium 4,18-20</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7504" y="116632"/>
            <a:ext cx="8784976" cy="4401205"/>
          </a:xfrm>
        </p:spPr>
        <p:txBody>
          <a:bodyPr wrap="square">
            <a:spAutoFit/>
          </a:bodyPr>
          <a:lstStyle/>
          <a:p>
            <a:pPr algn="l"/>
            <a:r>
              <a:rPr lang="de-CH" altLang="de-DE" sz="4000" dirty="0">
                <a:solidFill>
                  <a:schemeClr val="tx1"/>
                </a:solidFill>
                <a:effectLst/>
                <a:latin typeface="Univers LT Std 47 Cn Lt" pitchFamily="34" charset="0"/>
              </a:rPr>
              <a:t>Als Jesus am See von Galiläa entlangging,</a:t>
            </a:r>
            <a:br>
              <a:rPr lang="de-CH" altLang="de-DE" sz="4000" dirty="0">
                <a:solidFill>
                  <a:schemeClr val="tx1"/>
                </a:solidFill>
                <a:effectLst/>
                <a:latin typeface="Univers LT Std 47 Cn Lt" pitchFamily="34" charset="0"/>
              </a:rPr>
            </a:br>
            <a:r>
              <a:rPr lang="de-CH" altLang="de-DE" sz="4000" dirty="0">
                <a:solidFill>
                  <a:schemeClr val="tx1"/>
                </a:solidFill>
                <a:effectLst/>
                <a:latin typeface="Univers LT Std 47 Cn Lt" pitchFamily="34" charset="0"/>
              </a:rPr>
              <a:t>sah er zwei Fischer, die auf dem See ihr Netz auswarfen. Es waren Brüder, Simon, auch Petrus genannt, und Andreas. Jesus sagte zu ihnen: »Kommt, folgt mir nach! Ich will euch</a:t>
            </a:r>
            <a:br>
              <a:rPr lang="de-CH" altLang="de-DE" sz="4000" dirty="0">
                <a:solidFill>
                  <a:schemeClr val="tx1"/>
                </a:solidFill>
                <a:effectLst/>
                <a:latin typeface="Univers LT Std 47 Cn Lt" pitchFamily="34" charset="0"/>
              </a:rPr>
            </a:br>
            <a:r>
              <a:rPr lang="de-CH" altLang="de-DE" sz="4000" dirty="0">
                <a:solidFill>
                  <a:schemeClr val="tx1"/>
                </a:solidFill>
                <a:effectLst/>
                <a:latin typeface="Univers LT Std 47 Cn Lt" pitchFamily="34" charset="0"/>
              </a:rPr>
              <a:t>zu Menschenfischern machen.« Sofort liessen sie ihre Netze liegen und folgten ihm.</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445030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3203848" y="5013176"/>
            <a:ext cx="4176464" cy="400110"/>
          </a:xfrm>
        </p:spPr>
        <p:txBody>
          <a:bodyPr wrap="square">
            <a:spAutoFit/>
          </a:bodyPr>
          <a:lstStyle/>
          <a:p>
            <a:pPr algn="r"/>
            <a:r>
              <a:rPr lang="de-CH" altLang="de-DE" sz="2000" dirty="0">
                <a:effectLst/>
                <a:latin typeface="Univers LT Std 47 Cn Lt" pitchFamily="34" charset="0"/>
              </a:rPr>
              <a:t>Matthäus-Evangelium 4,21-22</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7504" y="116632"/>
            <a:ext cx="8856984" cy="4401205"/>
          </a:xfrm>
        </p:spPr>
        <p:txBody>
          <a:bodyPr wrap="square">
            <a:spAutoFit/>
          </a:bodyPr>
          <a:lstStyle/>
          <a:p>
            <a:pPr algn="l"/>
            <a:r>
              <a:rPr lang="de-CH" altLang="de-DE" sz="4000" dirty="0">
                <a:solidFill>
                  <a:schemeClr val="tx1"/>
                </a:solidFill>
                <a:effectLst/>
                <a:latin typeface="Univers LT Std 47 Cn Lt" pitchFamily="34" charset="0"/>
              </a:rPr>
              <a:t>Als er von dort weiterging, sah er wieder zwei Brüder, Jakobus, den Sohn des Zebedäus, und Johannes; sie waren mit ihrem Vater Zebedäus im Boot und brachten ihre Netze in Ordnung. Jesus forderte sie auf, mit ihm zu kommen. Und sofort liessen sie das Boot und ihren</a:t>
            </a:r>
            <a:br>
              <a:rPr lang="de-CH" altLang="de-DE" sz="4000" dirty="0">
                <a:solidFill>
                  <a:schemeClr val="tx1"/>
                </a:solidFill>
                <a:effectLst/>
                <a:latin typeface="Univers LT Std 47 Cn Lt" pitchFamily="34" charset="0"/>
              </a:rPr>
            </a:br>
            <a:r>
              <a:rPr lang="de-CH" altLang="de-DE" sz="4000" dirty="0">
                <a:solidFill>
                  <a:schemeClr val="tx1"/>
                </a:solidFill>
                <a:effectLst/>
                <a:latin typeface="Univers LT Std 47 Cn Lt" pitchFamily="34" charset="0"/>
              </a:rPr>
              <a:t>Vater zurück und folgten Jesus.</a:t>
            </a:r>
            <a:endParaRPr lang="de-DE" altLang="de-DE" sz="4000" dirty="0">
              <a:solidFill>
                <a:schemeClr val="tx1"/>
              </a:solidFill>
              <a:effectLst/>
              <a:latin typeface="Univers LT Std 47 Cn Lt" pitchFamily="34" charset="0"/>
            </a:endParaRPr>
          </a:p>
        </p:txBody>
      </p:sp>
    </p:spTree>
    <p:extLst>
      <p:ext uri="{BB962C8B-B14F-4D97-AF65-F5344CB8AC3E}">
        <p14:creationId xmlns:p14="http://schemas.microsoft.com/office/powerpoint/2010/main" val="1135715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251520" y="620688"/>
            <a:ext cx="8640960" cy="769441"/>
          </a:xfrm>
        </p:spPr>
        <p:txBody>
          <a:bodyPr wrap="square">
            <a:spAutoFit/>
          </a:bodyPr>
          <a:lstStyle/>
          <a:p>
            <a:pPr algn="l"/>
            <a:r>
              <a:rPr lang="de-DE" altLang="de-DE" sz="4400" dirty="0">
                <a:solidFill>
                  <a:schemeClr val="tx1"/>
                </a:solidFill>
                <a:effectLst/>
                <a:latin typeface="Univers LT Std 47 Cn Lt" pitchFamily="34" charset="0"/>
              </a:rPr>
              <a:t>I. Der Himmel wird greifbar</a:t>
            </a:r>
          </a:p>
        </p:txBody>
      </p:sp>
    </p:spTree>
    <p:extLst>
      <p:ext uri="{BB962C8B-B14F-4D97-AF65-F5344CB8AC3E}">
        <p14:creationId xmlns:p14="http://schemas.microsoft.com/office/powerpoint/2010/main" val="3379662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40061" y="6093296"/>
            <a:ext cx="4176464" cy="400110"/>
          </a:xfrm>
        </p:spPr>
        <p:txBody>
          <a:bodyPr wrap="square">
            <a:spAutoFit/>
          </a:bodyPr>
          <a:lstStyle/>
          <a:p>
            <a:pPr algn="r"/>
            <a:r>
              <a:rPr lang="de-CH" altLang="de-DE" sz="2000" dirty="0">
                <a:effectLst/>
                <a:latin typeface="Univers LT Std 47 Cn Lt" pitchFamily="34" charset="0"/>
              </a:rPr>
              <a:t>Johannes-Evangelium 3,22</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68007" y="291688"/>
            <a:ext cx="4432557" cy="3170099"/>
          </a:xfrm>
        </p:spPr>
        <p:txBody>
          <a:bodyPr wrap="square">
            <a:spAutoFit/>
          </a:bodyPr>
          <a:lstStyle/>
          <a:p>
            <a:pPr algn="l"/>
            <a:r>
              <a:rPr lang="de-CH" altLang="de-DE" sz="4000" dirty="0">
                <a:solidFill>
                  <a:schemeClr val="tx1"/>
                </a:solidFill>
                <a:effectLst/>
                <a:latin typeface="Univers LT Std 47 Cn Lt" pitchFamily="34" charset="0"/>
              </a:rPr>
              <a:t>„Jesus ging mit seinen Jüngern in das Gebiet von Judäa. Er blieb einige Zeit mit ihnen dort und taufte.“</a:t>
            </a:r>
            <a:endParaRPr lang="de-DE" altLang="de-DE" sz="4000" dirty="0">
              <a:solidFill>
                <a:schemeClr val="tx1"/>
              </a:solidFill>
              <a:effectLst/>
              <a:latin typeface="Univers LT Std 47 Cn Lt" pitchFamily="34" charset="0"/>
            </a:endParaRPr>
          </a:p>
        </p:txBody>
      </p:sp>
      <p:pic>
        <p:nvPicPr>
          <p:cNvPr id="3" name="Grafik 2" descr="Ein Bild, das Text, Karte enthält.&#10;&#10;Mit sehr hoher Zuverlässigkeit generierte Beschreibung">
            <a:extLst>
              <a:ext uri="{FF2B5EF4-FFF2-40B4-BE49-F238E27FC236}">
                <a16:creationId xmlns:a16="http://schemas.microsoft.com/office/drawing/2014/main" xmlns="" id="{5736E0F8-F9EC-4D91-BE3A-BB2D4447F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888" y="4228"/>
            <a:ext cx="4240608" cy="5661248"/>
          </a:xfrm>
          <a:prstGeom prst="rect">
            <a:avLst/>
          </a:prstGeom>
        </p:spPr>
      </p:pic>
      <p:sp>
        <p:nvSpPr>
          <p:cNvPr id="4" name="Ellipse 3">
            <a:extLst>
              <a:ext uri="{FF2B5EF4-FFF2-40B4-BE49-F238E27FC236}">
                <a16:creationId xmlns:a16="http://schemas.microsoft.com/office/drawing/2014/main" xmlns="" id="{3C91BBF4-C4F1-4EF1-8EA1-F7700730DBC9}"/>
              </a:ext>
            </a:extLst>
          </p:cNvPr>
          <p:cNvSpPr/>
          <p:nvPr/>
        </p:nvSpPr>
        <p:spPr>
          <a:xfrm>
            <a:off x="6732240" y="2834852"/>
            <a:ext cx="1224136" cy="1242220"/>
          </a:xfrm>
          <a:prstGeom prst="ellipse">
            <a:avLst/>
          </a:prstGeom>
          <a:noFill/>
          <a:ln w="1238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526664239"/>
      </p:ext>
    </p:extLst>
  </p:cSld>
  <p:clrMapOvr>
    <a:masterClrMapping/>
  </p:clrMapOvr>
</p:sld>
</file>

<file path=ppt/theme/theme1.xml><?xml version="1.0" encoding="utf-8"?>
<a:theme xmlns:a="http://schemas.openxmlformats.org/drawingml/2006/main" name="Designvorlage 'Berggipfel'">
  <a:themeElements>
    <a:clrScheme name="Default Design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Default Design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Default Design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Default Design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Default Design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Default Design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Default Design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Default Design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Designvorlage 'Berggipfel'</Template>
  <TotalTime>0</TotalTime>
  <Words>710</Words>
  <Application>Microsoft Office PowerPoint</Application>
  <PresentationFormat>Bildschirmpräsentation (4:3)</PresentationFormat>
  <Paragraphs>84</Paragraphs>
  <Slides>28</Slides>
  <Notes>28</Notes>
  <HiddenSlides>0</HiddenSlides>
  <MMClips>0</MMClips>
  <ScaleCrop>false</ScaleCrop>
  <HeadingPairs>
    <vt:vector size="4" baseType="variant">
      <vt:variant>
        <vt:lpstr>Design</vt:lpstr>
      </vt:variant>
      <vt:variant>
        <vt:i4>1</vt:i4>
      </vt:variant>
      <vt:variant>
        <vt:lpstr>Folientitel</vt:lpstr>
      </vt:variant>
      <vt:variant>
        <vt:i4>28</vt:i4>
      </vt:variant>
    </vt:vector>
  </HeadingPairs>
  <TitlesOfParts>
    <vt:vector size="29" baseType="lpstr">
      <vt:lpstr>Designvorlage 'Berggipfel'</vt:lpstr>
      <vt:lpstr>Jesus beruft die ersten Jünger</vt:lpstr>
      <vt:lpstr>Als Jesus hörte, dass Johannes gefangen genommen worden war, zog er sich nach Galiläa zurück. Allerdings blieb er nicht in Nazaret, sondern wohnte von da an in Kapernaum, einer Stadt am See, im Gebiet von Sebulon und Naftali.</vt:lpstr>
      <vt:lpstr>So erfüllte sich, was durch den Propheten Jesaja vorausgesagt worden war:</vt:lpstr>
      <vt:lpstr>»Das Land Sebulon und das Land Naftali, das Gebiet gegen den See hin, die Gegend jenseits des Jordans, das Galiläa der heidnischen Völker – das Volk, das in der Finsternis lebt, sieht ein grosses Licht; über denen, die im Land der Todesschatten wohnen, ist ein helles Licht aufgegangen.«</vt:lpstr>
      <vt:lpstr>Von da an begann Jesus zu verkünden: »Kehrt um! Denn das Himmelreich ist nahe.«</vt:lpstr>
      <vt:lpstr>Als Jesus am See von Galiläa entlangging, sah er zwei Fischer, die auf dem See ihr Netz auswarfen. Es waren Brüder, Simon, auch Petrus genannt, und Andreas. Jesus sagte zu ihnen: »Kommt, folgt mir nach! Ich will euch zu Menschenfischern machen.« Sofort liessen sie ihre Netze liegen und folgten ihm.</vt:lpstr>
      <vt:lpstr>Als er von dort weiterging, sah er wieder zwei Brüder, Jakobus, den Sohn des Zebedäus, und Johannes; sie waren mit ihrem Vater Zebedäus im Boot und brachten ihre Netze in Ordnung. Jesus forderte sie auf, mit ihm zu kommen. Und sofort liessen sie das Boot und ihren Vater zurück und folgten Jesus.</vt:lpstr>
      <vt:lpstr>I. Der Himmel wird greifbar</vt:lpstr>
      <vt:lpstr>„Jesus ging mit seinen Jüngern in das Gebiet von Judäa. Er blieb einige Zeit mit ihnen dort und taufte.“</vt:lpstr>
      <vt:lpstr>„Unmittelbar beim Thron (Gottes), rings um ihn herum, standen vier lebendige Wesen, die vorn und hinten mit Augen bedeckt waren.“</vt:lpstr>
      <vt:lpstr>„Das erste dieser Wesen glich einem Löwen, das zweite einem jungen Stier, das dritte hatte ein Gesicht wie ein Mensch, und das vierte sah aus wie ein Adler im Flug.“</vt:lpstr>
      <vt:lpstr>PowerPoint-Präsentation</vt:lpstr>
      <vt:lpstr>„Als Jesus hörte, dass Johannes (der Täufer) gefangen genommen worden war, zog er sich nach Galiläa zurück.“</vt:lpstr>
      <vt:lpstr>„Allerdings blieb Jesus nicht in Nazaret, sondern wohnte von da an in Kapernaum, einer Stadt am See.“</vt:lpstr>
      <vt:lpstr>„Sie zerrten Jesus zur Stadt hinaus und führten ihn an einen Abhang des Hügels, auf dem ihre Stadt erbaut war; dort wollten sie ihn hinunterstürzen.“</vt:lpstr>
      <vt:lpstr>„Als Jesus nach Galiläa kam, wurde er von den Leuten freundlich aufgenommen. Denn sie waren auch beim Fest in Jerusalem gewesen und hatten alles miterlebt, was er dort getan hatte.“</vt:lpstr>
      <vt:lpstr>„Jesus wohnte von da an in Kapernaum, einer Stadt am See, im Gebiet von Sebulon und Naftali.“</vt:lpstr>
      <vt:lpstr>„Das Land Sebulon und das Land Naftali, das Gebiet gegen den See hin, die Gegend jenseits des Jordans, das Galiläa der heidnischen Völker – das Volk, das in der Finsternis lebt, sieht ein grosses Licht; über denen, die im Land der Todesschatten wohnen, ist ein helles Licht aufgegangen.“</vt:lpstr>
      <vt:lpstr>„Nicht die Gesunden brauchen den Arzt, sondern die Kranken. Ich bin nicht gekommen, um Gerechte zu rufen; ich bin gekommen, um Sünder zur Umkehr zu rufen.“</vt:lpstr>
      <vt:lpstr>„Kehrt um! Denn das Himmelreich ist nahe.“</vt:lpstr>
      <vt:lpstr>II. Komm, folge mir nach!</vt:lpstr>
      <vt:lpstr>„Seht, dieser ist das Opferlamm Gottes!“</vt:lpstr>
      <vt:lpstr>„Du bist Simon, der Sohn des Johannes. Du sollst Kephas heissen (das heisst übersetzt Fels).“</vt:lpstr>
      <vt:lpstr>„Kommt, folgt mir nach! Ich will euch zu Menschenfischern machen.“</vt:lpstr>
      <vt:lpstr>„Sofort liessen sie ihre Netze liegen und folgten ihm.“</vt:lpstr>
      <vt:lpstr>„Als Jesus von dort weiterging, sah er wieder zwei Brüder, Jakobus, den Sohn des Zebedäus, und Johannes; sie waren mit ihrem Vater Zebedäus im Boot und brachten ihre Netze in Ordnung. Jesus forderte sie auf, mit ihm zu kommen. Und sofort liessen sie das Boot und ihren Vater zurück und folgten Jesus.“</vt:lpstr>
      <vt:lpstr>Schlussgedanke</vt:lpstr>
      <vt:lpstr>„Wenn jemand mir dienen will, muss er mir nachfolgen. Und da, wo ich bin, wird auch mein Diener sein. Wer mir dient, den wird der Vater ehren.“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Jugendjahre von Jesus - Teil 8/9 - Jesus beruft die ersten Jünger- Folien</dc:title>
  <dc:creator>Jürg Birnstiel</dc:creator>
  <cp:lastModifiedBy>Me</cp:lastModifiedBy>
  <cp:revision>779</cp:revision>
  <dcterms:created xsi:type="dcterms:W3CDTF">2013-11-12T15:20:47Z</dcterms:created>
  <dcterms:modified xsi:type="dcterms:W3CDTF">2018-05-10T20:02:54Z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TC102037911031</vt:lpwstr>
  </property>
</Properties>
</file>