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1110" r:id="rId2"/>
    <p:sldId id="1237" r:id="rId3"/>
    <p:sldId id="1263" r:id="rId4"/>
    <p:sldId id="1277" r:id="rId5"/>
    <p:sldId id="1278" r:id="rId6"/>
    <p:sldId id="1280" r:id="rId7"/>
    <p:sldId id="1279" r:id="rId8"/>
    <p:sldId id="1281" r:id="rId9"/>
    <p:sldId id="1282" r:id="rId10"/>
    <p:sldId id="1283" r:id="rId11"/>
    <p:sldId id="1284" r:id="rId12"/>
    <p:sldId id="1285" r:id="rId13"/>
    <p:sldId id="1106" r:id="rId14"/>
    <p:sldId id="1286" r:id="rId15"/>
    <p:sldId id="1287" r:id="rId16"/>
    <p:sldId id="1288" r:id="rId17"/>
    <p:sldId id="1289" r:id="rId18"/>
    <p:sldId id="1290" r:id="rId19"/>
    <p:sldId id="1291" r:id="rId20"/>
    <p:sldId id="1238" r:id="rId21"/>
    <p:sldId id="1271" r:id="rId22"/>
    <p:sldId id="1292" r:id="rId23"/>
    <p:sldId id="1293" r:id="rId24"/>
    <p:sldId id="1294" r:id="rId25"/>
    <p:sldId id="1295" r:id="rId26"/>
    <p:sldId id="1296" r:id="rId27"/>
    <p:sldId id="1297" r:id="rId28"/>
    <p:sldId id="1298" r:id="rId29"/>
    <p:sldId id="1299" r:id="rId30"/>
    <p:sldId id="1300" r:id="rId31"/>
    <p:sldId id="1301" r:id="rId32"/>
    <p:sldId id="1302" r:id="rId33"/>
    <p:sldId id="1107" r:id="rId34"/>
    <p:sldId id="1303" r:id="rId35"/>
    <p:sldId id="1304" r:id="rId36"/>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09592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145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23114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02552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27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2787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36670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45301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630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95967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0430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9816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501108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34135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6128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5798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01468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330318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36562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692725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46647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21388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79559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511623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1298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36149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943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07113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5327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2853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0080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60648"/>
            <a:ext cx="4439816" cy="5262979"/>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Jesus ist königlicher Herkunft</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Matthäus-Evangelium 1,1-17</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Die </a:t>
            </a:r>
            <a:r>
              <a:rPr lang="de-DE" altLang="de-DE" sz="2400" dirty="0" err="1">
                <a:solidFill>
                  <a:schemeClr val="tx1"/>
                </a:solidFill>
                <a:effectLst/>
                <a:latin typeface="Source Sans Pro" panose="020B0503030403020204" pitchFamily="34" charset="0"/>
                <a:ea typeface="Source Sans Pro" panose="020B0503030403020204" pitchFamily="34" charset="0"/>
              </a:rPr>
              <a:t>aussergewöhnlichste</a:t>
            </a:r>
            <a:r>
              <a:rPr lang="de-DE" altLang="de-DE" sz="2400" dirty="0">
                <a:solidFill>
                  <a:schemeClr val="tx1"/>
                </a:solidFill>
                <a:effectLst/>
                <a:latin typeface="Source Sans Pro" panose="020B0503030403020204" pitchFamily="34" charset="0"/>
                <a:ea typeface="Source Sans Pro" panose="020B0503030403020204" pitchFamily="34" charset="0"/>
              </a:rPr>
              <a:t> Geburt aller Zeiten (1/4)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17008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12,23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04664"/>
            <a:ext cx="3672408"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„Ist er denn etwa der Sohn Davids?“</a:t>
            </a:r>
          </a:p>
        </p:txBody>
      </p:sp>
    </p:spTree>
    <p:extLst>
      <p:ext uri="{BB962C8B-B14F-4D97-AF65-F5344CB8AC3E}">
        <p14:creationId xmlns:p14="http://schemas.microsoft.com/office/powerpoint/2010/main" val="344160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44966"/>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„Herr, ist jetzt die Zeit gekommen, in der du das israelitische Reich wiederherstellst?“</a:t>
            </a:r>
          </a:p>
        </p:txBody>
      </p:sp>
    </p:spTree>
    <p:extLst>
      <p:ext uri="{BB962C8B-B14F-4D97-AF65-F5344CB8AC3E}">
        <p14:creationId xmlns:p14="http://schemas.microsoft.com/office/powerpoint/2010/main" val="186188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19,16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60409"/>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„König über alle Könige und Herr über alle Herren.“</a:t>
            </a:r>
          </a:p>
        </p:txBody>
      </p:sp>
    </p:spTree>
    <p:extLst>
      <p:ext uri="{BB962C8B-B14F-4D97-AF65-F5344CB8AC3E}">
        <p14:creationId xmlns:p14="http://schemas.microsoft.com/office/powerpoint/2010/main" val="2829352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464152" y="506869"/>
            <a:ext cx="4655840"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Alles ist vollkommen!</a:t>
            </a:r>
          </a:p>
        </p:txBody>
      </p:sp>
    </p:spTree>
    <p:extLst>
      <p:ext uri="{BB962C8B-B14F-4D97-AF65-F5344CB8AC3E}">
        <p14:creationId xmlns:p14="http://schemas.microsoft.com/office/powerpoint/2010/main" val="412779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931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10237"/>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„Insgesamt sind es also von Abraham bis David vierzehn Generationen, von David bis zur Verbannung nach Babylon wieder vierzehn Generationen und von der Verbannung nach Babylon bis zu Christus noch einmal vierzehn Generationen.“</a:t>
            </a:r>
          </a:p>
        </p:txBody>
      </p:sp>
    </p:spTree>
    <p:extLst>
      <p:ext uri="{BB962C8B-B14F-4D97-AF65-F5344CB8AC3E}">
        <p14:creationId xmlns:p14="http://schemas.microsoft.com/office/powerpoint/2010/main" val="3725897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5340" y="4679265"/>
            <a:ext cx="11881320" cy="2062103"/>
          </a:xfrm>
        </p:spPr>
        <p:txBody>
          <a:bodyPr wrap="square">
            <a:spAutoFit/>
          </a:bodyPr>
          <a:lstStyle/>
          <a:p>
            <a:pPr algn="l"/>
            <a:r>
              <a:rPr kumimoji="0" lang="de-CH" altLang="de-DE" sz="3200" b="0" i="0" u="none" strike="noStrike" kern="0" cap="none" spc="0" normalizeH="0" baseline="0" noProof="0" dirty="0">
                <a:ln>
                  <a:noFill/>
                </a:ln>
                <a:solidFill>
                  <a:srgbClr val="FFFFFF"/>
                </a:solidFill>
                <a:effectLst/>
                <a:uLnTx/>
                <a:uFillTx/>
                <a:latin typeface="Univers LT Std 47 Cn Lt" pitchFamily="34" charset="0"/>
                <a:ea typeface="+mj-ea"/>
                <a:cs typeface="+mj-cs"/>
              </a:rPr>
              <a:t>„Insgesamt sind es also von Abraham bis David vierzehn Generationen, </a:t>
            </a:r>
            <a:r>
              <a:rPr kumimoji="0" lang="de-CH" altLang="de-DE" sz="3200" b="0" i="0" u="none" strike="noStrike" kern="0" cap="none" spc="0" normalizeH="0" baseline="0" noProof="0" dirty="0">
                <a:ln>
                  <a:noFill/>
                </a:ln>
                <a:solidFill>
                  <a:srgbClr val="FFFF00"/>
                </a:solidFill>
                <a:effectLst/>
                <a:uLnTx/>
                <a:uFillTx/>
                <a:latin typeface="Univers LT Std 47 Cn Lt" pitchFamily="34" charset="0"/>
                <a:ea typeface="+mj-ea"/>
                <a:cs typeface="+mj-cs"/>
              </a:rPr>
              <a:t>von David bis zur Verbannung nach Babylon wieder vierzehn Generationen</a:t>
            </a:r>
            <a:r>
              <a:rPr kumimoji="0" lang="de-CH" altLang="de-DE" sz="3200" b="0" i="0" u="none" strike="noStrike" kern="0" cap="none" spc="0" normalizeH="0" baseline="0" noProof="0" dirty="0">
                <a:ln>
                  <a:noFill/>
                </a:ln>
                <a:solidFill>
                  <a:srgbClr val="FFFFFF"/>
                </a:solidFill>
                <a:effectLst/>
                <a:uLnTx/>
                <a:uFillTx/>
                <a:latin typeface="Univers LT Std 47 Cn Lt" pitchFamily="34" charset="0"/>
                <a:ea typeface="+mj-ea"/>
                <a:cs typeface="+mj-cs"/>
              </a:rPr>
              <a:t> und </a:t>
            </a:r>
            <a:r>
              <a:rPr kumimoji="0" lang="de-CH" altLang="de-DE" sz="3200" b="0" i="0" u="none" strike="noStrike" kern="0" cap="none" spc="0" normalizeH="0" baseline="0" noProof="0" dirty="0">
                <a:ln>
                  <a:noFill/>
                </a:ln>
                <a:solidFill>
                  <a:srgbClr val="00B0F0"/>
                </a:solidFill>
                <a:effectLst/>
                <a:uLnTx/>
                <a:uFillTx/>
                <a:latin typeface="Univers LT Std 47 Cn Lt" pitchFamily="34" charset="0"/>
                <a:ea typeface="+mj-ea"/>
                <a:cs typeface="+mj-cs"/>
              </a:rPr>
              <a:t>von der Verbannung nach Babylon bis zu Christus noch einmal vierzehn Generationen.</a:t>
            </a:r>
            <a:r>
              <a:rPr kumimoji="0" lang="de-CH" altLang="de-DE" sz="3200" b="0" i="0" u="none" strike="noStrike" kern="0" cap="none" spc="0" normalizeH="0" baseline="0" noProof="0" dirty="0">
                <a:ln>
                  <a:noFill/>
                </a:ln>
                <a:solidFill>
                  <a:srgbClr val="FFFFFF"/>
                </a:solidFill>
                <a:effectLst/>
                <a:uLnTx/>
                <a:uFillTx/>
                <a:latin typeface="Univers LT Std 47 Cn Lt" pitchFamily="34" charset="0"/>
                <a:ea typeface="+mj-ea"/>
                <a:cs typeface="+mj-cs"/>
              </a:rPr>
              <a:t>“ </a:t>
            </a:r>
            <a:r>
              <a:rPr kumimoji="0" lang="de-CH" altLang="de-DE" sz="1600" b="0" i="0" u="none" strike="noStrike" kern="0" cap="none" spc="0" normalizeH="0" baseline="0" noProof="0" dirty="0">
                <a:ln>
                  <a:noFill/>
                </a:ln>
                <a:solidFill>
                  <a:srgbClr val="FFFFFF"/>
                </a:solidFill>
                <a:effectLst/>
                <a:uLnTx/>
                <a:uFillTx/>
                <a:latin typeface="Univers LT Std 47 Cn Lt" pitchFamily="34" charset="0"/>
                <a:ea typeface="+mj-ea"/>
                <a:cs typeface="+mj-cs"/>
              </a:rPr>
              <a:t>Matthäus-Evangelium 1,17</a:t>
            </a:r>
            <a:endParaRPr lang="de-DE" altLang="de-DE" sz="2800" dirty="0">
              <a:solidFill>
                <a:schemeClr val="tx1"/>
              </a:solidFill>
              <a:effectLst/>
              <a:latin typeface="Source Sans Pro" panose="020B0503030403020204" pitchFamily="34" charset="0"/>
              <a:ea typeface="Source Sans Pro" panose="020B0503030403020204" pitchFamily="34" charset="0"/>
            </a:endParaRPr>
          </a:p>
        </p:txBody>
      </p:sp>
      <p:pic>
        <p:nvPicPr>
          <p:cNvPr id="5" name="Picture 2">
            <a:extLst>
              <a:ext uri="{FF2B5EF4-FFF2-40B4-BE49-F238E27FC236}">
                <a16:creationId xmlns:a16="http://schemas.microsoft.com/office/drawing/2014/main" xmlns="" id="{15327C8C-3519-4E29-A367-3D3588A65E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865" y="26403"/>
            <a:ext cx="11102795" cy="4500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961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6931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10237"/>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„Insgesamt sind es also von Abraham bis David vierzehn Generationen, von David bis zur Verbannung nach Babylon wieder vierzehn Generationen und von der Verbannung nach Babylon bis zu Christus noch einmal vierzehn Generationen.“</a:t>
            </a:r>
          </a:p>
        </p:txBody>
      </p:sp>
    </p:spTree>
    <p:extLst>
      <p:ext uri="{BB962C8B-B14F-4D97-AF65-F5344CB8AC3E}">
        <p14:creationId xmlns:p14="http://schemas.microsoft.com/office/powerpoint/2010/main" val="1447694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92494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04664"/>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„Jakob zeugte Josef, den Mann der Maria, aus der Jesus gezeugt wurde, der Christus genannt wird.“</a:t>
            </a:r>
          </a:p>
        </p:txBody>
      </p:sp>
    </p:spTree>
    <p:extLst>
      <p:ext uri="{BB962C8B-B14F-4D97-AF65-F5344CB8AC3E}">
        <p14:creationId xmlns:p14="http://schemas.microsoft.com/office/powerpoint/2010/main" val="36572585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28945"/>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Mose 3,15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9221"/>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will Feindschaft setzen zwischen dir und der Frau und zwischen deinem Nachkommen und ihrem Nachkommen.“</a:t>
            </a:r>
          </a:p>
        </p:txBody>
      </p:sp>
    </p:spTree>
    <p:extLst>
      <p:ext uri="{BB962C8B-B14F-4D97-AF65-F5344CB8AC3E}">
        <p14:creationId xmlns:p14="http://schemas.microsoft.com/office/powerpoint/2010/main" val="110057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Jesaja 7,14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76441"/>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„Seht, die Jungfrau wird ein Kind empfangen, sie wird einen Sohn gebären und sie wird ihm den Namen Immanuel (Gott mit uns) geben.“</a:t>
            </a:r>
          </a:p>
        </p:txBody>
      </p:sp>
    </p:spTree>
    <p:extLst>
      <p:ext uri="{BB962C8B-B14F-4D97-AF65-F5344CB8AC3E}">
        <p14:creationId xmlns:p14="http://schemas.microsoft.com/office/powerpoint/2010/main" val="3185642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464152" y="332656"/>
            <a:ext cx="458383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Jesus ist der Christus!</a:t>
            </a:r>
          </a:p>
        </p:txBody>
      </p:sp>
    </p:spTree>
    <p:extLst>
      <p:ext uri="{BB962C8B-B14F-4D97-AF65-F5344CB8AC3E}">
        <p14:creationId xmlns:p14="http://schemas.microsoft.com/office/powerpoint/2010/main" val="1172988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6312024" y="332656"/>
            <a:ext cx="5760640"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Zerbrochenes wird geheilt!</a:t>
            </a:r>
          </a:p>
        </p:txBody>
      </p:sp>
    </p:spTree>
    <p:extLst>
      <p:ext uri="{BB962C8B-B14F-4D97-AF65-F5344CB8AC3E}">
        <p14:creationId xmlns:p14="http://schemas.microsoft.com/office/powerpoint/2010/main" val="1486351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332656"/>
            <a:ext cx="3613613"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t>
            </a:r>
            <a:r>
              <a:rPr lang="de-DE" altLang="de-DE" sz="2800" dirty="0" err="1">
                <a:solidFill>
                  <a:schemeClr val="tx1"/>
                </a:solidFill>
                <a:effectLst/>
                <a:latin typeface="Source Sans Pro" panose="020B0503030403020204" pitchFamily="34" charset="0"/>
                <a:ea typeface="Source Sans Pro" panose="020B0503030403020204" pitchFamily="34" charset="0"/>
              </a:rPr>
              <a:t>Juda</a:t>
            </a:r>
            <a:r>
              <a:rPr lang="de-DE" altLang="de-DE" sz="2800" dirty="0">
                <a:solidFill>
                  <a:schemeClr val="tx1"/>
                </a:solidFill>
                <a:effectLst/>
                <a:latin typeface="Source Sans Pro" panose="020B0503030403020204" pitchFamily="34" charset="0"/>
                <a:ea typeface="Source Sans Pro" panose="020B0503030403020204" pitchFamily="34" charset="0"/>
              </a:rPr>
              <a:t> zeugte Perez und </a:t>
            </a:r>
            <a:r>
              <a:rPr lang="de-DE" altLang="de-DE" sz="2800" dirty="0" err="1">
                <a:solidFill>
                  <a:schemeClr val="tx1"/>
                </a:solidFill>
                <a:effectLst/>
                <a:latin typeface="Source Sans Pro" panose="020B0503030403020204" pitchFamily="34" charset="0"/>
                <a:ea typeface="Source Sans Pro" panose="020B0503030403020204" pitchFamily="34" charset="0"/>
              </a:rPr>
              <a:t>Serach</a:t>
            </a:r>
            <a:r>
              <a:rPr lang="de-DE" altLang="de-DE" sz="2800" dirty="0">
                <a:solidFill>
                  <a:schemeClr val="tx1"/>
                </a:solidFill>
                <a:effectLst/>
                <a:latin typeface="Source Sans Pro" panose="020B0503030403020204" pitchFamily="34" charset="0"/>
                <a:ea typeface="Source Sans Pro" panose="020B0503030403020204" pitchFamily="34" charset="0"/>
              </a:rPr>
              <a:t> mit der Tamar.“</a:t>
            </a:r>
          </a:p>
        </p:txBody>
      </p:sp>
    </p:spTree>
    <p:extLst>
      <p:ext uri="{BB962C8B-B14F-4D97-AF65-F5344CB8AC3E}">
        <p14:creationId xmlns:p14="http://schemas.microsoft.com/office/powerpoint/2010/main" val="1970324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548100"/>
            <a:ext cx="3613613"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„Salmon zeugte Boas mit der </a:t>
            </a:r>
            <a:r>
              <a:rPr lang="de-DE" altLang="de-DE" sz="2800" dirty="0" err="1">
                <a:solidFill>
                  <a:schemeClr val="tx1"/>
                </a:solidFill>
                <a:effectLst/>
                <a:latin typeface="Source Sans Pro" panose="020B0503030403020204" pitchFamily="34" charset="0"/>
                <a:ea typeface="Source Sans Pro" panose="020B0503030403020204" pitchFamily="34" charset="0"/>
              </a:rPr>
              <a:t>Rahab</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386072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548100"/>
            <a:ext cx="3613613"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„Boas zeugte Obed</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mit der Ruth.“</a:t>
            </a:r>
          </a:p>
        </p:txBody>
      </p:sp>
    </p:spTree>
    <p:extLst>
      <p:ext uri="{BB962C8B-B14F-4D97-AF65-F5344CB8AC3E}">
        <p14:creationId xmlns:p14="http://schemas.microsoft.com/office/powerpoint/2010/main" val="809643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94116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5. Mose 23,4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51931"/>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Moabiter sind von der Gemeinde des HERRN ausgeschlossen und niemals, nicht einmal in der zehnten Generation, dürfen ihre Nachkommen an den gottesdienstlichen Versammlungen teilnehmen.“</a:t>
            </a:r>
          </a:p>
        </p:txBody>
      </p:sp>
    </p:spTree>
    <p:extLst>
      <p:ext uri="{BB962C8B-B14F-4D97-AF65-F5344CB8AC3E}">
        <p14:creationId xmlns:p14="http://schemas.microsoft.com/office/powerpoint/2010/main" val="857292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548100"/>
            <a:ext cx="3613613"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„David zeugte Salomo mit der Frau des </a:t>
            </a:r>
            <a:r>
              <a:rPr lang="de-DE" altLang="de-DE" sz="2800" dirty="0" err="1">
                <a:solidFill>
                  <a:schemeClr val="tx1"/>
                </a:solidFill>
                <a:effectLst/>
                <a:latin typeface="Source Sans Pro" panose="020B0503030403020204" pitchFamily="34" charset="0"/>
                <a:ea typeface="Source Sans Pro" panose="020B0503030403020204" pitchFamily="34" charset="0"/>
              </a:rPr>
              <a:t>Uria</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3448043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4371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10,12-13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8640"/>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Es ist hier kein Unterschied zwischen Juden und Griechen; es ist über alle derselbe Herr, reich für alle, die ihn anrufen. Denn »wer den Namen des Herrn anrufen wird, soll gerettet werden«.</a:t>
            </a:r>
          </a:p>
        </p:txBody>
      </p:sp>
    </p:spTree>
    <p:extLst>
      <p:ext uri="{BB962C8B-B14F-4D97-AF65-F5344CB8AC3E}">
        <p14:creationId xmlns:p14="http://schemas.microsoft.com/office/powerpoint/2010/main" val="1827061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147,3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schenkt denen Heilung, die ein gebrochenes Herz haben und verbindet ihre schmerzenden Wunden.“</a:t>
            </a:r>
          </a:p>
        </p:txBody>
      </p:sp>
    </p:spTree>
    <p:extLst>
      <p:ext uri="{BB962C8B-B14F-4D97-AF65-F5344CB8AC3E}">
        <p14:creationId xmlns:p14="http://schemas.microsoft.com/office/powerpoint/2010/main" val="166593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34,19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„Nahe ist der HERR denen, die ein gebrochenes Herz haben. Er rettet alle, die ohne Hoffnung sind.“</a:t>
            </a:r>
          </a:p>
        </p:txBody>
      </p:sp>
    </p:spTree>
    <p:extLst>
      <p:ext uri="{BB962C8B-B14F-4D97-AF65-F5344CB8AC3E}">
        <p14:creationId xmlns:p14="http://schemas.microsoft.com/office/powerpoint/2010/main" val="32739121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11,28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„Kommt zu mir, ihr alle, die ihr euch plagt und von eurer Last fast erdrückt werdet; ich werde sie euch abnehmen.“</a:t>
            </a:r>
          </a:p>
        </p:txBody>
      </p:sp>
    </p:spTree>
    <p:extLst>
      <p:ext uri="{BB962C8B-B14F-4D97-AF65-F5344CB8AC3E}">
        <p14:creationId xmlns:p14="http://schemas.microsoft.com/office/powerpoint/2010/main" val="84520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36643" y="270892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0699" y="189221"/>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„Dies ist das Buch von der Geschichte Jesu Christi, des Sohnes Davids, des Sohnes Abrahams.“</a:t>
            </a:r>
          </a:p>
        </p:txBody>
      </p:sp>
    </p:spTree>
    <p:extLst>
      <p:ext uri="{BB962C8B-B14F-4D97-AF65-F5344CB8AC3E}">
        <p14:creationId xmlns:p14="http://schemas.microsoft.com/office/powerpoint/2010/main" val="381631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11,29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60648"/>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„Nehmt mein Joch auf euch und lernt von mir, denn ich bin gütig und von Herzen demütig. So werdet ihr Ruhe finden für eure Seele.“</a:t>
            </a:r>
          </a:p>
        </p:txBody>
      </p:sp>
    </p:spTree>
    <p:extLst>
      <p:ext uri="{BB962C8B-B14F-4D97-AF65-F5344CB8AC3E}">
        <p14:creationId xmlns:p14="http://schemas.microsoft.com/office/powerpoint/2010/main" val="21850352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11,30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76091"/>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„Denn das Joch, das ich auferlege, drückt nicht, und die Last, die ich zu tragen gebe, ist leicht.“</a:t>
            </a:r>
          </a:p>
        </p:txBody>
      </p:sp>
    </p:spTree>
    <p:extLst>
      <p:ext uri="{BB962C8B-B14F-4D97-AF65-F5344CB8AC3E}">
        <p14:creationId xmlns:p14="http://schemas.microsoft.com/office/powerpoint/2010/main" val="3601113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2129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Korinther-Brief 5,17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476091"/>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„Ist jemand in Christus, so ist er eine neue Kreatur; das Alte ist vergangen, siehe, Neues ist geworden.“</a:t>
            </a:r>
          </a:p>
        </p:txBody>
      </p:sp>
    </p:spTree>
    <p:extLst>
      <p:ext uri="{BB962C8B-B14F-4D97-AF65-F5344CB8AC3E}">
        <p14:creationId xmlns:p14="http://schemas.microsoft.com/office/powerpoint/2010/main" val="4273996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184482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19,16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„König über alle Könige und Herr über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alle Herren.“</a:t>
            </a:r>
          </a:p>
        </p:txBody>
      </p:sp>
    </p:spTree>
    <p:extLst>
      <p:ext uri="{BB962C8B-B14F-4D97-AF65-F5344CB8AC3E}">
        <p14:creationId xmlns:p14="http://schemas.microsoft.com/office/powerpoint/2010/main" val="363034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9330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Korinther-Brief 8,9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4961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„Ihr wisst ja, woran sich die Gnade von Jesus Christus, unserem Herrn, gezeigt hat: Er, der reich war, wurde arm, damit ihr durch seine Armut reich werdet.“</a:t>
            </a:r>
          </a:p>
        </p:txBody>
      </p:sp>
    </p:spTree>
    <p:extLst>
      <p:ext uri="{BB962C8B-B14F-4D97-AF65-F5344CB8AC3E}">
        <p14:creationId xmlns:p14="http://schemas.microsoft.com/office/powerpoint/2010/main" val="1992393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44371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20,31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8640"/>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„Was hier berichtet ist, wurde aufgeschrieben, damit ihr glaubt, dass Jesus der Christus ist, der Sohn Gottes, und damit ihr durch den Glauben an ihn in seinem Namen das Leben habt.“</a:t>
            </a:r>
          </a:p>
        </p:txBody>
      </p:sp>
    </p:spTree>
    <p:extLst>
      <p:ext uri="{BB962C8B-B14F-4D97-AF65-F5344CB8AC3E}">
        <p14:creationId xmlns:p14="http://schemas.microsoft.com/office/powerpoint/2010/main" val="178411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8112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9,22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29171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„Paulus trat mit immer </a:t>
            </a:r>
            <a:r>
              <a:rPr lang="de-DE" altLang="de-DE" sz="2800" dirty="0" err="1">
                <a:solidFill>
                  <a:schemeClr val="tx1"/>
                </a:solidFill>
                <a:effectLst/>
                <a:latin typeface="Source Sans Pro" panose="020B0503030403020204" pitchFamily="34" charset="0"/>
                <a:ea typeface="Source Sans Pro" panose="020B0503030403020204" pitchFamily="34" charset="0"/>
              </a:rPr>
              <a:t>grösserer</a:t>
            </a:r>
            <a:r>
              <a:rPr lang="de-DE" altLang="de-DE" sz="2800" dirty="0">
                <a:solidFill>
                  <a:schemeClr val="tx1"/>
                </a:solidFill>
                <a:effectLst/>
                <a:latin typeface="Source Sans Pro" panose="020B0503030403020204" pitchFamily="34" charset="0"/>
                <a:ea typeface="Source Sans Pro" panose="020B0503030403020204" pitchFamily="34" charset="0"/>
              </a:rPr>
              <a:t> Entschieden-</a:t>
            </a:r>
            <a:r>
              <a:rPr lang="de-DE" altLang="de-DE" sz="2800" dirty="0" err="1">
                <a:solidFill>
                  <a:schemeClr val="tx1"/>
                </a:solidFill>
                <a:effectLst/>
                <a:latin typeface="Source Sans Pro" panose="020B0503030403020204" pitchFamily="34" charset="0"/>
                <a:ea typeface="Source Sans Pro" panose="020B0503030403020204" pitchFamily="34" charset="0"/>
              </a:rPr>
              <a:t>heit</a:t>
            </a:r>
            <a:r>
              <a:rPr lang="de-DE" altLang="de-DE" sz="2800" dirty="0">
                <a:solidFill>
                  <a:schemeClr val="tx1"/>
                </a:solidFill>
                <a:effectLst/>
                <a:latin typeface="Source Sans Pro" panose="020B0503030403020204" pitchFamily="34" charset="0"/>
                <a:ea typeface="Source Sans Pro" panose="020B0503030403020204" pitchFamily="34" charset="0"/>
              </a:rPr>
              <a:t> auf und brachte die Juden, die in Damaskus lebten, in </a:t>
            </a:r>
            <a:r>
              <a:rPr lang="de-DE" altLang="de-DE" sz="2800" dirty="0" err="1">
                <a:solidFill>
                  <a:schemeClr val="tx1"/>
                </a:solidFill>
                <a:effectLst/>
                <a:latin typeface="Source Sans Pro" panose="020B0503030403020204" pitchFamily="34" charset="0"/>
                <a:ea typeface="Source Sans Pro" panose="020B0503030403020204" pitchFamily="34" charset="0"/>
              </a:rPr>
              <a:t>grösste</a:t>
            </a:r>
            <a:r>
              <a:rPr lang="de-DE" altLang="de-DE" sz="2800" dirty="0">
                <a:solidFill>
                  <a:schemeClr val="tx1"/>
                </a:solidFill>
                <a:effectLst/>
                <a:latin typeface="Source Sans Pro" panose="020B0503030403020204" pitchFamily="34" charset="0"/>
                <a:ea typeface="Source Sans Pro" panose="020B0503030403020204" pitchFamily="34" charset="0"/>
              </a:rPr>
              <a:t> Verwirrung, weil er überzeugend darlegte, dass Jesus der Christus ist.“</a:t>
            </a:r>
          </a:p>
        </p:txBody>
      </p:sp>
    </p:spTree>
    <p:extLst>
      <p:ext uri="{BB962C8B-B14F-4D97-AF65-F5344CB8AC3E}">
        <p14:creationId xmlns:p14="http://schemas.microsoft.com/office/powerpoint/2010/main" val="2165766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19907"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0699" y="260648"/>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„Jesu Christus, dem Sohn Davids, dem Sohn Abrahams.“</a:t>
            </a:r>
          </a:p>
        </p:txBody>
      </p:sp>
    </p:spTree>
    <p:extLst>
      <p:ext uri="{BB962C8B-B14F-4D97-AF65-F5344CB8AC3E}">
        <p14:creationId xmlns:p14="http://schemas.microsoft.com/office/powerpoint/2010/main" val="232733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4208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Mose 22,18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332656"/>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„Durch deinen Nachkommen sollen alle Völker auf Erden gesegnet werden.“</a:t>
            </a:r>
          </a:p>
        </p:txBody>
      </p:sp>
    </p:spTree>
    <p:extLst>
      <p:ext uri="{BB962C8B-B14F-4D97-AF65-F5344CB8AC3E}">
        <p14:creationId xmlns:p14="http://schemas.microsoft.com/office/powerpoint/2010/main" val="326425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2593" y="50131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Galater-Brief 3,16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88640"/>
            <a:ext cx="3672408" cy="4524315"/>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So verhält es sich mit den Zusagen, die Abraham und seinem Nachkommen gemacht wurde. Übrigens sagt Gott nicht: „und deinen Nachkommen“ – als würde es sich um eine </a:t>
            </a:r>
            <a:r>
              <a:rPr lang="de-DE" altLang="de-DE" sz="2400" dirty="0" err="1">
                <a:solidFill>
                  <a:schemeClr val="tx1"/>
                </a:solidFill>
                <a:effectLst/>
                <a:latin typeface="Source Sans Pro" panose="020B0503030403020204" pitchFamily="34" charset="0"/>
                <a:ea typeface="Source Sans Pro" panose="020B0503030403020204" pitchFamily="34" charset="0"/>
              </a:rPr>
              <a:t>grosse</a:t>
            </a:r>
            <a:r>
              <a:rPr lang="de-DE" altLang="de-DE" sz="2400" dirty="0">
                <a:solidFill>
                  <a:schemeClr val="tx1"/>
                </a:solidFill>
                <a:effectLst/>
                <a:latin typeface="Source Sans Pro" panose="020B0503030403020204" pitchFamily="34" charset="0"/>
                <a:ea typeface="Source Sans Pro" panose="020B0503030403020204" pitchFamily="34" charset="0"/>
              </a:rPr>
              <a:t> Zahl handeln. Vielmehr ist nur von einem Einzigen die Rede: „deinem Nachkommen“, und dieser Eine ist Christus.</a:t>
            </a:r>
          </a:p>
        </p:txBody>
      </p:sp>
    </p:spTree>
    <p:extLst>
      <p:ext uri="{BB962C8B-B14F-4D97-AF65-F5344CB8AC3E}">
        <p14:creationId xmlns:p14="http://schemas.microsoft.com/office/powerpoint/2010/main" val="1125918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53012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2. Samuel 7,12-13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28248" y="109076"/>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will dir einen Nachkommen erwecken, der von deinem Leibe kommen wird; dem will ich sein Königtum bestätigen. Der soll meinem Namen ein Haus bauen, und ich will seinen Königsthron bestätigen ewiglich.“</a:t>
            </a:r>
          </a:p>
        </p:txBody>
      </p:sp>
    </p:spTree>
    <p:extLst>
      <p:ext uri="{BB962C8B-B14F-4D97-AF65-F5344CB8AC3E}">
        <p14:creationId xmlns:p14="http://schemas.microsoft.com/office/powerpoint/2010/main" val="275526550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839</Words>
  <Application>Microsoft Office PowerPoint</Application>
  <PresentationFormat>Benutzerdefiniert</PresentationFormat>
  <Paragraphs>99</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Jesus ist königlicher Herkunft   Matthäus-Evangelium 1,1-17      Reihe: Die aussergewöhnlichste Geburt aller Zeiten (1/4)</vt:lpstr>
      <vt:lpstr>I. Jesus ist der Christus!</vt:lpstr>
      <vt:lpstr>„Dies ist das Buch von der Geschichte Jesu Christi, des Sohnes Davids, des Sohnes Abrahams.“</vt:lpstr>
      <vt:lpstr>„Was hier berichtet ist, wurde aufgeschrieben, damit ihr glaubt, dass Jesus der Christus ist, der Sohn Gottes, und damit ihr durch den Glauben an ihn in seinem Namen das Leben habt.“</vt:lpstr>
      <vt:lpstr>„Paulus trat mit immer grösserer Entschieden-heit auf und brachte die Juden, die in Damaskus lebten, in grösste Verwirrung, weil er überzeugend darlegte, dass Jesus der Christus ist.“</vt:lpstr>
      <vt:lpstr>„Jesu Christus, dem Sohn Davids, dem Sohn Abrahams.“</vt:lpstr>
      <vt:lpstr>„Durch deinen Nachkommen sollen alle Völker auf Erden gesegnet werden.“</vt:lpstr>
      <vt:lpstr>So verhält es sich mit den Zusagen, die Abraham und seinem Nachkommen gemacht wurde. Übrigens sagt Gott nicht: „und deinen Nachkommen“ – als würde es sich um eine grosse Zahl handeln. Vielmehr ist nur von einem Einzigen die Rede: „deinem Nachkommen“, und dieser Eine ist Christus.</vt:lpstr>
      <vt:lpstr>„Ich will dir einen Nachkommen erwecken, der von deinem Leibe kommen wird; dem will ich sein Königtum bestätigen. Der soll meinem Namen ein Haus bauen, und ich will seinen Königsthron bestätigen ewiglich.“</vt:lpstr>
      <vt:lpstr>„Ist er denn etwa der Sohn Davids?“</vt:lpstr>
      <vt:lpstr>„Herr, ist jetzt die Zeit gekommen, in der du das israelitische Reich wiederherstellst?“</vt:lpstr>
      <vt:lpstr>„König über alle Könige und Herr über alle Herren.“</vt:lpstr>
      <vt:lpstr>II. Alles ist vollkommen!</vt:lpstr>
      <vt:lpstr>„Insgesamt sind es also von Abraham bis David vierzehn Generationen, von David bis zur Verbannung nach Babylon wieder vierzehn Generationen und von der Verbannung nach Babylon bis zu Christus noch einmal vierzehn Generationen.“</vt:lpstr>
      <vt:lpstr>„Insgesamt sind es also von Abraham bis David vierzehn Generationen, von David bis zur Verbannung nach Babylon wieder vierzehn Generationen und von der Verbannung nach Babylon bis zu Christus noch einmal vierzehn Generationen.“ Matthäus-Evangelium 1,17</vt:lpstr>
      <vt:lpstr>„Insgesamt sind es also von Abraham bis David vierzehn Generationen, von David bis zur Verbannung nach Babylon wieder vierzehn Generationen und von der Verbannung nach Babylon bis zu Christus noch einmal vierzehn Generationen.“</vt:lpstr>
      <vt:lpstr>„Jakob zeugte Josef, den Mann der Maria, aus der Jesus gezeugt wurde, der Christus genannt wird.“</vt:lpstr>
      <vt:lpstr>„Ich will Feindschaft setzen zwischen dir und der Frau und zwischen deinem Nachkommen und ihrem Nachkommen.“</vt:lpstr>
      <vt:lpstr>„Seht, die Jungfrau wird ein Kind empfangen, sie wird einen Sohn gebären und sie wird ihm den Namen Immanuel (Gott mit uns) geben.“</vt:lpstr>
      <vt:lpstr>III. Zerbrochenes wird geheilt!</vt:lpstr>
      <vt:lpstr>„Juda zeugte Perez und Serach mit der Tamar.“</vt:lpstr>
      <vt:lpstr>„Salmon zeugte Boas mit der Rahab.“</vt:lpstr>
      <vt:lpstr>„Boas zeugte Obed mit der Ruth.“</vt:lpstr>
      <vt:lpstr>„Die Moabiter sind von der Gemeinde des HERRN ausgeschlossen und niemals, nicht einmal in der zehnten Generation, dürfen ihre Nachkommen an den gottesdienstlichen Versammlungen teilnehmen.“</vt:lpstr>
      <vt:lpstr>„David zeugte Salomo mit der Frau des Uria.“</vt:lpstr>
      <vt:lpstr>Es ist hier kein Unterschied zwischen Juden und Griechen; es ist über alle derselbe Herr, reich für alle, die ihn anrufen. Denn »wer den Namen des Herrn anrufen wird, soll gerettet werden«.</vt:lpstr>
      <vt:lpstr>„Gott schenkt denen Heilung, die ein gebrochenes Herz haben und verbindet ihre schmerzenden Wunden.“</vt:lpstr>
      <vt:lpstr>„Nahe ist der HERR denen, die ein gebrochenes Herz haben. Er rettet alle, die ohne Hoffnung sind.“</vt:lpstr>
      <vt:lpstr>„Kommt zu mir, ihr alle, die ihr euch plagt und von eurer Last fast erdrückt werdet; ich werde sie euch abnehmen.“</vt:lpstr>
      <vt:lpstr>„Nehmt mein Joch auf euch und lernt von mir, denn ich bin gütig und von Herzen demütig. So werdet ihr Ruhe finden für eure Seele.“</vt:lpstr>
      <vt:lpstr>„Denn das Joch, das ich auferlege, drückt nicht, und die Last, die ich zu tragen gebe, ist leicht.“</vt:lpstr>
      <vt:lpstr>„Ist jemand in Christus, so ist er eine neue Kreatur; das Alte ist vergangen, siehe, Neues ist geworden.“</vt:lpstr>
      <vt:lpstr>Schlussgedanke</vt:lpstr>
      <vt:lpstr>„König über alle Könige und Herr über alle Herren.“</vt:lpstr>
      <vt:lpstr>„Ihr wisst ja, woran sich die Gnade von Jesus Christus, unserem Herrn, gezeigt hat: Er, der reich war, wurde arm, damit ihr durch seine Armut reich werdet.“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außergewöhnlichste Geburt aller Zeiten - Teil 1/4 - Jesus ist königlicher Herkunft - Folien</dc:title>
  <dc:creator>Jürg Birnstiel</dc:creator>
  <cp:lastModifiedBy>Me</cp:lastModifiedBy>
  <cp:revision>985</cp:revision>
  <dcterms:created xsi:type="dcterms:W3CDTF">2013-11-12T15:20:47Z</dcterms:created>
  <dcterms:modified xsi:type="dcterms:W3CDTF">2021-02-16T20:47:38Z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