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4"/>
  </p:notesMasterIdLst>
  <p:handoutMasterIdLst>
    <p:handoutMasterId r:id="rId35"/>
  </p:handoutMasterIdLst>
  <p:sldIdLst>
    <p:sldId id="735" r:id="rId2"/>
    <p:sldId id="1031" r:id="rId3"/>
    <p:sldId id="1078" r:id="rId4"/>
    <p:sldId id="1079" r:id="rId5"/>
    <p:sldId id="1080" r:id="rId6"/>
    <p:sldId id="1081" r:id="rId7"/>
    <p:sldId id="1082" r:id="rId8"/>
    <p:sldId id="1077" r:id="rId9"/>
    <p:sldId id="1083" r:id="rId10"/>
    <p:sldId id="1084" r:id="rId11"/>
    <p:sldId id="1085" r:id="rId12"/>
    <p:sldId id="1086" r:id="rId13"/>
    <p:sldId id="1087" r:id="rId14"/>
    <p:sldId id="1088" r:id="rId15"/>
    <p:sldId id="1089" r:id="rId16"/>
    <p:sldId id="1090" r:id="rId17"/>
    <p:sldId id="1091" r:id="rId18"/>
    <p:sldId id="962" r:id="rId19"/>
    <p:sldId id="1092" r:id="rId20"/>
    <p:sldId id="1093" r:id="rId21"/>
    <p:sldId id="1094" r:id="rId22"/>
    <p:sldId id="1095" r:id="rId23"/>
    <p:sldId id="1096" r:id="rId24"/>
    <p:sldId id="1097" r:id="rId25"/>
    <p:sldId id="1098" r:id="rId26"/>
    <p:sldId id="1099" r:id="rId27"/>
    <p:sldId id="1100" r:id="rId28"/>
    <p:sldId id="1101" r:id="rId29"/>
    <p:sldId id="259" r:id="rId30"/>
    <p:sldId id="1102" r:id="rId31"/>
    <p:sldId id="1103" r:id="rId32"/>
    <p:sldId id="1104" r:id="rId33"/>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78" d="100"/>
          <a:sy n="78" d="100"/>
        </p:scale>
        <p:origin x="-108"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40901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41048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51779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84551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63837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08505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69689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27369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75255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34661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33590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68719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671887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837244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254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881099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809358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824497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448149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445098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974247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51265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74114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58900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6888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68395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71356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0" b="-30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26792"/>
            <a:ext cx="10009113" cy="2123658"/>
          </a:xfrm>
        </p:spPr>
        <p:txBody>
          <a:bodyPr wrap="square">
            <a:spAutoFit/>
          </a:bodyPr>
          <a:lstStyle/>
          <a:p>
            <a:pPr algn="l"/>
            <a:r>
              <a:rPr lang="de-CH" altLang="de-DE" sz="6600" dirty="0">
                <a:solidFill>
                  <a:schemeClr val="tx1"/>
                </a:solidFill>
                <a:effectLst/>
                <a:latin typeface="Univers LT Std 47 Cn Lt" pitchFamily="34" charset="0"/>
              </a:rPr>
              <a:t>Das Geschenk aller</a:t>
            </a:r>
            <a:br>
              <a:rPr lang="de-CH" altLang="de-DE" sz="6600" dirty="0">
                <a:solidFill>
                  <a:schemeClr val="tx1"/>
                </a:solidFill>
                <a:effectLst/>
                <a:latin typeface="Univers LT Std 47 Cn Lt" pitchFamily="34" charset="0"/>
              </a:rPr>
            </a:br>
            <a:r>
              <a:rPr lang="de-CH" altLang="de-DE" sz="6600" dirty="0">
                <a:solidFill>
                  <a:schemeClr val="tx1"/>
                </a:solidFill>
                <a:effectLst/>
                <a:latin typeface="Univers LT Std 47 Cn Lt" pitchFamily="34" charset="0"/>
              </a:rPr>
              <a:t>Geschenke für Dich!</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3358613" y="5301208"/>
            <a:ext cx="8426019" cy="523220"/>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Der Schöpfer besucht die Erde! </a:t>
            </a:r>
            <a:r>
              <a:rPr lang="de-CH" altLang="de-DE" sz="2800">
                <a:effectLst/>
                <a:latin typeface="Univers LT Std 47 Cn Lt" pitchFamily="34" charset="0"/>
              </a:rPr>
              <a:t>(3/3</a:t>
            </a:r>
            <a:r>
              <a:rPr lang="de-CH" altLang="de-DE" sz="2800" dirty="0">
                <a:effectLst/>
                <a:latin typeface="Univers LT Std 47 Cn Lt" pitchFamily="34" charset="0"/>
              </a:rPr>
              <a:t>)</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6689615" y="2250450"/>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Johannes-Evangelium 1,14-18</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701987"/>
            <a:ext cx="10801200" cy="830997"/>
          </a:xfrm>
        </p:spPr>
        <p:txBody>
          <a:bodyPr wrap="square">
            <a:spAutoFit/>
          </a:bodyPr>
          <a:lstStyle/>
          <a:p>
            <a:pPr algn="l"/>
            <a:r>
              <a:rPr lang="de-CH" altLang="de-DE" sz="4800" dirty="0">
                <a:solidFill>
                  <a:schemeClr val="tx1"/>
                </a:solidFill>
                <a:effectLst/>
                <a:latin typeface="Univers LT Std 47 Cn Lt" pitchFamily="34" charset="0"/>
              </a:rPr>
              <a:t>„Das Wort ward Fleisch und wohnte unter uns!“</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19129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Apostelgeschichte 18,28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801200" cy="2308324"/>
          </a:xfrm>
        </p:spPr>
        <p:txBody>
          <a:bodyPr wrap="square">
            <a:spAutoFit/>
          </a:bodyPr>
          <a:lstStyle/>
          <a:p>
            <a:pPr algn="l"/>
            <a:r>
              <a:rPr lang="de-CH" altLang="de-DE" sz="4800" dirty="0">
                <a:solidFill>
                  <a:schemeClr val="tx1"/>
                </a:solidFill>
                <a:effectLst/>
                <a:latin typeface="Univers LT Std 47 Cn Lt" pitchFamily="34" charset="0"/>
              </a:rPr>
              <a:t>„Apollos widerlegte die Juden kräftig und erwies öffentlich durch die Schriften,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dass Jesus der Christus ist.“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1296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1.Johannes-Brief 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801200" cy="3046988"/>
          </a:xfrm>
        </p:spPr>
        <p:txBody>
          <a:bodyPr wrap="square">
            <a:spAutoFit/>
          </a:bodyPr>
          <a:lstStyle/>
          <a:p>
            <a:pPr algn="l"/>
            <a:r>
              <a:rPr lang="de-CH" altLang="de-DE" sz="4800" dirty="0">
                <a:solidFill>
                  <a:schemeClr val="tx1"/>
                </a:solidFill>
                <a:effectLst/>
                <a:latin typeface="Univers LT Std 47 Cn Lt" pitchFamily="34" charset="0"/>
              </a:rPr>
              <a:t>„Was von allem Anfang da war; wir haben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es gehört und mit eigenen Augen gesehen,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wir haben es angeschaut und mit unseren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Händen berührt – das Wort des Lebens.“</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3396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1.Johannes-Brief 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0801200" cy="2308324"/>
          </a:xfrm>
        </p:spPr>
        <p:txBody>
          <a:bodyPr wrap="square">
            <a:spAutoFit/>
          </a:bodyPr>
          <a:lstStyle/>
          <a:p>
            <a:pPr algn="l"/>
            <a:r>
              <a:rPr lang="de-CH" altLang="de-DE" sz="4800" dirty="0">
                <a:solidFill>
                  <a:schemeClr val="tx1"/>
                </a:solidFill>
                <a:effectLst/>
                <a:latin typeface="Univers LT Std 47 Cn Lt" pitchFamily="34" charset="0"/>
              </a:rPr>
              <a:t>„Daran erkennt ihr den Geist Gottes: Ein jeder Geist, der bekennt, dass Jesus Christus im Fleisch gekommen ist, der ist von Gott.“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60991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801200" cy="3046988"/>
          </a:xfrm>
        </p:spPr>
        <p:txBody>
          <a:bodyPr wrap="square">
            <a:spAutoFit/>
          </a:bodyPr>
          <a:lstStyle/>
          <a:p>
            <a:pPr algn="l"/>
            <a:r>
              <a:rPr lang="de-CH" altLang="de-DE" sz="4800" dirty="0">
                <a:solidFill>
                  <a:schemeClr val="tx1"/>
                </a:solidFill>
                <a:effectLst/>
                <a:latin typeface="Univers LT Std 47 Cn Lt" pitchFamily="34" charset="0"/>
              </a:rPr>
              <a:t>„Wir sahen seine Herrlichkeit, eine Herrlichkeit voller Gnade und Wahrheit, wie nur er als der einzige Sohn sie besitzt, er, der vom Vater kommt.“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0534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801200" cy="3046988"/>
          </a:xfrm>
        </p:spPr>
        <p:txBody>
          <a:bodyPr wrap="square">
            <a:spAutoFit/>
          </a:bodyPr>
          <a:lstStyle/>
          <a:p>
            <a:pPr algn="l"/>
            <a:r>
              <a:rPr lang="de-CH" altLang="de-DE" sz="4800" dirty="0">
                <a:solidFill>
                  <a:schemeClr val="tx1"/>
                </a:solidFill>
                <a:effectLst/>
                <a:latin typeface="Univers LT Std 47 Cn Lt" pitchFamily="34" charset="0"/>
              </a:rPr>
              <a:t>„Durch das, was Jesus in Kana in Galiläa tat, bewies er zum ersten Mal seine Macht.</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Er offenbarte mit diesem Wunder</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seine Herrlichkeit.“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49063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0801200" cy="1569660"/>
          </a:xfrm>
        </p:spPr>
        <p:txBody>
          <a:bodyPr wrap="square">
            <a:spAutoFit/>
          </a:bodyPr>
          <a:lstStyle/>
          <a:p>
            <a:pPr algn="l"/>
            <a:r>
              <a:rPr lang="de-CH" altLang="de-DE" sz="4800" dirty="0">
                <a:solidFill>
                  <a:schemeClr val="tx1"/>
                </a:solidFill>
                <a:effectLst/>
                <a:latin typeface="Univers LT Std 47 Cn Lt" pitchFamily="34" charset="0"/>
              </a:rPr>
              <a:t>„Der, der nach mir kommt, ist grösser als ich, denn er war schon vor mir da.“</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84405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17,5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801200" cy="2308324"/>
          </a:xfrm>
        </p:spPr>
        <p:txBody>
          <a:bodyPr wrap="square">
            <a:spAutoFit/>
          </a:bodyPr>
          <a:lstStyle/>
          <a:p>
            <a:pPr algn="l"/>
            <a:r>
              <a:rPr lang="de-CH" altLang="de-DE" sz="4800" dirty="0">
                <a:solidFill>
                  <a:schemeClr val="tx1"/>
                </a:solidFill>
                <a:effectLst/>
                <a:latin typeface="Univers LT Std 47 Cn Lt" pitchFamily="34" charset="0"/>
              </a:rPr>
              <a:t>„Vater, gib mir, wenn ich wieder bei dir bin,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von neuem die Herrlichkeit, die ich schon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vor der Erschaffung der Welt bei dir hatte.“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7401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1"/>
                </a:solidFill>
                <a:effectLst/>
                <a:latin typeface="Univers LT Std 47 Cn Lt" pitchFamily="34" charset="0"/>
              </a:rPr>
              <a:t>II. </a:t>
            </a:r>
            <a:r>
              <a:rPr lang="de-CH" altLang="de-DE" sz="7200" dirty="0">
                <a:solidFill>
                  <a:schemeClr val="tx1"/>
                </a:solidFill>
                <a:effectLst/>
                <a:latin typeface="Univers LT Std 47 Cn Lt" pitchFamily="34" charset="0"/>
              </a:rPr>
              <a:t>Eine unerschöpfliche Quelle!</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801200" cy="2308324"/>
          </a:xfrm>
        </p:spPr>
        <p:txBody>
          <a:bodyPr wrap="square">
            <a:spAutoFit/>
          </a:bodyPr>
          <a:lstStyle/>
          <a:p>
            <a:pPr algn="l"/>
            <a:r>
              <a:rPr lang="de-CH" altLang="de-DE" sz="4800" dirty="0">
                <a:solidFill>
                  <a:schemeClr val="tx1"/>
                </a:solidFill>
                <a:effectLst/>
                <a:latin typeface="Univers LT Std 47 Cn Lt" pitchFamily="34" charset="0"/>
              </a:rPr>
              <a:t>„Denn durch Mose wurde uns das Gesetz gegeben, aber durch Jesus Christus sind die Gnade und die Wahrheit zu uns gekommen.“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68111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9649072" cy="3170099"/>
          </a:xfrm>
        </p:spPr>
        <p:txBody>
          <a:bodyPr wrap="square">
            <a:spAutoFit/>
          </a:bodyPr>
          <a:lstStyle/>
          <a:p>
            <a:pPr algn="l"/>
            <a:r>
              <a:rPr lang="de-CH" altLang="de-DE" sz="4000" dirty="0">
                <a:solidFill>
                  <a:schemeClr val="tx1"/>
                </a:solidFill>
                <a:effectLst/>
                <a:latin typeface="Univers LT Std 47 Cn Lt" pitchFamily="34" charset="0"/>
              </a:rPr>
              <a:t>Er, der das Wort ist, wurde ein Mensch von Fleisch und Blut und lebte unter uns. Wir sahen seine Herrlichkeit, eine Herrlichkeit voller Gnade und Wahrheit, wie nur er als der einzige Sohn sie besitzt, er, der vom Vater kommt.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Römer-Brief 8,3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1305256" cy="1569660"/>
          </a:xfrm>
        </p:spPr>
        <p:txBody>
          <a:bodyPr wrap="square">
            <a:spAutoFit/>
          </a:bodyPr>
          <a:lstStyle/>
          <a:p>
            <a:pPr algn="l"/>
            <a:r>
              <a:rPr lang="de-CH" altLang="de-DE" sz="4800" dirty="0">
                <a:solidFill>
                  <a:schemeClr val="tx1"/>
                </a:solidFill>
                <a:effectLst/>
                <a:latin typeface="Univers LT Std 47 Cn Lt" pitchFamily="34" charset="0"/>
              </a:rPr>
              <a:t>„Das Gesetz des Mose scheiterte am Widerstand des Fleisches (der menschlichen Natur).“</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66923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0801200" cy="1569660"/>
          </a:xfrm>
        </p:spPr>
        <p:txBody>
          <a:bodyPr wrap="square">
            <a:spAutoFit/>
          </a:bodyPr>
          <a:lstStyle/>
          <a:p>
            <a:pPr algn="l"/>
            <a:r>
              <a:rPr lang="de-CH" altLang="de-DE" sz="4800" dirty="0">
                <a:solidFill>
                  <a:schemeClr val="tx1"/>
                </a:solidFill>
                <a:effectLst/>
                <a:latin typeface="Univers LT Std 47 Cn Lt" pitchFamily="34" charset="0"/>
              </a:rPr>
              <a:t>„Durch Jesus Christus sind die Gnade und die Wahrheit zu uns gekommen.“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58306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Römer-Brief 8,3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305256" cy="3046988"/>
          </a:xfrm>
        </p:spPr>
        <p:txBody>
          <a:bodyPr wrap="square">
            <a:spAutoFit/>
          </a:bodyPr>
          <a:lstStyle/>
          <a:p>
            <a:pPr algn="l"/>
            <a:r>
              <a:rPr lang="de-CH" altLang="de-DE" sz="4800" dirty="0">
                <a:solidFill>
                  <a:schemeClr val="tx1"/>
                </a:solidFill>
                <a:effectLst/>
                <a:latin typeface="Univers LT Std 47 Cn Lt" pitchFamily="34" charset="0"/>
              </a:rPr>
              <a:t>„Gott sandte seinen Sohn in der Gestalt des sündigen Fleisches (als Mensch von Fleisch und Blut) und um der Sünde willen und verdammte</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die Sünde im Fleisch (durch </a:t>
            </a:r>
            <a:r>
              <a:rPr lang="de-CH" altLang="de-DE" sz="4800">
                <a:solidFill>
                  <a:schemeClr val="tx1"/>
                </a:solidFill>
                <a:effectLst/>
                <a:latin typeface="Univers LT Std 47 Cn Lt" pitchFamily="34" charset="0"/>
              </a:rPr>
              <a:t>den Tod am </a:t>
            </a:r>
            <a:r>
              <a:rPr lang="de-CH" altLang="de-DE" sz="4800" dirty="0">
                <a:solidFill>
                  <a:schemeClr val="tx1"/>
                </a:solidFill>
                <a:effectLst/>
                <a:latin typeface="Univers LT Std 47 Cn Lt" pitchFamily="34" charset="0"/>
              </a:rPr>
              <a:t>Kreuz).“</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67587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Apostelgeschichte 13,38-39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305256" cy="3785652"/>
          </a:xfrm>
        </p:spPr>
        <p:txBody>
          <a:bodyPr wrap="square">
            <a:spAutoFit/>
          </a:bodyPr>
          <a:lstStyle/>
          <a:p>
            <a:pPr algn="l"/>
            <a:r>
              <a:rPr lang="de-CH" altLang="de-DE" sz="4800" dirty="0">
                <a:solidFill>
                  <a:schemeClr val="tx1"/>
                </a:solidFill>
                <a:effectLst/>
                <a:latin typeface="Univers LT Std 47 Cn Lt" pitchFamily="34" charset="0"/>
              </a:rPr>
              <a:t>„Ihr sollt wissen, dass es durch Jesus Vergebung der Sünden gibt. Wozu das Gesetz des Mose nie imstande war, das hat Jesus möglich gemacht: Jeder, der an ihn glaubt, wird von aller Schuld freigesprochen.“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78655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0801200" cy="1569660"/>
          </a:xfrm>
        </p:spPr>
        <p:txBody>
          <a:bodyPr wrap="square">
            <a:spAutoFit/>
          </a:bodyPr>
          <a:lstStyle/>
          <a:p>
            <a:pPr algn="l"/>
            <a:r>
              <a:rPr lang="de-CH" altLang="de-DE" sz="4800" dirty="0">
                <a:solidFill>
                  <a:schemeClr val="tx1"/>
                </a:solidFill>
                <a:effectLst/>
                <a:latin typeface="Univers LT Std 47 Cn Lt" pitchFamily="34" charset="0"/>
              </a:rPr>
              <a:t>„Wir alle haben aus der Fülle seines Reichtums Gnade und immer neu Gnade empfangen.“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8297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Kolosser-Brief 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0801200" cy="1569660"/>
          </a:xfrm>
        </p:spPr>
        <p:txBody>
          <a:bodyPr wrap="square">
            <a:spAutoFit/>
          </a:bodyPr>
          <a:lstStyle/>
          <a:p>
            <a:pPr algn="l"/>
            <a:r>
              <a:rPr lang="de-CH" altLang="de-DE" sz="4800" dirty="0">
                <a:solidFill>
                  <a:schemeClr val="tx1"/>
                </a:solidFill>
                <a:effectLst/>
                <a:latin typeface="Univers LT Std 47 Cn Lt" pitchFamily="34" charset="0"/>
              </a:rPr>
              <a:t>„In Christus sind alle Schätze der Weisheit und der Erkenntnis verborgen.“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3386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089232" cy="2308324"/>
          </a:xfrm>
        </p:spPr>
        <p:txBody>
          <a:bodyPr wrap="square">
            <a:spAutoFit/>
          </a:bodyPr>
          <a:lstStyle/>
          <a:p>
            <a:pPr algn="l"/>
            <a:r>
              <a:rPr lang="de-CH" altLang="de-DE" sz="4800" dirty="0">
                <a:solidFill>
                  <a:schemeClr val="tx1"/>
                </a:solidFill>
                <a:effectLst/>
                <a:latin typeface="Univers LT Std 47 Cn Lt" pitchFamily="34" charset="0"/>
              </a:rPr>
              <a:t>„Niemand hat Gott je gesehen. Der einzige Sohn hat ihn uns offenbart, er, der selbst Gott ist und an der Seite des Vaters sitzt.“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9140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Hebräer 4,15-16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801200" cy="3785652"/>
          </a:xfrm>
        </p:spPr>
        <p:txBody>
          <a:bodyPr wrap="square">
            <a:spAutoFit/>
          </a:bodyPr>
          <a:lstStyle/>
          <a:p>
            <a:pPr algn="l"/>
            <a:r>
              <a:rPr lang="de-CH" altLang="de-DE" sz="4000" dirty="0">
                <a:solidFill>
                  <a:schemeClr val="tx1"/>
                </a:solidFill>
                <a:effectLst/>
                <a:latin typeface="Univers LT Std 47 Cn Lt" pitchFamily="34" charset="0"/>
              </a:rPr>
              <a:t>„Wir haben nicht einen Hohenpriester, der nicht könnte mit unserer Schwachheit mit leiden, sondern der versucht worden ist in allem wie wir, doch ohne Sünde. Darum lasst uns freimütig hinzutreten zu dem Thron der Gnade, auf dass wir Barmherzigkeit empfangen und Gnade finden und so Hilfe erfahren zur rechten Zeit.“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98455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089232" cy="1569660"/>
          </a:xfrm>
        </p:spPr>
        <p:txBody>
          <a:bodyPr wrap="square">
            <a:spAutoFit/>
          </a:bodyPr>
          <a:lstStyle/>
          <a:p>
            <a:pPr algn="l"/>
            <a:r>
              <a:rPr lang="de-CH" altLang="de-DE" sz="4800" dirty="0">
                <a:solidFill>
                  <a:schemeClr val="tx1"/>
                </a:solidFill>
                <a:effectLst/>
                <a:latin typeface="Univers LT Std 47 Cn Lt" pitchFamily="34" charset="0"/>
              </a:rPr>
              <a:t>„Wir alle haben aus der Fülle seines Reichtums Gnade und immer neu Gnade empfangen.“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06087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54375"/>
            <a:ext cx="9649072" cy="2554545"/>
          </a:xfrm>
        </p:spPr>
        <p:txBody>
          <a:bodyPr wrap="square">
            <a:spAutoFit/>
          </a:bodyPr>
          <a:lstStyle/>
          <a:p>
            <a:pPr algn="l"/>
            <a:r>
              <a:rPr lang="de-CH" altLang="de-DE" sz="4000" dirty="0">
                <a:solidFill>
                  <a:schemeClr val="tx1"/>
                </a:solidFill>
                <a:effectLst/>
                <a:latin typeface="Univers LT Std 47 Cn Lt" pitchFamily="34" charset="0"/>
              </a:rPr>
              <a:t>Auf ihn wies Johannes der Täufer die Menschen hin. »Er ist es!«, rief er. »Von ihm habe ich gesagt: Der, der nach mir kommt, ist grösser als ich, denn er war schon vor mir da.«</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80598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1.Johannes-Brief 4,10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089232" cy="3046988"/>
          </a:xfrm>
        </p:spPr>
        <p:txBody>
          <a:bodyPr wrap="square">
            <a:spAutoFit/>
          </a:bodyPr>
          <a:lstStyle/>
          <a:p>
            <a:pPr algn="l"/>
            <a:r>
              <a:rPr lang="de-CH" altLang="de-DE" sz="4800" dirty="0">
                <a:solidFill>
                  <a:schemeClr val="tx1"/>
                </a:solidFill>
                <a:effectLst/>
                <a:latin typeface="Univers LT Std 47 Cn Lt" pitchFamily="34" charset="0"/>
              </a:rPr>
              <a:t>„Das ist das Fundament der Liebe: nicht, dass wir Gott geliebt haben, sondern dass er uns geliebt und seinen Sohn als Sühneopfer für unsere Sünden zu uns gesandt hat.“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65606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Römer-Brief 8,32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593288" cy="3046988"/>
          </a:xfrm>
        </p:spPr>
        <p:txBody>
          <a:bodyPr wrap="square">
            <a:spAutoFit/>
          </a:bodyPr>
          <a:lstStyle/>
          <a:p>
            <a:pPr algn="l"/>
            <a:r>
              <a:rPr lang="de-CH" altLang="de-DE" sz="4800" dirty="0">
                <a:solidFill>
                  <a:schemeClr val="tx1"/>
                </a:solidFill>
                <a:effectLst/>
                <a:latin typeface="Univers LT Std 47 Cn Lt" pitchFamily="34" charset="0"/>
              </a:rPr>
              <a:t>„Gott hat nicht einmal seinen eigenen Sohn verschont, sondern hat ihn für uns alle hergegeben. Wird uns dann zusammen mit seinem Sohn nicht auch alles andere geschenkt werden?“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34781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441160" cy="2308324"/>
          </a:xfrm>
        </p:spPr>
        <p:txBody>
          <a:bodyPr wrap="square">
            <a:spAutoFit/>
          </a:bodyPr>
          <a:lstStyle/>
          <a:p>
            <a:pPr algn="l"/>
            <a:r>
              <a:rPr lang="de-CH" altLang="de-DE" sz="4800" dirty="0">
                <a:solidFill>
                  <a:schemeClr val="tx1"/>
                </a:solidFill>
                <a:effectLst/>
                <a:latin typeface="Univers LT Std 47 Cn Lt" pitchFamily="34" charset="0"/>
              </a:rPr>
              <a:t>„All denen jedoch, die Jesus aufnahmen und an seinen Namen glaubten, gab er das Recht, Gottes Kinder zu werden.“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36354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32656"/>
            <a:ext cx="9649072" cy="1323439"/>
          </a:xfrm>
        </p:spPr>
        <p:txBody>
          <a:bodyPr wrap="square">
            <a:spAutoFit/>
          </a:bodyPr>
          <a:lstStyle/>
          <a:p>
            <a:pPr algn="l"/>
            <a:r>
              <a:rPr lang="de-CH" altLang="de-DE" sz="4000" dirty="0">
                <a:solidFill>
                  <a:schemeClr val="tx1"/>
                </a:solidFill>
                <a:effectLst/>
                <a:latin typeface="Univers LT Std 47 Cn Lt" pitchFamily="34" charset="0"/>
              </a:rPr>
              <a:t>Wir alle haben aus der Fülle seines Reichtums Gnade und immer neu Gnade empfangen.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7655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59194"/>
            <a:ext cx="9649072" cy="1938992"/>
          </a:xfrm>
        </p:spPr>
        <p:txBody>
          <a:bodyPr wrap="square">
            <a:spAutoFit/>
          </a:bodyPr>
          <a:lstStyle/>
          <a:p>
            <a:pPr algn="l"/>
            <a:r>
              <a:rPr lang="de-CH" altLang="de-DE" sz="4000" dirty="0">
                <a:solidFill>
                  <a:schemeClr val="tx1"/>
                </a:solidFill>
                <a:effectLst/>
                <a:latin typeface="Univers LT Std 47 Cn Lt" pitchFamily="34" charset="0"/>
              </a:rPr>
              <a:t>Denn durch Mose wurde uns das Gesetz gegeben, aber durch Jesus Christus sind die Gnade und die Wahrheit zu uns gekommen.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87425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59194"/>
            <a:ext cx="9649072" cy="1938992"/>
          </a:xfrm>
        </p:spPr>
        <p:txBody>
          <a:bodyPr wrap="square">
            <a:spAutoFit/>
          </a:bodyPr>
          <a:lstStyle/>
          <a:p>
            <a:pPr algn="l"/>
            <a:r>
              <a:rPr lang="de-CH" altLang="de-DE" sz="4000" dirty="0">
                <a:solidFill>
                  <a:schemeClr val="tx1"/>
                </a:solidFill>
                <a:effectLst/>
                <a:latin typeface="Univers LT Std 47 Cn Lt" pitchFamily="34" charset="0"/>
              </a:rPr>
              <a:t>Niemand hat Gott je gesehen. Der einzige Sohn hat ihn uns offenbart, er, der selbst Gott ist und an der Seite des Vaters sitzt.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25474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2.Korinther-Brief 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37538"/>
            <a:ext cx="9649072" cy="1569660"/>
          </a:xfrm>
        </p:spPr>
        <p:txBody>
          <a:bodyPr wrap="square">
            <a:spAutoFit/>
          </a:bodyPr>
          <a:lstStyle/>
          <a:p>
            <a:pPr algn="l"/>
            <a:r>
              <a:rPr lang="de-CH" altLang="de-DE" sz="4800" dirty="0">
                <a:solidFill>
                  <a:schemeClr val="tx1"/>
                </a:solidFill>
                <a:effectLst/>
                <a:latin typeface="Univers LT Std 47 Cn Lt" pitchFamily="34" charset="0"/>
              </a:rPr>
              <a:t>„Jesus Christus, der reich war, wurde arm, damit ihr durch seine Armut reich werdet.“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73097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266165"/>
            <a:ext cx="8496944" cy="1200329"/>
          </a:xfrm>
        </p:spPr>
        <p:txBody>
          <a:bodyPr wrap="square">
            <a:spAutoFit/>
          </a:bodyPr>
          <a:lstStyle/>
          <a:p>
            <a:pPr algn="l"/>
            <a:r>
              <a:rPr lang="de-DE" altLang="de-DE" sz="7200" dirty="0">
                <a:solidFill>
                  <a:schemeClr val="tx1"/>
                </a:solidFill>
                <a:effectLst/>
                <a:latin typeface="Univers LT Std 47 Cn Lt" pitchFamily="34" charset="0"/>
              </a:rPr>
              <a:t>I. </a:t>
            </a:r>
            <a:r>
              <a:rPr lang="de-CH" altLang="de-DE" sz="7200" dirty="0">
                <a:solidFill>
                  <a:schemeClr val="tx1"/>
                </a:solidFill>
                <a:effectLst/>
                <a:latin typeface="Univers LT Std 47 Cn Lt" pitchFamily="34" charset="0"/>
              </a:rPr>
              <a:t>Ein richtiger Mensch!</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32656"/>
            <a:ext cx="9649072" cy="1569660"/>
          </a:xfrm>
        </p:spPr>
        <p:txBody>
          <a:bodyPr wrap="square">
            <a:spAutoFit/>
          </a:bodyPr>
          <a:lstStyle/>
          <a:p>
            <a:pPr algn="l"/>
            <a:r>
              <a:rPr lang="de-CH" altLang="de-DE" sz="4800" dirty="0">
                <a:solidFill>
                  <a:schemeClr val="tx1"/>
                </a:solidFill>
                <a:effectLst/>
                <a:latin typeface="Univers LT Std 47 Cn Lt" pitchFamily="34" charset="0"/>
              </a:rPr>
              <a:t>„Er, der das Wort ist, wurde ein Mensch von Fleisch und Blut und lebte unter uns.“</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20991266"/>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802</Words>
  <Application>Microsoft Office PowerPoint</Application>
  <PresentationFormat>Benutzerdefiniert</PresentationFormat>
  <Paragraphs>94</Paragraphs>
  <Slides>32</Slides>
  <Notes>32</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Designvorlage 'Berggipfel'</vt:lpstr>
      <vt:lpstr>Das Geschenk aller Geschenke für Dich!</vt:lpstr>
      <vt:lpstr>Er, der das Wort ist, wurde ein Mensch von Fleisch und Blut und lebte unter uns. Wir sahen seine Herrlichkeit, eine Herrlichkeit voller Gnade und Wahrheit, wie nur er als der einzige Sohn sie besitzt, er, der vom Vater kommt.</vt:lpstr>
      <vt:lpstr>Auf ihn wies Johannes der Täufer die Menschen hin. »Er ist es!«, rief er. »Von ihm habe ich gesagt: Der, der nach mir kommt, ist grösser als ich, denn er war schon vor mir da.«</vt:lpstr>
      <vt:lpstr>Wir alle haben aus der Fülle seines Reichtums Gnade und immer neu Gnade empfangen.</vt:lpstr>
      <vt:lpstr>Denn durch Mose wurde uns das Gesetz gegeben, aber durch Jesus Christus sind die Gnade und die Wahrheit zu uns gekommen.</vt:lpstr>
      <vt:lpstr>Niemand hat Gott je gesehen. Der einzige Sohn hat ihn uns offenbart, er, der selbst Gott ist und an der Seite des Vaters sitzt.</vt:lpstr>
      <vt:lpstr>„Jesus Christus, der reich war, wurde arm, damit ihr durch seine Armut reich werdet.“</vt:lpstr>
      <vt:lpstr>I. Ein richtiger Mensch!</vt:lpstr>
      <vt:lpstr>„Er, der das Wort ist, wurde ein Mensch von Fleisch und Blut und lebte unter uns.“</vt:lpstr>
      <vt:lpstr>„Das Wort ward Fleisch und wohnte unter uns!“</vt:lpstr>
      <vt:lpstr>„Apollos widerlegte die Juden kräftig und erwies öffentlich durch die Schriften, dass Jesus der Christus ist.“</vt:lpstr>
      <vt:lpstr>„Was von allem Anfang da war; wir haben es gehört und mit eigenen Augen gesehen, wir haben es angeschaut und mit unseren Händen berührt – das Wort des Lebens.“</vt:lpstr>
      <vt:lpstr>„Daran erkennt ihr den Geist Gottes: Ein jeder Geist, der bekennt, dass Jesus Christus im Fleisch gekommen ist, der ist von Gott.“</vt:lpstr>
      <vt:lpstr>„Wir sahen seine Herrlichkeit, eine Herrlichkeit voller Gnade und Wahrheit, wie nur er als der einzige Sohn sie besitzt, er, der vom Vater kommt.“</vt:lpstr>
      <vt:lpstr>„Durch das, was Jesus in Kana in Galiläa tat, bewies er zum ersten Mal seine Macht. Er offenbarte mit diesem Wunder seine Herrlichkeit.“</vt:lpstr>
      <vt:lpstr>„Der, der nach mir kommt, ist grösser als ich, denn er war schon vor mir da.“</vt:lpstr>
      <vt:lpstr>„Vater, gib mir, wenn ich wieder bei dir bin, von neuem die Herrlichkeit, die ich schon vor der Erschaffung der Welt bei dir hatte.“</vt:lpstr>
      <vt:lpstr>II. Eine unerschöpfliche Quelle!</vt:lpstr>
      <vt:lpstr>„Denn durch Mose wurde uns das Gesetz gegeben, aber durch Jesus Christus sind die Gnade und die Wahrheit zu uns gekommen.“</vt:lpstr>
      <vt:lpstr>„Das Gesetz des Mose scheiterte am Widerstand des Fleisches (der menschlichen Natur).“</vt:lpstr>
      <vt:lpstr>„Durch Jesus Christus sind die Gnade und die Wahrheit zu uns gekommen.“</vt:lpstr>
      <vt:lpstr>„Gott sandte seinen Sohn in der Gestalt des sündigen Fleisches (als Mensch von Fleisch und Blut) und um der Sünde willen und verdammte die Sünde im Fleisch (durch den Tod am Kreuz).“</vt:lpstr>
      <vt:lpstr>„Ihr sollt wissen, dass es durch Jesus Vergebung der Sünden gibt. Wozu das Gesetz des Mose nie imstande war, das hat Jesus möglich gemacht: Jeder, der an ihn glaubt, wird von aller Schuld freigesprochen.“</vt:lpstr>
      <vt:lpstr>„Wir alle haben aus der Fülle seines Reichtums Gnade und immer neu Gnade empfangen.“</vt:lpstr>
      <vt:lpstr>„In Christus sind alle Schätze der Weisheit und der Erkenntnis verborgen.“</vt:lpstr>
      <vt:lpstr>„Niemand hat Gott je gesehen. Der einzige Sohn hat ihn uns offenbart, er, der selbst Gott ist und an der Seite des Vaters sitzt.“</vt:lpstr>
      <vt:lpstr>„Wir haben nicht einen Hohenpriester, der nicht könnte mit unserer Schwachheit mit leiden, sondern der versucht worden ist in allem wie wir, doch ohne Sünde. Darum lasst uns freimütig hinzutreten zu dem Thron der Gnade, auf dass wir Barmherzigkeit empfangen und Gnade finden und so Hilfe erfahren zur rechten Zeit.“</vt:lpstr>
      <vt:lpstr>„Wir alle haben aus der Fülle seines Reichtums Gnade und immer neu Gnade empfangen.“</vt:lpstr>
      <vt:lpstr>Schlussgedanke</vt:lpstr>
      <vt:lpstr>„Das ist das Fundament der Liebe: nicht, dass wir Gott geliebt haben, sondern dass er uns geliebt und seinen Sohn als Sühneopfer für unsere Sünden zu uns gesandt hat.“</vt:lpstr>
      <vt:lpstr>„Gott hat nicht einmal seinen eigenen Sohn verschont, sondern hat ihn für uns alle hergegeben. Wird uns dann zusammen mit seinem Sohn nicht auch alles andere geschenkt werden?“</vt:lpstr>
      <vt:lpstr>„All denen jedoch, die Jesus aufnahmen und an seinen Namen glaubten, gab er das Recht, Gottes Kinder zu werden.“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Schöpfer besucht die Erde - Teil 3/3 - Das Geschenk aller Geschenke für Dich! - Folien</dc:title>
  <dc:creator>Jürg Birnstiel</dc:creator>
  <cp:lastModifiedBy>Me</cp:lastModifiedBy>
  <cp:revision>803</cp:revision>
  <dcterms:created xsi:type="dcterms:W3CDTF">2013-11-12T15:20:47Z</dcterms:created>
  <dcterms:modified xsi:type="dcterms:W3CDTF">2019-04-11T19:43:48Z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