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44" r:id="rId3"/>
    <p:sldId id="643" r:id="rId4"/>
    <p:sldId id="663" r:id="rId5"/>
    <p:sldId id="664" r:id="rId6"/>
    <p:sldId id="665" r:id="rId7"/>
    <p:sldId id="678" r:id="rId8"/>
    <p:sldId id="430" r:id="rId9"/>
    <p:sldId id="666" r:id="rId10"/>
    <p:sldId id="645" r:id="rId11"/>
    <p:sldId id="668" r:id="rId12"/>
    <p:sldId id="679" r:id="rId13"/>
    <p:sldId id="669" r:id="rId14"/>
    <p:sldId id="680" r:id="rId15"/>
    <p:sldId id="670" r:id="rId16"/>
    <p:sldId id="671" r:id="rId17"/>
    <p:sldId id="654" r:id="rId18"/>
    <p:sldId id="681" r:id="rId19"/>
    <p:sldId id="581" r:id="rId20"/>
    <p:sldId id="672" r:id="rId21"/>
    <p:sldId id="623" r:id="rId22"/>
    <p:sldId id="631" r:id="rId23"/>
    <p:sldId id="682" r:id="rId24"/>
    <p:sldId id="683" r:id="rId25"/>
    <p:sldId id="630" r:id="rId26"/>
    <p:sldId id="640" r:id="rId27"/>
    <p:sldId id="573" r:id="rId28"/>
    <p:sldId id="641" r:id="rId29"/>
    <p:sldId id="649" r:id="rId30"/>
    <p:sldId id="263" r:id="rId31"/>
    <p:sldId id="597" r:id="rId32"/>
    <p:sldId id="325" r:id="rId33"/>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4649" autoAdjust="0"/>
  </p:normalViewPr>
  <p:slideViewPr>
    <p:cSldViewPr>
      <p:cViewPr varScale="1">
        <p:scale>
          <a:sx n="125" d="100"/>
          <a:sy n="125"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190498"/>
            <a:ext cx="8928992" cy="1421928"/>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Vergiss nicht, was er an Dir getan hat!</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6088301"/>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Wie bleibe ich auf Kurs? (3/4)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451773" y="1755252"/>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2,11-15      </a:t>
            </a:r>
            <a:endParaRPr lang="de-CH" sz="3200" dirty="0"/>
          </a:p>
        </p:txBody>
      </p:sp>
      <p:sp>
        <p:nvSpPr>
          <p:cNvPr id="5" name="Rectangle 3"/>
          <p:cNvSpPr txBox="1">
            <a:spLocks noChangeArrowheads="1"/>
          </p:cNvSpPr>
          <p:nvPr/>
        </p:nvSpPr>
        <p:spPr bwMode="auto">
          <a:xfrm>
            <a:off x="4511824" y="5610726"/>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4</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„Ihr müsst bei allen Männern die Vorhaut am Geschlechtsteil entfernen. Dies soll das Zeichen dafür sein, dass ich meinen Bund mit euch geschlossen habe.“</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749699"/>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1.Mose 17,10-11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459966405"/>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w="22225">
                  <a:solidFill>
                    <a:srgbClr val="000000"/>
                  </a:solidFill>
                </a:ln>
                <a:solidFill>
                  <a:srgbClr val="FFFFFF"/>
                </a:solidFill>
                <a:latin typeface="Arial Rounded MT Bold" pitchFamily="34" charset="0"/>
              </a:rPr>
              <a:t>„Seid endlich nicht mehr widerspenstig! Am Körper seid ihr beschnitten, aber ihr müsst auch euer Herz beschneiden!“</a:t>
            </a:r>
            <a:endParaRPr lang="de-DE" sz="4400" dirty="0">
              <a:ln w="2222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37316" y="306896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5. Mose 10,16</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56005445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„Verbunden mit Jesus, seid ihr auch beschnitten worden.“</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17008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866545922"/>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9001000"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„Allerdings handelte es sich dabei nicht um einen äusserlichen </a:t>
            </a:r>
            <a:r>
              <a:rPr lang="de-CH" sz="3600" dirty="0" smtClean="0">
                <a:ln>
                  <a:solidFill>
                    <a:srgbClr val="000000"/>
                  </a:solidFill>
                </a:ln>
                <a:solidFill>
                  <a:srgbClr val="FFFFFF"/>
                </a:solidFill>
                <a:latin typeface="Arial Rounded MT Bold" pitchFamily="34" charset="0"/>
              </a:rPr>
              <a:t>Eingriff an </a:t>
            </a:r>
            <a:r>
              <a:rPr lang="de-CH" sz="3600" dirty="0">
                <a:ln>
                  <a:solidFill>
                    <a:srgbClr val="000000"/>
                  </a:solidFill>
                </a:ln>
                <a:solidFill>
                  <a:srgbClr val="FFFFFF"/>
                </a:solidFill>
                <a:latin typeface="Arial Rounded MT Bold" pitchFamily="34" charset="0"/>
              </a:rPr>
              <a:t>eurem Körper, sondern um </a:t>
            </a:r>
            <a:r>
              <a:rPr lang="de-CH" sz="3600" dirty="0" smtClean="0">
                <a:ln>
                  <a:solidFill>
                    <a:srgbClr val="000000"/>
                  </a:solidFill>
                </a:ln>
                <a:solidFill>
                  <a:srgbClr val="FFFFFF"/>
                </a:solidFill>
                <a:latin typeface="Arial Rounded MT Bold" pitchFamily="34" charset="0"/>
              </a:rPr>
              <a:t>das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Ablegen </a:t>
            </a:r>
            <a:r>
              <a:rPr lang="de-CH" sz="3600" dirty="0">
                <a:ln>
                  <a:solidFill>
                    <a:srgbClr val="000000"/>
                  </a:solidFill>
                </a:ln>
                <a:solidFill>
                  <a:srgbClr val="FFFFFF"/>
                </a:solidFill>
                <a:latin typeface="Arial Rounded MT Bold" pitchFamily="34" charset="0"/>
              </a:rPr>
              <a:t>der von der Sünde beherrschten </a:t>
            </a:r>
            <a:r>
              <a:rPr lang="de-CH" sz="3600" dirty="0" smtClean="0">
                <a:ln>
                  <a:solidFill>
                    <a:srgbClr val="000000"/>
                  </a:solidFill>
                </a:ln>
                <a:solidFill>
                  <a:srgbClr val="FFFFFF"/>
                </a:solidFill>
                <a:latin typeface="Arial Rounded MT Bold" pitchFamily="34" charset="0"/>
              </a:rPr>
              <a:t>menschlichen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Natur</a:t>
            </a:r>
            <a:r>
              <a:rPr lang="de-CH" sz="3600" dirty="0">
                <a:ln>
                  <a:solidFill>
                    <a:srgbClr val="000000"/>
                  </a:solidFill>
                </a:ln>
                <a:solidFill>
                  <a:srgbClr val="FFFFFF"/>
                </a:solidFill>
                <a:latin typeface="Arial Rounded MT Bold" pitchFamily="34" charset="0"/>
              </a:rPr>
              <a:t>.“</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1680" y="291565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98458635"/>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„Gott selbst wird eure Herzen beschneiden und die Herzen eurer Nachkommen, sodass ihr den Herrn, euren Gott, mit ganzem Herzen und mit allen Kräften </a:t>
            </a:r>
            <a:r>
              <a:rPr lang="de-CH" sz="3200" dirty="0" smtClean="0">
                <a:ln>
                  <a:solidFill>
                    <a:srgbClr val="000000"/>
                  </a:solidFill>
                </a:ln>
                <a:solidFill>
                  <a:srgbClr val="FFFFFF"/>
                </a:solidFill>
                <a:latin typeface="Arial Rounded MT Bold" pitchFamily="34" charset="0"/>
              </a:rPr>
              <a:t>lieben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könnt </a:t>
            </a:r>
            <a:r>
              <a:rPr lang="de-CH" sz="3200" dirty="0">
                <a:ln>
                  <a:solidFill>
                    <a:srgbClr val="000000"/>
                  </a:solidFill>
                </a:ln>
                <a:solidFill>
                  <a:srgbClr val="FFFFFF"/>
                </a:solidFill>
                <a:latin typeface="Arial Rounded MT Bold" pitchFamily="34" charset="0"/>
              </a:rPr>
              <a:t>und dadurch euer Leben rettet.“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2636581"/>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5.Mose 30,6</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4106218449"/>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„Das ist die Beschneidung, die unter Christus geschieht.“</a:t>
            </a:r>
            <a:endParaRPr lang="de-DE"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42865" y="24023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357706671"/>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74489"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wurdet zusammen mit Jesus begraben, als ihr getauft wurdet, und weil ihr mit ihm verbunden seid, seid ihr dann auch zusammen mit ihm auferweckt worden. Denn ihr habt auf die Macht Gottes vertraut, der Christus von den Toten auferweckt hat.“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835696" y="328498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602404539"/>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2324" name="Rectangle 4"/>
          <p:cNvSpPr>
            <a:spLocks noGrp="1" noChangeArrowheads="1"/>
          </p:cNvSpPr>
          <p:nvPr>
            <p:ph type="subTitle" idx="1"/>
          </p:nvPr>
        </p:nvSpPr>
        <p:spPr>
          <a:xfrm>
            <a:off x="5148064"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6632"/>
            <a:ext cx="7649542" cy="601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56137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„Ja, Gott hat euch zusammen mit Christus lebendig gemacht.“</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03648" y="154750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246" y="2194445"/>
            <a:ext cx="5050011" cy="397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905415"/>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35496" y="188640"/>
            <a:ext cx="9006036"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Christus hat für Dich bezahlt</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5220072" y="6453336"/>
            <a:ext cx="3816350" cy="361081"/>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8698"/>
            <a:ext cx="8641233"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„Ein solcher Mensch hat vergessen, dass er vom Schmutz seiner früheren Sünden gereinigt wurde.“</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292494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2.Petrus-Brief 1,9</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13725609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784976"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wart nämlich tot – tot aufgrund eurer Verfehlungen und wegen eures </a:t>
            </a:r>
            <a:r>
              <a:rPr lang="de-CH" sz="3200" dirty="0" err="1">
                <a:ln>
                  <a:solidFill>
                    <a:srgbClr val="000000"/>
                  </a:solidFill>
                </a:ln>
                <a:solidFill>
                  <a:srgbClr val="FFFFFF"/>
                </a:solidFill>
                <a:latin typeface="Arial Rounded MT Bold" pitchFamily="34" charset="0"/>
              </a:rPr>
              <a:t>unbeschnittenen</a:t>
            </a:r>
            <a:r>
              <a:rPr lang="de-CH" sz="3200" dirty="0">
                <a:ln>
                  <a:solidFill>
                    <a:srgbClr val="000000"/>
                  </a:solidFill>
                </a:ln>
                <a:solidFill>
                  <a:srgbClr val="FFFFFF"/>
                </a:solidFill>
                <a:latin typeface="Arial Rounded MT Bold" pitchFamily="34" charset="0"/>
              </a:rPr>
              <a:t>, </a:t>
            </a:r>
            <a:r>
              <a:rPr lang="de-CH" sz="3200" dirty="0" smtClean="0">
                <a:ln>
                  <a:solidFill>
                    <a:srgbClr val="000000"/>
                  </a:solidFill>
                </a:ln>
                <a:solidFill>
                  <a:srgbClr val="FFFFFF"/>
                </a:solidFill>
                <a:latin typeface="Arial Rounded MT Bold" pitchFamily="34" charset="0"/>
              </a:rPr>
              <a:t>sündigen Wesens</a:t>
            </a:r>
            <a:r>
              <a:rPr lang="de-CH" sz="3200" dirty="0">
                <a:ln>
                  <a:solidFill>
                    <a:srgbClr val="000000"/>
                  </a:solidFill>
                </a:ln>
                <a:solidFill>
                  <a:srgbClr val="FFFFFF"/>
                </a:solidFill>
                <a:latin typeface="Arial Rounded MT Bold" pitchFamily="34" charset="0"/>
              </a:rPr>
              <a: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2002" y="191683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4154417083"/>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„Es gibt Leute, die behaupten, ein reines Gewissen zu haben, obwohl nichts von ihrem Schmutz abgewaschen ist.“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07504" y="260555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CH" sz="1800" dirty="0" smtClean="0">
                <a:ln>
                  <a:solidFill>
                    <a:srgbClr val="000000"/>
                  </a:solidFill>
                </a:ln>
                <a:solidFill>
                  <a:srgbClr val="FFFFFF"/>
                </a:solidFill>
                <a:latin typeface="Arial Rounded MT Bold" pitchFamily="34" charset="0"/>
              </a:rPr>
              <a:t>Sprüche 30,12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44118" y="6381328"/>
            <a:ext cx="3816350" cy="289073"/>
          </a:xfrm>
          <a:noFill/>
          <a:ln/>
          <a:effectLst>
            <a:outerShdw dist="35921" dir="2700000" algn="ctr" rotWithShape="0">
              <a:srgbClr val="000000"/>
            </a:outerShdw>
          </a:effectLst>
        </p:spPr>
        <p:txBody>
          <a:bodyPr/>
          <a:lstStyle/>
          <a:p>
            <a:pPr algn="l">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72043"/>
            <a:ext cx="7416824"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w="19050">
                  <a:solidFill>
                    <a:srgbClr val="000000"/>
                  </a:solidFill>
                </a:ln>
                <a:solidFill>
                  <a:srgbClr val="FFFFFF"/>
                </a:solidFill>
                <a:latin typeface="Arial Rounded MT Bold" pitchFamily="34" charset="0"/>
              </a:rPr>
              <a:t>„Sie verlassen sich auf ihr vieles Geld und brüsten sich mit ihrem grossen Reichtum.“</a:t>
            </a:r>
            <a:endParaRPr lang="de-DE" sz="44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278092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Psalm 49,7</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algn="r">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858845043"/>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9036496"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4400">
                <a:ln w="19050">
                  <a:solidFill>
                    <a:srgbClr val="000000"/>
                  </a:solidFill>
                </a:ln>
                <a:solidFill>
                  <a:srgbClr val="FFFFFF"/>
                </a:solidFill>
                <a:latin typeface="Arial Rounded MT Bold" pitchFamily="34" charset="0"/>
              </a:defRPr>
            </a:lvl1pPr>
          </a:lstStyle>
          <a:p>
            <a:r>
              <a:rPr lang="de-CH" dirty="0"/>
              <a:t>„Gott ein Menschenleben abzukaufen ist </a:t>
            </a:r>
            <a:r>
              <a:rPr lang="de-CH" dirty="0" smtClean="0"/>
              <a:t>unmöglich!</a:t>
            </a:r>
            <a:br>
              <a:rPr lang="de-CH" dirty="0" smtClean="0"/>
            </a:br>
            <a:r>
              <a:rPr lang="de-CH" dirty="0" smtClean="0"/>
              <a:t>Auch </a:t>
            </a:r>
            <a:r>
              <a:rPr lang="de-CH" dirty="0"/>
              <a:t>sein eigenes </a:t>
            </a:r>
            <a:r>
              <a:rPr lang="de-CH" dirty="0" smtClean="0"/>
              <a:t>Leben</a:t>
            </a:r>
            <a:br>
              <a:rPr lang="de-CH" dirty="0" smtClean="0"/>
            </a:br>
            <a:r>
              <a:rPr lang="de-CH" dirty="0" smtClean="0"/>
              <a:t>kann </a:t>
            </a:r>
            <a:r>
              <a:rPr lang="de-CH" dirty="0"/>
              <a:t>niemand auslösen!“</a:t>
            </a:r>
            <a:endParaRPr lang="de-DE" dirty="0"/>
          </a:p>
        </p:txBody>
      </p:sp>
      <p:sp>
        <p:nvSpPr>
          <p:cNvPr id="312323" name="Text Box 3"/>
          <p:cNvSpPr txBox="1">
            <a:spLocks noChangeArrowheads="1"/>
          </p:cNvSpPr>
          <p:nvPr/>
        </p:nvSpPr>
        <p:spPr bwMode="auto">
          <a:xfrm>
            <a:off x="2843808" y="2884737"/>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Psalm 49,8</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algn="r">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3098924678"/>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928992"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„Mir hast du Arbeit gemacht mit deinen Sünden und hast mir Mühe gemacht mit deinen Missetaten.“</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848031"/>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Jesaja 43,24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04048" y="6452295"/>
            <a:ext cx="3816350" cy="289073"/>
          </a:xfrm>
          <a:noFill/>
          <a:ln/>
          <a:effectLst>
            <a:outerShdw dist="35921" dir="2700000" algn="ctr" rotWithShape="0">
              <a:srgbClr val="000000"/>
            </a:outerShdw>
          </a:effectLst>
        </p:spPr>
        <p:txBody>
          <a:bodyPr/>
          <a:lstStyle/>
          <a:p>
            <a:pPr algn="r">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2107769753"/>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„Gott hat uns alle unsere Verfehlungen vergeben.“</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87408" y="17008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9733790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208912"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„Den Schuldschein, der auf unseren Namen ausgestellt war und dessen Inhalt uns anklagte, weil wir die Forderungen des Gesetzes nicht erfüllt hatten, hat er für nicht mehr gültig erklärt. Er hat </a:t>
            </a:r>
            <a:r>
              <a:rPr lang="de-CH" sz="3600" dirty="0" smtClean="0">
                <a:ln>
                  <a:solidFill>
                    <a:srgbClr val="000000"/>
                  </a:solidFill>
                </a:ln>
                <a:solidFill>
                  <a:srgbClr val="FFFFFF"/>
                </a:solidFill>
                <a:latin typeface="Arial Rounded MT Bold" pitchFamily="34" charset="0"/>
              </a:rPr>
              <a:t>ihn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ans </a:t>
            </a:r>
            <a:r>
              <a:rPr lang="de-CH" sz="3600" dirty="0">
                <a:ln>
                  <a:solidFill>
                    <a:srgbClr val="000000"/>
                  </a:solidFill>
                </a:ln>
                <a:solidFill>
                  <a:srgbClr val="FFFFFF"/>
                </a:solidFill>
                <a:latin typeface="Arial Rounded MT Bold" pitchFamily="34" charset="0"/>
              </a:rPr>
              <a:t>Kreuz genagelt </a:t>
            </a:r>
            <a:r>
              <a:rPr lang="de-CH" sz="3600" dirty="0" smtClean="0">
                <a:ln>
                  <a:solidFill>
                    <a:srgbClr val="000000"/>
                  </a:solidFill>
                </a:ln>
                <a:solidFill>
                  <a:srgbClr val="FFFFFF"/>
                </a:solidFill>
                <a:latin typeface="Arial Rounded MT Bold" pitchFamily="34" charset="0"/>
              </a:rPr>
              <a:t>und</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damit </a:t>
            </a:r>
            <a:r>
              <a:rPr lang="de-CH" sz="3600" dirty="0">
                <a:ln>
                  <a:solidFill>
                    <a:srgbClr val="000000"/>
                  </a:solidFill>
                </a:ln>
                <a:solidFill>
                  <a:srgbClr val="FFFFFF"/>
                </a:solidFill>
                <a:latin typeface="Arial Rounded MT Bold" pitchFamily="34" charset="0"/>
              </a:rPr>
              <a:t>für immer beseitigt.“</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3688" y="46531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886647397"/>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72043"/>
            <a:ext cx="9001000"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„Wir gingen alle in die Irre wie Schafe, ein jeder sah auf seinen Weg. Aber der Herr warf unser aller Sünde auf ihn.“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5" y="2180406"/>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Jesaja 53,6</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3154374014"/>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6984776"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„Jesus hat gottfeindlichen Mächte und Gewalten entwaffnet und ihre Ohnmacht vor aller Welt zur Schau gestellt; durch Christus hat er einen triumphalen Sieg über sie errungen.“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15012" y="270892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5048840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208912"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w="15875">
                  <a:solidFill>
                    <a:srgbClr val="000000"/>
                  </a:solidFill>
                </a:ln>
                <a:solidFill>
                  <a:srgbClr val="FFFFFF"/>
                </a:solidFill>
                <a:latin typeface="Arial Rounded MT Bold" pitchFamily="34" charset="0"/>
              </a:rPr>
              <a:t>„Christus steht jetzt hoch über allen Mächten und Gewalten, hoch über allem, was Autorität besitzt und Einfluss ausübt; er herrscht über alles, was Rang und Namen hat – nicht nur in dieser Welt, sondern auch in der zukünftigen.“</a:t>
            </a:r>
            <a:endParaRPr lang="de-DE" sz="3600" dirty="0">
              <a:ln w="1587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400506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 1,21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056" y="6380287"/>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870954174"/>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200800"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Verbunden mit Jesus, seid ihr auch beschnitten worden. Allerdings handelte es sich dabei nicht um einen äusserlichen Eingriff an eurem Körper, sondern um das Ablegen der von der Sünde beherrschten </a:t>
            </a:r>
            <a:r>
              <a:rPr lang="de-CH" sz="3200" dirty="0" smtClean="0">
                <a:ln>
                  <a:solidFill>
                    <a:srgbClr val="000000"/>
                  </a:solidFill>
                </a:ln>
                <a:solidFill>
                  <a:srgbClr val="FFFFFF"/>
                </a:solidFill>
                <a:latin typeface="Arial Rounded MT Bold" pitchFamily="34" charset="0"/>
              </a:rPr>
              <a:t>menschlichen Natur</a:t>
            </a:r>
            <a:r>
              <a:rPr lang="de-CH" sz="3200" dirty="0">
                <a:ln>
                  <a:solidFill>
                    <a:srgbClr val="000000"/>
                  </a:solidFill>
                </a:ln>
                <a:solidFill>
                  <a:srgbClr val="FFFFFF"/>
                </a:solidFill>
                <a:latin typeface="Arial Rounded MT Bold" pitchFamily="34" charset="0"/>
              </a:rPr>
              <a:t>. Das ist die </a:t>
            </a:r>
            <a:r>
              <a:rPr lang="de-CH" sz="3200" dirty="0" smtClean="0">
                <a:ln>
                  <a:solidFill>
                    <a:srgbClr val="000000"/>
                  </a:solidFill>
                </a:ln>
                <a:solidFill>
                  <a:srgbClr val="FFFFFF"/>
                </a:solidFill>
                <a:latin typeface="Arial Rounded MT Bold" pitchFamily="34" charset="0"/>
              </a:rPr>
              <a:t>Beschneidung,</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die </a:t>
            </a:r>
            <a:r>
              <a:rPr lang="de-CH" sz="3200" dirty="0">
                <a:ln>
                  <a:solidFill>
                    <a:srgbClr val="000000"/>
                  </a:solidFill>
                </a:ln>
                <a:solidFill>
                  <a:srgbClr val="FFFFFF"/>
                </a:solidFill>
                <a:latin typeface="Arial Rounded MT Bold" pitchFamily="34" charset="0"/>
              </a:rPr>
              <a:t>unter Christus geschieht.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92202" y="450912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790554719"/>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5" y="44624"/>
            <a:ext cx="8568951"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„Wenn jemand zu Christus gehört, ist er eine neue Schöpfung. Das Alte ist vergangen; etwas ganz Neues hat begonnen!“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5157" y="216479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5,17</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07504" y="6524303"/>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wurdet zusammen mit ihm </a:t>
            </a:r>
            <a:r>
              <a:rPr lang="de-CH" sz="3200" dirty="0" smtClean="0">
                <a:ln>
                  <a:solidFill>
                    <a:srgbClr val="000000"/>
                  </a:solidFill>
                </a:ln>
                <a:solidFill>
                  <a:srgbClr val="FFFFFF"/>
                </a:solidFill>
                <a:latin typeface="Arial Rounded MT Bold" pitchFamily="34" charset="0"/>
              </a:rPr>
              <a:t>begraben,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als </a:t>
            </a:r>
            <a:r>
              <a:rPr lang="de-CH" sz="3200" dirty="0">
                <a:ln>
                  <a:solidFill>
                    <a:srgbClr val="000000"/>
                  </a:solidFill>
                </a:ln>
                <a:solidFill>
                  <a:srgbClr val="FFFFFF"/>
                </a:solidFill>
                <a:latin typeface="Arial Rounded MT Bold" pitchFamily="34" charset="0"/>
              </a:rPr>
              <a:t>ihr getauft wurdet, und weil ihr </a:t>
            </a:r>
            <a:r>
              <a:rPr lang="de-CH" sz="3200" dirty="0" smtClean="0">
                <a:ln>
                  <a:solidFill>
                    <a:srgbClr val="000000"/>
                  </a:solidFill>
                </a:ln>
                <a:solidFill>
                  <a:srgbClr val="FFFFFF"/>
                </a:solidFill>
                <a:latin typeface="Arial Rounded MT Bold" pitchFamily="34" charset="0"/>
              </a:rPr>
              <a:t>mit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ihm </a:t>
            </a:r>
            <a:r>
              <a:rPr lang="de-CH" sz="3200" dirty="0">
                <a:ln>
                  <a:solidFill>
                    <a:srgbClr val="000000"/>
                  </a:solidFill>
                </a:ln>
                <a:solidFill>
                  <a:srgbClr val="FFFFFF"/>
                </a:solidFill>
                <a:latin typeface="Arial Rounded MT Bold" pitchFamily="34" charset="0"/>
              </a:rPr>
              <a:t>verbunden seid, seid ihr dann auch zusammen mit ihm auferweckt worden. Denn ihr habt auf die Macht Gottes vertraut, der Christus von den Toten auferweckt hat.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5536" y="40506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37642396"/>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Ja, Gott hat euch zusammen mit Christus lebendig gemacht. Ihr wart nämlich tot – tot aufgrund eurer Verfehlungen und wegen eures </a:t>
            </a:r>
            <a:r>
              <a:rPr lang="de-CH" sz="3200" dirty="0" err="1">
                <a:ln>
                  <a:solidFill>
                    <a:srgbClr val="000000"/>
                  </a:solidFill>
                </a:ln>
                <a:solidFill>
                  <a:srgbClr val="FFFFFF"/>
                </a:solidFill>
                <a:latin typeface="Arial Rounded MT Bold" pitchFamily="34" charset="0"/>
              </a:rPr>
              <a:t>unbeschnittenen</a:t>
            </a:r>
            <a:r>
              <a:rPr lang="de-CH" sz="3200" dirty="0">
                <a:ln>
                  <a:solidFill>
                    <a:srgbClr val="000000"/>
                  </a:solidFill>
                </a:ln>
                <a:solidFill>
                  <a:srgbClr val="FFFFFF"/>
                </a:solidFill>
                <a:latin typeface="Arial Rounded MT Bold" pitchFamily="34" charset="0"/>
              </a:rPr>
              <a:t>, sündigen Wesens. Doch Gott hat uns alle unsere Verfehlungen vergeben.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45562" y="27716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94966907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 Schuldschein, der auf unseren Namen ausgestellt war und dessen Inhalt uns anklagte, weil wir die Forderungen des Gesetzes nicht erfüllt hatten, hat er </a:t>
            </a:r>
            <a:r>
              <a:rPr lang="de-CH" sz="3200" dirty="0" smtClean="0">
                <a:ln>
                  <a:solidFill>
                    <a:srgbClr val="000000"/>
                  </a:solidFill>
                </a:ln>
                <a:solidFill>
                  <a:srgbClr val="FFFFFF"/>
                </a:solidFill>
                <a:latin typeface="Arial Rounded MT Bold" pitchFamily="34" charset="0"/>
              </a:rPr>
              <a:t>für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nicht </a:t>
            </a:r>
            <a:r>
              <a:rPr lang="de-CH" sz="3200" dirty="0">
                <a:ln>
                  <a:solidFill>
                    <a:srgbClr val="000000"/>
                  </a:solidFill>
                </a:ln>
                <a:solidFill>
                  <a:srgbClr val="FFFFFF"/>
                </a:solidFill>
                <a:latin typeface="Arial Rounded MT Bold" pitchFamily="34" charset="0"/>
              </a:rPr>
              <a:t>mehr gültig erklärt. Er hat ihn ans Kreuz genagelt und damit für immer beseitigt.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93067" y="400506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844068217"/>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Und die gottfeindlichen Mächte und Gewalten hat er entwaffnet und ihre Ohnmacht vor aller Welt zur </a:t>
            </a:r>
            <a:r>
              <a:rPr lang="de-CH" sz="3200" dirty="0" smtClean="0">
                <a:ln>
                  <a:solidFill>
                    <a:srgbClr val="000000"/>
                  </a:solidFill>
                </a:ln>
                <a:solidFill>
                  <a:srgbClr val="FFFFFF"/>
                </a:solidFill>
                <a:latin typeface="Arial Rounded MT Bold" pitchFamily="34" charset="0"/>
              </a:rPr>
              <a:t>Schau</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gestellt</a:t>
            </a:r>
            <a:r>
              <a:rPr lang="de-CH" sz="3200" dirty="0">
                <a:ln>
                  <a:solidFill>
                    <a:srgbClr val="000000"/>
                  </a:solidFill>
                </a:ln>
                <a:solidFill>
                  <a:srgbClr val="FFFFFF"/>
                </a:solidFill>
                <a:latin typeface="Arial Rounded MT Bold" pitchFamily="34" charset="0"/>
              </a:rPr>
              <a:t>; durch Christus hat er einen triumphalen Sieg über sie errungen.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1680" y="278092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52103024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206872"/>
            <a:ext cx="8784976"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Christus hat Dir Leben geschenkt</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„Verbunden mit Jesus, seid ihr auch beschnitten worden.“</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177281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4186608105"/>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869</Words>
  <Application>Microsoft Office PowerPoint</Application>
  <PresentationFormat>Bildschirmpräsentation (4:3)</PresentationFormat>
  <Paragraphs>90</Paragraphs>
  <Slides>32</Slides>
  <Notes>0</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01072134</vt:lpstr>
      <vt:lpstr>Vergiss nicht, was er an Dir getan hat!</vt:lpstr>
      <vt:lpstr>PowerPoint-Präsentation</vt:lpstr>
      <vt:lpstr>PowerPoint-Präsentation</vt:lpstr>
      <vt:lpstr>PowerPoint-Präsentation</vt:lpstr>
      <vt:lpstr>PowerPoint-Präsentation</vt:lpstr>
      <vt:lpstr>PowerPoint-Präsentation</vt:lpstr>
      <vt:lpstr>PowerPoint-Präsentation</vt:lpstr>
      <vt:lpstr>I.    Christus hat Dir Leben geschenkt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Christus hat für Dich bezahlt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bleibe ich auf Kurs im Glauben? - Teil 3/4 - Vergiss nie, was er an Dir getan hat! - Folien</dc:title>
  <dc:creator>Jürg Birnstiel</dc:creator>
  <cp:lastModifiedBy>Me</cp:lastModifiedBy>
  <cp:revision>522</cp:revision>
  <cp:lastPrinted>1601-01-01T00:00:00Z</cp:lastPrinted>
  <dcterms:created xsi:type="dcterms:W3CDTF">2005-04-13T18:10:29Z</dcterms:created>
  <dcterms:modified xsi:type="dcterms:W3CDTF">2012-11-20T21:29:21Z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