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44" r:id="rId3"/>
    <p:sldId id="643" r:id="rId4"/>
    <p:sldId id="663" r:id="rId5"/>
    <p:sldId id="664" r:id="rId6"/>
    <p:sldId id="665" r:id="rId7"/>
    <p:sldId id="430" r:id="rId8"/>
    <p:sldId id="666" r:id="rId9"/>
    <p:sldId id="667" r:id="rId10"/>
    <p:sldId id="645" r:id="rId11"/>
    <p:sldId id="668" r:id="rId12"/>
    <p:sldId id="669" r:id="rId13"/>
    <p:sldId id="670" r:id="rId14"/>
    <p:sldId id="671" r:id="rId15"/>
    <p:sldId id="631" r:id="rId16"/>
    <p:sldId id="672" r:id="rId17"/>
    <p:sldId id="581" r:id="rId18"/>
    <p:sldId id="630" r:id="rId19"/>
    <p:sldId id="640" r:id="rId20"/>
    <p:sldId id="623" r:id="rId21"/>
    <p:sldId id="573" r:id="rId22"/>
    <p:sldId id="641" r:id="rId23"/>
    <p:sldId id="649" r:id="rId24"/>
    <p:sldId id="654" r:id="rId25"/>
    <p:sldId id="673" r:id="rId26"/>
    <p:sldId id="674" r:id="rId27"/>
    <p:sldId id="675" r:id="rId28"/>
    <p:sldId id="263" r:id="rId29"/>
    <p:sldId id="676" r:id="rId30"/>
    <p:sldId id="597" r:id="rId31"/>
    <p:sldId id="677" r:id="rId32"/>
    <p:sldId id="325" r:id="rId33"/>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4649" autoAdjust="0"/>
  </p:normalViewPr>
  <p:slideViewPr>
    <p:cSldViewPr>
      <p:cViewPr varScale="1">
        <p:scale>
          <a:sx n="125" d="100"/>
          <a:sy n="125"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522897"/>
            <a:ext cx="8928992" cy="757130"/>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Lass Dich nicht ablenken!</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6088301"/>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Wie bleibe ich auf Kurs? (2/4)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451773" y="1755252"/>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2,6-10      </a:t>
            </a:r>
            <a:endParaRPr lang="de-CH" sz="3200" dirty="0"/>
          </a:p>
        </p:txBody>
      </p:sp>
      <p:sp>
        <p:nvSpPr>
          <p:cNvPr id="5" name="Rectangle 3"/>
          <p:cNvSpPr txBox="1">
            <a:spLocks noChangeArrowheads="1"/>
          </p:cNvSpPr>
          <p:nvPr/>
        </p:nvSpPr>
        <p:spPr bwMode="auto">
          <a:xfrm>
            <a:off x="4511824" y="5610726"/>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4</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 wir also durch Gottes Geist ein neues Leben haben, wollen wir uns jetzt </a:t>
            </a:r>
            <a:r>
              <a:rPr lang="de-CH" sz="3200" dirty="0" smtClean="0">
                <a:ln>
                  <a:solidFill>
                    <a:srgbClr val="000000"/>
                  </a:solidFill>
                </a:ln>
                <a:solidFill>
                  <a:srgbClr val="FFFFFF"/>
                </a:solidFill>
                <a:latin typeface="Arial Rounded MT Bold" pitchFamily="34" charset="0"/>
              </a:rPr>
              <a:t>auch</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auf </a:t>
            </a:r>
            <a:r>
              <a:rPr lang="de-CH" sz="3200" dirty="0">
                <a:ln>
                  <a:solidFill>
                    <a:srgbClr val="000000"/>
                  </a:solidFill>
                </a:ln>
                <a:solidFill>
                  <a:srgbClr val="FFFFFF"/>
                </a:solidFill>
                <a:latin typeface="Arial Rounded MT Bold" pitchFamily="34" charset="0"/>
              </a:rPr>
              <a:t>Schritt und Tritt von diesem Geist bestimmen lassen.“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213414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Galater-Brief 5,25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459966405"/>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„Legt dem Wirken des Heiligen Geistes nichts in den Weg!“</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33554" y="166106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1.Thessalonicher-Brief 5,19</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56005445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32343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„Seid in ihm verwurzelt, baut euer Leben auf ihm auf.“</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155679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98458635"/>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9233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5400" dirty="0">
                <a:ln>
                  <a:solidFill>
                    <a:srgbClr val="000000"/>
                  </a:solidFill>
                </a:ln>
                <a:solidFill>
                  <a:srgbClr val="FFFFFF"/>
                </a:solidFill>
                <a:latin typeface="Arial Rounded MT Bold" pitchFamily="34" charset="0"/>
              </a:rPr>
              <a:t>„Seid in ihm verwurzelt.“</a:t>
            </a:r>
            <a:endParaRPr lang="de-DE" sz="5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49990" y="141277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357706671"/>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76944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„Baut euer Leben auf ihm auf.“</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54849" y="126876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602404539"/>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051720" y="72043"/>
            <a:ext cx="7092280"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„Jeder, der meine Worte hört und danach handelt, gleicht einem klugen Mann, der sein </a:t>
            </a:r>
            <a:r>
              <a:rPr lang="de-CH" sz="3200" dirty="0" smtClean="0">
                <a:ln>
                  <a:solidFill>
                    <a:srgbClr val="000000"/>
                  </a:solidFill>
                </a:ln>
                <a:solidFill>
                  <a:srgbClr val="FFFFFF"/>
                </a:solidFill>
                <a:latin typeface="Arial Rounded MT Bold" pitchFamily="34" charset="0"/>
              </a:rPr>
              <a:t>Haus</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auf </a:t>
            </a:r>
            <a:r>
              <a:rPr lang="de-CH" sz="3200" dirty="0">
                <a:ln>
                  <a:solidFill>
                    <a:srgbClr val="000000"/>
                  </a:solidFill>
                </a:ln>
                <a:solidFill>
                  <a:srgbClr val="FFFFFF"/>
                </a:solidFill>
                <a:latin typeface="Arial Rounded MT Bold" pitchFamily="34" charset="0"/>
              </a:rPr>
              <a:t>felsigen Grund baut.“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227687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Matthäus-Evangelium 7,24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04048" y="6165304"/>
            <a:ext cx="3816350" cy="289073"/>
          </a:xfrm>
          <a:noFill/>
          <a:ln/>
          <a:effectLst>
            <a:outerShdw dist="35921" dir="2700000" algn="ctr" rotWithShape="0">
              <a:srgbClr val="000000"/>
            </a:outerShdw>
          </a:effectLst>
        </p:spPr>
        <p:txBody>
          <a:bodyPr/>
          <a:lstStyle/>
          <a:p>
            <a:pPr algn="r">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858845043"/>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„Bleibt im Glauben fest und lasst euch nicht von dem abbringen, was euch gelehrt worden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508518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4154417083"/>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35496" y="188640"/>
            <a:ext cx="9006036"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Bei Jesus den Reichtum entdecken</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5220072" y="6453336"/>
            <a:ext cx="3816350" cy="361081"/>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„Nehmt euch vor denen in Acht, die euch mit einer leeren, trügerischen Philosophie einfangen wollen, mit Anschauungen rein menschlichen Ursprungs, bei denen sich alles um die Prinzipien dreht, die in dieser Welt herrschen, und nicht um Christus.“</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486916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97337900"/>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„Nehmt euch vor denen in Acht, die euch einfangen wollen.“</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17008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886647397"/>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635896" y="72043"/>
            <a:ext cx="5184849"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„Ich konnte die Ungewissheit nicht mehr ertragen und wollte erfahren, wie es mit euch steht. Meine Sorge war, dem Versucher könnte es gelungen sein, euch vom Glauben abzubringen, sodass unsere ganze Arbeit vergeblich gewesen wäre.“</a:t>
            </a:r>
            <a:endParaRPr lang="de-DE" sz="28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422108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1.Thessalonicher-Brief 3,5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13725609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92899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„Seid besonnen, seid wachsam! Euer Feind, der Teufel, streift umher wie ein brüllender Löwe, immer auf der Suche nach einem Opfer, das er verschlingen kann.“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42088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1.Petrus-Brief 5,8</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04048" y="6237312"/>
            <a:ext cx="3816350" cy="289073"/>
          </a:xfrm>
          <a:noFill/>
          <a:ln/>
          <a:effectLst>
            <a:outerShdw dist="35921" dir="2700000" algn="ctr" rotWithShape="0">
              <a:srgbClr val="000000"/>
            </a:outerShdw>
          </a:effectLst>
        </p:spPr>
        <p:txBody>
          <a:bodyPr/>
          <a:lstStyle/>
          <a:p>
            <a:pPr algn="r">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72043"/>
            <a:ext cx="9001000"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„In Wirklichkeit sind diese Leute falsche Apostel, Betrüger, die sich verstellen und auftreten, als wären sie Apostel von Christus!“</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227687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11,13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000" dirty="0">
                <a:solidFill>
                  <a:srgbClr val="FFFFFF"/>
                </a:solidFill>
              </a:rPr>
              <a:t>Wie bleibe ich auf Kurs?</a:t>
            </a:r>
          </a:p>
        </p:txBody>
      </p:sp>
    </p:spTree>
    <p:extLst>
      <p:ext uri="{BB962C8B-B14F-4D97-AF65-F5344CB8AC3E}">
        <p14:creationId xmlns:p14="http://schemas.microsoft.com/office/powerpoint/2010/main" val="3154374014"/>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6984776"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„Leere, trügerische Philosophie; Anschauungen rein menschlichen Ursprungs, bei denen sich alles um die Prinzipien dreht, die in dieser Welt herrschen, und nicht um Christus.“</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994" y="25649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50488401"/>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„Mit allem, was Gott tat, wollte er die Menschen dazu bringen, nach </a:t>
            </a:r>
            <a:r>
              <a:rPr lang="de-CH" sz="3600" dirty="0" smtClean="0">
                <a:ln>
                  <a:solidFill>
                    <a:srgbClr val="000000"/>
                  </a:solidFill>
                </a:ln>
                <a:solidFill>
                  <a:srgbClr val="FFFFFF"/>
                </a:solidFill>
                <a:latin typeface="Arial Rounded MT Bold" pitchFamily="34" charset="0"/>
              </a:rPr>
              <a:t>ihm</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zu </a:t>
            </a:r>
            <a:r>
              <a:rPr lang="de-CH" sz="3600" dirty="0">
                <a:ln>
                  <a:solidFill>
                    <a:srgbClr val="000000"/>
                  </a:solidFill>
                </a:ln>
                <a:solidFill>
                  <a:srgbClr val="FFFFFF"/>
                </a:solidFill>
                <a:latin typeface="Arial Rounded MT Bold" pitchFamily="34" charset="0"/>
              </a:rPr>
              <a:t>fragen; er wollte, dass sie – wenn irgend möglich – in Kontakt mit ihm kommen und ihn finden.“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42900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Apostelgeschichte 17,27</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056" y="6237312"/>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870954174"/>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9001000" cy="440120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Wisse: was den Glauben an die Götter </a:t>
            </a:r>
            <a:r>
              <a:rPr lang="de-CH" sz="2800" dirty="0" smtClean="0">
                <a:ln>
                  <a:solidFill>
                    <a:srgbClr val="000000"/>
                  </a:solidFill>
                </a:ln>
                <a:solidFill>
                  <a:srgbClr val="FFFFFF"/>
                </a:solidFill>
                <a:latin typeface="Arial Rounded MT Bold" pitchFamily="34" charset="0"/>
              </a:rPr>
              <a:t>anlangt,</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so </a:t>
            </a:r>
            <a:r>
              <a:rPr lang="de-CH" sz="2800" dirty="0">
                <a:ln>
                  <a:solidFill>
                    <a:srgbClr val="000000"/>
                  </a:solidFill>
                </a:ln>
                <a:solidFill>
                  <a:srgbClr val="FFFFFF"/>
                </a:solidFill>
                <a:latin typeface="Arial Rounded MT Bold" pitchFamily="34" charset="0"/>
              </a:rPr>
              <a:t>ist es die Hauptsache, dass du die richtigen Vorstellungen von ihnen </a:t>
            </a:r>
            <a:r>
              <a:rPr lang="de-CH" sz="2800" dirty="0" smtClean="0">
                <a:ln>
                  <a:solidFill>
                    <a:srgbClr val="000000"/>
                  </a:solidFill>
                </a:ln>
                <a:solidFill>
                  <a:srgbClr val="FFFFFF"/>
                </a:solidFill>
                <a:latin typeface="Arial Rounded MT Bold" pitchFamily="34" charset="0"/>
              </a:rPr>
              <a:t>habest … Dann </a:t>
            </a:r>
            <a:r>
              <a:rPr lang="de-CH" sz="2800" dirty="0">
                <a:ln>
                  <a:solidFill>
                    <a:srgbClr val="000000"/>
                  </a:solidFill>
                </a:ln>
                <a:solidFill>
                  <a:srgbClr val="FFFFFF"/>
                </a:solidFill>
                <a:latin typeface="Arial Rounded MT Bold" pitchFamily="34" charset="0"/>
              </a:rPr>
              <a:t>wirst du die Götter nicht tadeln und ihnen nicht vorwerfen, du werdest </a:t>
            </a:r>
            <a:r>
              <a:rPr lang="de-CH" sz="2800" dirty="0" smtClean="0">
                <a:ln>
                  <a:solidFill>
                    <a:srgbClr val="000000"/>
                  </a:solidFill>
                </a:ln>
                <a:solidFill>
                  <a:srgbClr val="FFFFFF"/>
                </a:solidFill>
                <a:latin typeface="Arial Rounded MT Bold" pitchFamily="34" charset="0"/>
              </a:rPr>
              <a:t>vernachlässigt ...Trankopfer </a:t>
            </a:r>
            <a:r>
              <a:rPr lang="de-CH" sz="2800" dirty="0">
                <a:ln>
                  <a:solidFill>
                    <a:srgbClr val="000000"/>
                  </a:solidFill>
                </a:ln>
                <a:solidFill>
                  <a:srgbClr val="FFFFFF"/>
                </a:solidFill>
                <a:latin typeface="Arial Rounded MT Bold" pitchFamily="34" charset="0"/>
              </a:rPr>
              <a:t>und Rauchopfer und Erstlingsopfer nach Vätersitte darzubringen, und zwar mit reinem Herzen und nicht in nachlässiger und gleichgültiger </a:t>
            </a:r>
            <a:r>
              <a:rPr lang="de-CH" sz="2800" dirty="0" smtClean="0">
                <a:ln>
                  <a:solidFill>
                    <a:srgbClr val="000000"/>
                  </a:solidFill>
                </a:ln>
                <a:solidFill>
                  <a:srgbClr val="FFFFFF"/>
                </a:solidFill>
                <a:latin typeface="Arial Rounded MT Bold" pitchFamily="34" charset="0"/>
              </a:rPr>
              <a:t>Weise</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und </a:t>
            </a:r>
            <a:r>
              <a:rPr lang="de-CH" sz="2800" dirty="0">
                <a:ln>
                  <a:solidFill>
                    <a:srgbClr val="000000"/>
                  </a:solidFill>
                </a:ln>
                <a:solidFill>
                  <a:srgbClr val="FFFFFF"/>
                </a:solidFill>
                <a:latin typeface="Arial Rounded MT Bold" pitchFamily="34" charset="0"/>
              </a:rPr>
              <a:t>auch nicht karg, noch über </a:t>
            </a:r>
            <a:r>
              <a:rPr lang="de-CH" sz="2800" dirty="0" smtClean="0">
                <a:ln>
                  <a:solidFill>
                    <a:srgbClr val="000000"/>
                  </a:solidFill>
                </a:ln>
                <a:solidFill>
                  <a:srgbClr val="FFFFFF"/>
                </a:solidFill>
                <a:latin typeface="Arial Rounded MT Bold" pitchFamily="34" charset="0"/>
              </a:rPr>
              <a:t>Vermögen, das</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ziemt </a:t>
            </a:r>
            <a:r>
              <a:rPr lang="de-CH" sz="2800" dirty="0">
                <a:ln>
                  <a:solidFill>
                    <a:srgbClr val="000000"/>
                  </a:solidFill>
                </a:ln>
                <a:solidFill>
                  <a:srgbClr val="FFFFFF"/>
                </a:solidFill>
                <a:latin typeface="Arial Rounded MT Bold" pitchFamily="34" charset="0"/>
              </a:rPr>
              <a:t>sich in jedem Falle.</a:t>
            </a:r>
          </a:p>
        </p:txBody>
      </p:sp>
      <p:sp>
        <p:nvSpPr>
          <p:cNvPr id="312323" name="Text Box 3"/>
          <p:cNvSpPr txBox="1">
            <a:spLocks noChangeArrowheads="1"/>
          </p:cNvSpPr>
          <p:nvPr/>
        </p:nvSpPr>
        <p:spPr bwMode="auto">
          <a:xfrm>
            <a:off x="2915816" y="458112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err="1">
                <a:ln>
                  <a:solidFill>
                    <a:srgbClr val="000000"/>
                  </a:solidFill>
                </a:ln>
                <a:solidFill>
                  <a:srgbClr val="FFFFFF"/>
                </a:solidFill>
                <a:latin typeface="Arial Rounded MT Bold" pitchFamily="34" charset="0"/>
              </a:rPr>
              <a:t>Epiktet</a:t>
            </a:r>
            <a:r>
              <a:rPr lang="de-CH" sz="1800" dirty="0">
                <a:ln>
                  <a:solidFill>
                    <a:srgbClr val="000000"/>
                  </a:solidFill>
                </a:ln>
                <a:solidFill>
                  <a:srgbClr val="FFFFFF"/>
                </a:solidFill>
                <a:latin typeface="Arial Rounded MT Bold" pitchFamily="34" charset="0"/>
              </a:rPr>
              <a:t>: Handbüchlein der Ethik, Kp.31.</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07561373"/>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Was es auch sein mochte, das sie zu gestehen hatten - ihr Starrsinn </a:t>
            </a:r>
            <a:r>
              <a:rPr lang="de-CH" sz="3600" dirty="0" smtClean="0">
                <a:ln>
                  <a:solidFill>
                    <a:srgbClr val="000000"/>
                  </a:solidFill>
                </a:ln>
                <a:solidFill>
                  <a:srgbClr val="FFFFFF"/>
                </a:solidFill>
                <a:latin typeface="Arial Rounded MT Bold" pitchFamily="34" charset="0"/>
              </a:rPr>
              <a:t>und</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ihre </a:t>
            </a:r>
            <a:r>
              <a:rPr lang="de-CH" sz="3600" dirty="0">
                <a:ln>
                  <a:solidFill>
                    <a:srgbClr val="000000"/>
                  </a:solidFill>
                </a:ln>
                <a:solidFill>
                  <a:srgbClr val="FFFFFF"/>
                </a:solidFill>
                <a:latin typeface="Arial Rounded MT Bold" pitchFamily="34" charset="0"/>
              </a:rPr>
              <a:t>trotzige Verstocktheit verdienten auf jeden Fall Bestrafung.</a:t>
            </a:r>
          </a:p>
        </p:txBody>
      </p:sp>
      <p:sp>
        <p:nvSpPr>
          <p:cNvPr id="312323" name="Text Box 3"/>
          <p:cNvSpPr txBox="1">
            <a:spLocks noChangeArrowheads="1"/>
          </p:cNvSpPr>
          <p:nvPr/>
        </p:nvSpPr>
        <p:spPr bwMode="auto">
          <a:xfrm>
            <a:off x="2771800" y="270892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err="1">
                <a:ln>
                  <a:solidFill>
                    <a:srgbClr val="000000"/>
                  </a:solidFill>
                </a:ln>
                <a:solidFill>
                  <a:srgbClr val="FFFFFF"/>
                </a:solidFill>
                <a:latin typeface="Arial Rounded MT Bold" pitchFamily="34" charset="0"/>
              </a:rPr>
              <a:t>Plinius</a:t>
            </a:r>
            <a:r>
              <a:rPr lang="de-CH" sz="1800" dirty="0">
                <a:ln>
                  <a:solidFill>
                    <a:srgbClr val="000000"/>
                  </a:solidFill>
                </a:ln>
                <a:solidFill>
                  <a:srgbClr val="FFFFFF"/>
                </a:solidFill>
                <a:latin typeface="Arial Rounded MT Bold" pitchFamily="34" charset="0"/>
              </a:rPr>
              <a:t>: Briefwechsel mit Kaiser Trajan X, 96,3.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593229704"/>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37856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400" dirty="0">
                <a:ln>
                  <a:solidFill>
                    <a:srgbClr val="000000"/>
                  </a:solidFill>
                </a:ln>
                <a:solidFill>
                  <a:srgbClr val="FFFFFF"/>
                </a:solidFill>
                <a:latin typeface="Arial Rounded MT Bold" pitchFamily="34" charset="0"/>
              </a:rPr>
              <a:t>Alle Religionen sind Ausdruck des gleichen Bemühens, den Menschen Leiden ersparen zu helfen und ihnen Zufriedenheit zu schenken ... </a:t>
            </a:r>
            <a:r>
              <a:rPr lang="de-CH" sz="2400" dirty="0" smtClean="0">
                <a:ln>
                  <a:solidFill>
                    <a:srgbClr val="000000"/>
                  </a:solidFill>
                </a:ln>
                <a:solidFill>
                  <a:srgbClr val="FFFFFF"/>
                </a:solidFill>
                <a:latin typeface="Arial Rounded MT Bold" pitchFamily="34" charset="0"/>
              </a:rPr>
              <a:t>Es </a:t>
            </a:r>
            <a:r>
              <a:rPr lang="de-CH" sz="2400" dirty="0">
                <a:ln>
                  <a:solidFill>
                    <a:srgbClr val="000000"/>
                  </a:solidFill>
                </a:ln>
                <a:solidFill>
                  <a:srgbClr val="FFFFFF"/>
                </a:solidFill>
                <a:latin typeface="Arial Rounded MT Bold" pitchFamily="34" charset="0"/>
              </a:rPr>
              <a:t>geht nicht darum irgend jemanden zu einer anderen Religion bekehren zu wollen ... Wenn alle Religionen ihr wichtigstes Anliegen darin sehen, die Menschen zu bessern, wird es ihnen auch leichtfallen, gemeinsam für den Weltfrieden zu arbeiten ... Jede Religion stellt einen einzigartigen Beitrag dar und dient den Menschen, die Welt in einer ganz bestimmten Weise zu verstehen. Nicht eine einzige Religion darf fehlen.</a:t>
            </a:r>
          </a:p>
        </p:txBody>
      </p:sp>
      <p:sp>
        <p:nvSpPr>
          <p:cNvPr id="312323" name="Text Box 3"/>
          <p:cNvSpPr txBox="1">
            <a:spLocks noChangeArrowheads="1"/>
          </p:cNvSpPr>
          <p:nvPr/>
        </p:nvSpPr>
        <p:spPr bwMode="auto">
          <a:xfrm>
            <a:off x="2819062" y="393305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14. Dalai Lama</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759152303"/>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„Es ist doch Christus, in dem die ganze Fülle von Gottes Wesen in leiblicher Gestalt wohnt. Und ihr habt an dieser Fülle </a:t>
            </a:r>
            <a:r>
              <a:rPr lang="de-CH" sz="3200" dirty="0" smtClean="0">
                <a:ln>
                  <a:solidFill>
                    <a:srgbClr val="000000"/>
                  </a:solidFill>
                </a:ln>
                <a:solidFill>
                  <a:srgbClr val="FFFFFF"/>
                </a:solidFill>
                <a:latin typeface="Arial Rounded MT Bold" pitchFamily="34" charset="0"/>
              </a:rPr>
              <a:t>teil,</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weil </a:t>
            </a:r>
            <a:r>
              <a:rPr lang="de-CH" sz="3200" dirty="0">
                <a:ln>
                  <a:solidFill>
                    <a:srgbClr val="000000"/>
                  </a:solidFill>
                </a:ln>
                <a:solidFill>
                  <a:srgbClr val="FFFFFF"/>
                </a:solidFill>
                <a:latin typeface="Arial Rounded MT Bold" pitchFamily="34" charset="0"/>
              </a:rPr>
              <a:t>ihr mit Christus verbunden seid – mit ihm, der das Oberhaupt aller Mächte und Gewalten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69962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2,9-10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701759588"/>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smtClean="0">
                <a:ln>
                  <a:solidFill>
                    <a:srgbClr val="000000"/>
                  </a:solidFill>
                </a:ln>
                <a:solidFill>
                  <a:srgbClr val="FFFFFF"/>
                </a:solidFill>
                <a:latin typeface="Arial Rounded MT Bold" pitchFamily="34" charset="0"/>
              </a:rPr>
              <a:t>„Ihr </a:t>
            </a:r>
            <a:r>
              <a:rPr lang="de-CH" sz="3200" dirty="0">
                <a:ln>
                  <a:solidFill>
                    <a:srgbClr val="000000"/>
                  </a:solidFill>
                </a:ln>
                <a:solidFill>
                  <a:srgbClr val="FFFFFF"/>
                </a:solidFill>
                <a:latin typeface="Arial Rounded MT Bold" pitchFamily="34" charset="0"/>
              </a:rPr>
              <a:t>habt an dieser Fülle teil, weil ihr mit Christus verbunden seid – mit ihm, der das Oberhaupt aller Mächte und Gewalten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2002" y="184482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062958140"/>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habt der Botschaft, die euch verkündet wurde, Glauben geschenkt und habt euch Jesus Christus als dem Herrn unterstellt. Darum richtet nun euer ganzes </a:t>
            </a:r>
            <a:r>
              <a:rPr lang="de-CH" sz="3200" dirty="0" smtClean="0">
                <a:ln>
                  <a:solidFill>
                    <a:srgbClr val="000000"/>
                  </a:solidFill>
                </a:ln>
                <a:solidFill>
                  <a:srgbClr val="FFFFFF"/>
                </a:solidFill>
                <a:latin typeface="Arial Rounded MT Bold" pitchFamily="34" charset="0"/>
              </a:rPr>
              <a:t>Verhalten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an </a:t>
            </a:r>
            <a:r>
              <a:rPr lang="de-CH" sz="3200" dirty="0">
                <a:ln>
                  <a:solidFill>
                    <a:srgbClr val="000000"/>
                  </a:solidFill>
                </a:ln>
                <a:solidFill>
                  <a:srgbClr val="FFFFFF"/>
                </a:solidFill>
                <a:latin typeface="Arial Rounded MT Bold" pitchFamily="34" charset="0"/>
              </a:rPr>
              <a:t>ihm aus!</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2646869"/>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790554719"/>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5" y="44624"/>
            <a:ext cx="8568951"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„Der, der in euch lebt, ist grösser und stärker als der, von dem die Welt beherrscht wird.“</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799" y="162880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1.Johannes-Brief 4,4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856984"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„Für das, was Gott euch geschenkt hat, könnt ihr ihm nicht genug danken!“</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2002" y="162880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2785430674"/>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Seid in ihm verwurzelt, baut euer </a:t>
            </a:r>
            <a:r>
              <a:rPr lang="de-CH" sz="3200" dirty="0" smtClean="0">
                <a:ln>
                  <a:solidFill>
                    <a:srgbClr val="000000"/>
                  </a:solidFill>
                </a:ln>
                <a:solidFill>
                  <a:srgbClr val="FFFFFF"/>
                </a:solidFill>
                <a:latin typeface="Arial Rounded MT Bold" pitchFamily="34" charset="0"/>
              </a:rPr>
              <a:t>Leben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auf </a:t>
            </a:r>
            <a:r>
              <a:rPr lang="de-CH" sz="3200" dirty="0">
                <a:ln>
                  <a:solidFill>
                    <a:srgbClr val="000000"/>
                  </a:solidFill>
                </a:ln>
                <a:solidFill>
                  <a:srgbClr val="FFFFFF"/>
                </a:solidFill>
                <a:latin typeface="Arial Rounded MT Bold" pitchFamily="34" charset="0"/>
              </a:rPr>
              <a:t>ihm auf. Bleibt im Glauben fest und lasst euch nicht von dem abbringen, was euch gelehrt worden ist. Für das, was Gott euch geschenkt hat, könnt ihr ihm nicht genug danken!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275582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1537642396"/>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Nehmt euch vor denen in Acht, die </a:t>
            </a:r>
            <a:r>
              <a:rPr lang="de-CH" sz="3200" dirty="0" smtClean="0">
                <a:ln>
                  <a:solidFill>
                    <a:srgbClr val="000000"/>
                  </a:solidFill>
                </a:ln>
                <a:solidFill>
                  <a:srgbClr val="FFFFFF"/>
                </a:solidFill>
                <a:latin typeface="Arial Rounded MT Bold" pitchFamily="34" charset="0"/>
              </a:rPr>
              <a:t>euch</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mit </a:t>
            </a:r>
            <a:r>
              <a:rPr lang="de-CH" sz="3200" dirty="0">
                <a:ln>
                  <a:solidFill>
                    <a:srgbClr val="000000"/>
                  </a:solidFill>
                </a:ln>
                <a:solidFill>
                  <a:srgbClr val="FFFFFF"/>
                </a:solidFill>
                <a:latin typeface="Arial Rounded MT Bold" pitchFamily="34" charset="0"/>
              </a:rPr>
              <a:t>einer leeren, trügerischen Philosophie einfangen wollen, mit Anschauungen rein menschlichen Ursprungs, bei denen sich alles um die Prinzipien dreht, die in dieser Welt herrschen, und nicht um Christus.</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836018" y="443711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94966907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Dabei ist es doch Christus, in dem die ganze Fülle von Gottes Wesen in leiblicher Gestalt wohnt. Und ihr habt an dieser Fülle teil, weil ihr mit Christus verbunden seid – mit ihm, der das Oberhaupt aller Mächte und Gewalten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34010" y="269962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2,9-10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844068217"/>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539271"/>
            <a:ext cx="8784976" cy="757130"/>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Lebe mit Jesus</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habt der Botschaft, die euch verkündet wurde, Glauben geschenkt und habt euch Jesus Christus als dem Herrn unterstellt. Darum richtet nun euer ganzes </a:t>
            </a:r>
            <a:r>
              <a:rPr lang="de-CH" sz="3200" dirty="0" smtClean="0">
                <a:ln>
                  <a:solidFill>
                    <a:srgbClr val="000000"/>
                  </a:solidFill>
                </a:ln>
                <a:solidFill>
                  <a:srgbClr val="FFFFFF"/>
                </a:solidFill>
                <a:latin typeface="Arial Rounded MT Bold" pitchFamily="34" charset="0"/>
              </a:rPr>
              <a:t>Verhalten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an </a:t>
            </a:r>
            <a:r>
              <a:rPr lang="de-CH" sz="3200" dirty="0">
                <a:ln>
                  <a:solidFill>
                    <a:srgbClr val="000000"/>
                  </a:solidFill>
                </a:ln>
                <a:solidFill>
                  <a:srgbClr val="FFFFFF"/>
                </a:solidFill>
                <a:latin typeface="Arial Rounded MT Bold" pitchFamily="34" charset="0"/>
              </a:rPr>
              <a:t>ihm aus!</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5649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4186608105"/>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0772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„Wie ihr nun den Herrn Christus Jesus angenommen habt, so lebt auch in ihm.“</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148478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Wie bleibe ich auf Kurs?</a:t>
            </a:r>
          </a:p>
        </p:txBody>
      </p:sp>
    </p:spTree>
    <p:extLst>
      <p:ext uri="{BB962C8B-B14F-4D97-AF65-F5344CB8AC3E}">
        <p14:creationId xmlns:p14="http://schemas.microsoft.com/office/powerpoint/2010/main" val="345342432"/>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932</Words>
  <Application>Microsoft Office PowerPoint</Application>
  <PresentationFormat>Bildschirmpräsentation (4:3)</PresentationFormat>
  <Paragraphs>92</Paragraphs>
  <Slides>32</Slides>
  <Notes>0</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01072134</vt:lpstr>
      <vt:lpstr>Lass Dich nicht ablenken!</vt:lpstr>
      <vt:lpstr>PowerPoint-Präsentation</vt:lpstr>
      <vt:lpstr>PowerPoint-Präsentation</vt:lpstr>
      <vt:lpstr>PowerPoint-Präsentation</vt:lpstr>
      <vt:lpstr>PowerPoint-Präsentation</vt:lpstr>
      <vt:lpstr>PowerPoint-Präsentation</vt:lpstr>
      <vt:lpstr>I.    Lebe mit Jesus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Bei Jesus den Reichtum entdecken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bleibe ich auf Kurs im Glauben? - Teil 2/4 - Lass Dich nicht ablenken! - Folien</dc:title>
  <dc:creator>Jürg Birnstiel</dc:creator>
  <cp:lastModifiedBy>Me</cp:lastModifiedBy>
  <cp:revision>503</cp:revision>
  <cp:lastPrinted>1601-01-01T00:00:00Z</cp:lastPrinted>
  <dcterms:created xsi:type="dcterms:W3CDTF">2005-04-13T18:10:29Z</dcterms:created>
  <dcterms:modified xsi:type="dcterms:W3CDTF">2012-11-20T21:20:31Z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