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643" r:id="rId3"/>
    <p:sldId id="644" r:id="rId4"/>
    <p:sldId id="645" r:id="rId5"/>
    <p:sldId id="631" r:id="rId6"/>
    <p:sldId id="657" r:id="rId7"/>
    <p:sldId id="656" r:id="rId8"/>
    <p:sldId id="630" r:id="rId9"/>
    <p:sldId id="640" r:id="rId10"/>
    <p:sldId id="641" r:id="rId11"/>
    <p:sldId id="642" r:id="rId12"/>
    <p:sldId id="430" r:id="rId13"/>
    <p:sldId id="646" r:id="rId14"/>
    <p:sldId id="647" r:id="rId15"/>
    <p:sldId id="648" r:id="rId16"/>
    <p:sldId id="623" r:id="rId17"/>
    <p:sldId id="649" r:id="rId18"/>
    <p:sldId id="650" r:id="rId19"/>
    <p:sldId id="573" r:id="rId20"/>
    <p:sldId id="651" r:id="rId21"/>
    <p:sldId id="575" r:id="rId22"/>
    <p:sldId id="652" r:id="rId23"/>
    <p:sldId id="581" r:id="rId24"/>
    <p:sldId id="653" r:id="rId25"/>
    <p:sldId id="654" r:id="rId26"/>
    <p:sldId id="612" r:id="rId27"/>
    <p:sldId id="655" r:id="rId28"/>
    <p:sldId id="587" r:id="rId29"/>
    <p:sldId id="263" r:id="rId30"/>
    <p:sldId id="597" r:id="rId31"/>
    <p:sldId id="325" r:id="rId32"/>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692CC"/>
    <a:srgbClr val="FF6702"/>
    <a:srgbClr val="FF3305"/>
    <a:srgbClr val="CF3E00"/>
    <a:srgbClr val="236F7A"/>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9" autoAdjust="0"/>
    <p:restoredTop sz="94649" autoAdjust="0"/>
  </p:normalViewPr>
  <p:slideViewPr>
    <p:cSldViewPr>
      <p:cViewPr varScale="1">
        <p:scale>
          <a:sx n="125" d="100"/>
          <a:sy n="125" d="100"/>
        </p:scale>
        <p:origin x="-13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685800"/>
          </a:xfrm>
        </p:spPr>
        <p:txBody>
          <a:bodyPr/>
          <a:lstStyle>
            <a:lvl1pPr marL="0" indent="0" algn="ctr">
              <a:buFontTx/>
              <a:buNone/>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4AE56D52-7CF5-4B6C-B246-04B1BEC50C7E}"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AC0B7A9-80F1-4F93-BBDB-EB855458D149}" type="slidenum">
              <a:rPr lang="de-CH"/>
              <a:pPr/>
              <a:t>‹Nr.›</a:t>
            </a:fld>
            <a:endParaRPr lang="de-CH"/>
          </a:p>
        </p:txBody>
      </p:sp>
    </p:spTree>
    <p:extLst>
      <p:ext uri="{BB962C8B-B14F-4D97-AF65-F5344CB8AC3E}">
        <p14:creationId xmlns:p14="http://schemas.microsoft.com/office/powerpoint/2010/main" val="288493978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589370D-9209-4DDE-9B23-E9FDB19B23E4}" type="slidenum">
              <a:rPr lang="de-CH"/>
              <a:pPr/>
              <a:t>‹Nr.›</a:t>
            </a:fld>
            <a:endParaRPr lang="de-CH"/>
          </a:p>
        </p:txBody>
      </p:sp>
    </p:spTree>
    <p:extLst>
      <p:ext uri="{BB962C8B-B14F-4D97-AF65-F5344CB8AC3E}">
        <p14:creationId xmlns:p14="http://schemas.microsoft.com/office/powerpoint/2010/main" val="351758233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CCF12DF-3F9F-4B32-9282-F41BD8F5DD5B}" type="slidenum">
              <a:rPr lang="de-CH"/>
              <a:pPr/>
              <a:t>‹Nr.›</a:t>
            </a:fld>
            <a:endParaRPr lang="de-CH"/>
          </a:p>
        </p:txBody>
      </p:sp>
    </p:spTree>
    <p:extLst>
      <p:ext uri="{BB962C8B-B14F-4D97-AF65-F5344CB8AC3E}">
        <p14:creationId xmlns:p14="http://schemas.microsoft.com/office/powerpoint/2010/main" val="71744548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937AEBD1-FF7E-4A44-8EC8-C63089230F6C}" type="slidenum">
              <a:rPr lang="de-CH"/>
              <a:pPr/>
              <a:t>‹Nr.›</a:t>
            </a:fld>
            <a:endParaRPr lang="de-CH"/>
          </a:p>
        </p:txBody>
      </p:sp>
    </p:spTree>
    <p:extLst>
      <p:ext uri="{BB962C8B-B14F-4D97-AF65-F5344CB8AC3E}">
        <p14:creationId xmlns:p14="http://schemas.microsoft.com/office/powerpoint/2010/main" val="207633107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B2EECC24-5EB2-4FAB-918A-72BFF3A2F6E4}" type="slidenum">
              <a:rPr lang="de-CH"/>
              <a:pPr/>
              <a:t>‹Nr.›</a:t>
            </a:fld>
            <a:endParaRPr lang="de-CH"/>
          </a:p>
        </p:txBody>
      </p:sp>
    </p:spTree>
    <p:extLst>
      <p:ext uri="{BB962C8B-B14F-4D97-AF65-F5344CB8AC3E}">
        <p14:creationId xmlns:p14="http://schemas.microsoft.com/office/powerpoint/2010/main" val="2872822764"/>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F7B962C1-B21D-4295-86B4-B099CF7E72E8}" type="slidenum">
              <a:rPr lang="de-CH"/>
              <a:pPr/>
              <a:t>‹Nr.›</a:t>
            </a:fld>
            <a:endParaRPr lang="de-CH"/>
          </a:p>
        </p:txBody>
      </p:sp>
    </p:spTree>
    <p:extLst>
      <p:ext uri="{BB962C8B-B14F-4D97-AF65-F5344CB8AC3E}">
        <p14:creationId xmlns:p14="http://schemas.microsoft.com/office/powerpoint/2010/main" val="265808766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A2245D3-21EE-4905-9F49-32B5F993B607}" type="slidenum">
              <a:rPr lang="de-CH"/>
              <a:pPr/>
              <a:t>‹Nr.›</a:t>
            </a:fld>
            <a:endParaRPr lang="de-CH"/>
          </a:p>
        </p:txBody>
      </p:sp>
    </p:spTree>
    <p:extLst>
      <p:ext uri="{BB962C8B-B14F-4D97-AF65-F5344CB8AC3E}">
        <p14:creationId xmlns:p14="http://schemas.microsoft.com/office/powerpoint/2010/main" val="123479513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12CCD10A-8278-4527-ABAF-6A9C57B976CD}" type="slidenum">
              <a:rPr lang="de-CH"/>
              <a:pPr/>
              <a:t>‹Nr.›</a:t>
            </a:fld>
            <a:endParaRPr lang="de-CH"/>
          </a:p>
        </p:txBody>
      </p:sp>
    </p:spTree>
    <p:extLst>
      <p:ext uri="{BB962C8B-B14F-4D97-AF65-F5344CB8AC3E}">
        <p14:creationId xmlns:p14="http://schemas.microsoft.com/office/powerpoint/2010/main" val="3285838110"/>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BE2896E-D8C1-46E6-8AA0-4BC746F79AB8}" type="slidenum">
              <a:rPr lang="de-CH"/>
              <a:pPr/>
              <a:t>‹Nr.›</a:t>
            </a:fld>
            <a:endParaRPr lang="de-CH"/>
          </a:p>
        </p:txBody>
      </p:sp>
    </p:spTree>
    <p:extLst>
      <p:ext uri="{BB962C8B-B14F-4D97-AF65-F5344CB8AC3E}">
        <p14:creationId xmlns:p14="http://schemas.microsoft.com/office/powerpoint/2010/main" val="304834536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8233EDD6-FA42-4C7F-B6C5-1766CF50C2A8}" type="slidenum">
              <a:rPr lang="de-CH"/>
              <a:pPr/>
              <a:t>‹Nr.›</a:t>
            </a:fld>
            <a:endParaRPr lang="de-CH"/>
          </a:p>
        </p:txBody>
      </p:sp>
    </p:spTree>
    <p:extLst>
      <p:ext uri="{BB962C8B-B14F-4D97-AF65-F5344CB8AC3E}">
        <p14:creationId xmlns:p14="http://schemas.microsoft.com/office/powerpoint/2010/main" val="28923273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24FC748A-AEBB-4C13-B035-A3DFBBE6C258}"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35496" y="190498"/>
            <a:ext cx="8928992" cy="1421928"/>
          </a:xfrm>
          <a:effectLst>
            <a:outerShdw dist="35921" dir="2700000" algn="ctr" rotWithShape="0">
              <a:srgbClr val="000000"/>
            </a:outerShdw>
          </a:effectLst>
        </p:spPr>
        <p:txBody>
          <a:bodyPr wrap="square">
            <a:spAutoFit/>
          </a:bodyPr>
          <a:lstStyle/>
          <a:p>
            <a:pPr algn="l"/>
            <a:r>
              <a:rPr lang="de-CH" sz="5400" dirty="0" smtClean="0">
                <a:ln>
                  <a:solidFill>
                    <a:srgbClr val="000000"/>
                  </a:solidFill>
                </a:ln>
                <a:solidFill>
                  <a:schemeClr val="bg1"/>
                </a:solidFill>
                <a:latin typeface="Arial Rounded MT Bold" pitchFamily="34" charset="0"/>
              </a:rPr>
              <a:t>Orientiere Dich am richtigen Ort!</a:t>
            </a:r>
            <a:endParaRPr lang="de-CH" sz="5400" dirty="0">
              <a:ln>
                <a:solidFill>
                  <a:srgbClr val="000000"/>
                </a:solidFill>
              </a:ln>
              <a:solidFill>
                <a:schemeClr val="bg1"/>
              </a:solidFill>
              <a:latin typeface="Arial Rounded MT Bold" pitchFamily="34" charset="0"/>
            </a:endParaRPr>
          </a:p>
        </p:txBody>
      </p:sp>
      <p:sp>
        <p:nvSpPr>
          <p:cNvPr id="51203" name="Rectangle 3"/>
          <p:cNvSpPr>
            <a:spLocks noGrp="1" noChangeArrowheads="1"/>
          </p:cNvSpPr>
          <p:nvPr>
            <p:ph type="subTitle" idx="1"/>
          </p:nvPr>
        </p:nvSpPr>
        <p:spPr>
          <a:xfrm>
            <a:off x="541213" y="6088301"/>
            <a:ext cx="8423275" cy="43704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r">
              <a:lnSpc>
                <a:spcPct val="80000"/>
              </a:lnSpc>
              <a:spcBef>
                <a:spcPct val="0"/>
              </a:spcBef>
            </a:pPr>
            <a:r>
              <a:rPr lang="de-CH" sz="2800" kern="1200" dirty="0">
                <a:ln>
                  <a:solidFill>
                    <a:srgbClr val="000000"/>
                  </a:solidFill>
                </a:ln>
                <a:solidFill>
                  <a:schemeClr val="bg1"/>
                </a:solidFill>
                <a:latin typeface="Arial Rounded MT Bold" pitchFamily="34" charset="0"/>
                <a:ea typeface="+mj-ea"/>
                <a:cs typeface="+mj-cs"/>
              </a:rPr>
              <a:t>Reihe: </a:t>
            </a:r>
            <a:r>
              <a:rPr lang="de-CH" sz="2800" kern="1200" dirty="0" smtClean="0">
                <a:ln>
                  <a:solidFill>
                    <a:srgbClr val="000000"/>
                  </a:solidFill>
                </a:ln>
                <a:solidFill>
                  <a:schemeClr val="bg1"/>
                </a:solidFill>
                <a:latin typeface="Arial Rounded MT Bold" pitchFamily="34" charset="0"/>
                <a:ea typeface="+mj-ea"/>
                <a:cs typeface="+mj-cs"/>
              </a:rPr>
              <a:t>Wie bleibe ich auf Kurs? (1/4)      </a:t>
            </a:r>
            <a:endParaRPr lang="de-CH" sz="2800" kern="1200" dirty="0">
              <a:ln>
                <a:solidFill>
                  <a:srgbClr val="000000"/>
                </a:solidFill>
              </a:ln>
              <a:solidFill>
                <a:schemeClr val="bg1"/>
              </a:solidFill>
              <a:latin typeface="Arial Rounded MT Bold" pitchFamily="34" charset="0"/>
              <a:ea typeface="+mj-ea"/>
              <a:cs typeface="+mj-cs"/>
            </a:endParaRPr>
          </a:p>
        </p:txBody>
      </p:sp>
      <p:sp>
        <p:nvSpPr>
          <p:cNvPr id="4" name="Rectangle 3"/>
          <p:cNvSpPr txBox="1">
            <a:spLocks noChangeArrowheads="1"/>
          </p:cNvSpPr>
          <p:nvPr/>
        </p:nvSpPr>
        <p:spPr bwMode="auto">
          <a:xfrm>
            <a:off x="451773" y="1755252"/>
            <a:ext cx="8423275" cy="48628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nSpc>
                <a:spcPct val="80000"/>
              </a:lnSpc>
              <a:defRPr sz="6000">
                <a:ln>
                  <a:solidFill>
                    <a:srgbClr val="000000"/>
                  </a:solidFill>
                </a:ln>
                <a:solidFill>
                  <a:schemeClr val="bg1"/>
                </a:solidFill>
                <a:latin typeface="Arial Rounded MT Bold" pitchFamily="34" charset="0"/>
                <a:ea typeface="+mj-ea"/>
                <a:cs typeface="+mj-cs"/>
              </a:defRPr>
            </a:lvl1pPr>
            <a:lvl2pPr>
              <a:lnSpc>
                <a:spcPct val="80000"/>
              </a:lnSpc>
              <a:defRPr sz="4000">
                <a:solidFill>
                  <a:schemeClr val="tx2"/>
                </a:solidFill>
                <a:latin typeface="Arial Black" pitchFamily="34" charset="0"/>
              </a:defRPr>
            </a:lvl2pPr>
            <a:lvl3pPr>
              <a:lnSpc>
                <a:spcPct val="80000"/>
              </a:lnSpc>
              <a:defRPr sz="4000">
                <a:solidFill>
                  <a:schemeClr val="tx2"/>
                </a:solidFill>
                <a:latin typeface="Arial Black" pitchFamily="34" charset="0"/>
              </a:defRPr>
            </a:lvl3pPr>
            <a:lvl4pPr>
              <a:lnSpc>
                <a:spcPct val="80000"/>
              </a:lnSpc>
              <a:defRPr sz="4000">
                <a:solidFill>
                  <a:schemeClr val="tx2"/>
                </a:solidFill>
                <a:latin typeface="Arial Black" pitchFamily="34" charset="0"/>
              </a:defRPr>
            </a:lvl4pPr>
            <a:lvl5pPr>
              <a:lnSpc>
                <a:spcPct val="80000"/>
              </a:lnSpc>
              <a:defRPr sz="4000">
                <a:solidFill>
                  <a:schemeClr val="tx2"/>
                </a:solidFill>
                <a:latin typeface="Arial Black" pitchFamily="34" charset="0"/>
              </a:defRPr>
            </a:lvl5pPr>
            <a:lvl6pPr marL="457200" fontAlgn="base">
              <a:lnSpc>
                <a:spcPct val="80000"/>
              </a:lnSpc>
              <a:spcBef>
                <a:spcPct val="0"/>
              </a:spcBef>
              <a:spcAft>
                <a:spcPct val="0"/>
              </a:spcAft>
              <a:defRPr sz="4000">
                <a:solidFill>
                  <a:schemeClr val="tx2"/>
                </a:solidFill>
                <a:latin typeface="Arial Black" pitchFamily="34" charset="0"/>
              </a:defRPr>
            </a:lvl6pPr>
            <a:lvl7pPr marL="914400" fontAlgn="base">
              <a:lnSpc>
                <a:spcPct val="80000"/>
              </a:lnSpc>
              <a:spcBef>
                <a:spcPct val="0"/>
              </a:spcBef>
              <a:spcAft>
                <a:spcPct val="0"/>
              </a:spcAft>
              <a:defRPr sz="4000">
                <a:solidFill>
                  <a:schemeClr val="tx2"/>
                </a:solidFill>
                <a:latin typeface="Arial Black" pitchFamily="34" charset="0"/>
              </a:defRPr>
            </a:lvl7pPr>
            <a:lvl8pPr marL="1371600" fontAlgn="base">
              <a:lnSpc>
                <a:spcPct val="80000"/>
              </a:lnSpc>
              <a:spcBef>
                <a:spcPct val="0"/>
              </a:spcBef>
              <a:spcAft>
                <a:spcPct val="0"/>
              </a:spcAft>
              <a:defRPr sz="4000">
                <a:solidFill>
                  <a:schemeClr val="tx2"/>
                </a:solidFill>
                <a:latin typeface="Arial Black" pitchFamily="34" charset="0"/>
              </a:defRPr>
            </a:lvl8pPr>
            <a:lvl9pPr marL="1828800" fontAlgn="base">
              <a:lnSpc>
                <a:spcPct val="80000"/>
              </a:lnSpc>
              <a:spcBef>
                <a:spcPct val="0"/>
              </a:spcBef>
              <a:spcAft>
                <a:spcPct val="0"/>
              </a:spcAft>
              <a:defRPr sz="4000">
                <a:solidFill>
                  <a:schemeClr val="tx2"/>
                </a:solidFill>
                <a:latin typeface="Arial Black" pitchFamily="34" charset="0"/>
              </a:defRPr>
            </a:lvl9pPr>
          </a:lstStyle>
          <a:p>
            <a:pPr algn="r"/>
            <a:r>
              <a:rPr lang="de-CH" sz="3200" dirty="0"/>
              <a:t>Kolosser-Brief </a:t>
            </a:r>
            <a:r>
              <a:rPr lang="de-CH" sz="3200" dirty="0" smtClean="0"/>
              <a:t>2,1-5      </a:t>
            </a:r>
            <a:endParaRPr lang="de-CH" sz="3200" dirty="0"/>
          </a:p>
        </p:txBody>
      </p:sp>
      <p:sp>
        <p:nvSpPr>
          <p:cNvPr id="5" name="Rectangle 3"/>
          <p:cNvSpPr txBox="1">
            <a:spLocks noChangeArrowheads="1"/>
          </p:cNvSpPr>
          <p:nvPr/>
        </p:nvSpPr>
        <p:spPr bwMode="auto">
          <a:xfrm>
            <a:off x="4511824" y="5610726"/>
            <a:ext cx="4380656" cy="33855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0" indent="0" algn="r">
              <a:lnSpc>
                <a:spcPct val="80000"/>
              </a:lnSpc>
              <a:buFontTx/>
              <a:buNone/>
              <a:defRPr sz="2800">
                <a:ln>
                  <a:solidFill>
                    <a:srgbClr val="000000"/>
                  </a:solidFill>
                </a:ln>
                <a:solidFill>
                  <a:schemeClr val="bg1"/>
                </a:solidFill>
                <a:latin typeface="Arial Rounded MT Bold" pitchFamily="34" charset="0"/>
                <a:ea typeface="+mj-ea"/>
                <a:cs typeface="+mj-cs"/>
              </a:defRPr>
            </a:lvl1pPr>
            <a:lvl2pPr marL="742950" indent="-285750">
              <a:spcBef>
                <a:spcPct val="20000"/>
              </a:spcBef>
              <a:buChar char="–"/>
              <a:defRPr sz="2800">
                <a:latin typeface="+mn-lt"/>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de-CH" sz="2000" dirty="0"/>
              <a:t>Teil </a:t>
            </a:r>
            <a:r>
              <a:rPr lang="de-CH" sz="2000" dirty="0" smtClean="0"/>
              <a:t>4</a:t>
            </a:r>
            <a:endParaRPr lang="de-CH" sz="2000" dirty="0"/>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44624"/>
            <a:ext cx="8856984" cy="156966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Ich sage das, damit euch niemand mit kluger Überredungskunst auf einen falschen Weg führt.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403648" y="1556792"/>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2,4</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550488401"/>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44624"/>
            <a:ext cx="7704856"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Denn wenn ich auch nicht persönlich unter euch bin, bin ich es doch mit meinen Gedanken, und es macht mir Freude zu sehen, wie geordnet alles bei euch zugeht und wie gefestigt euer Glaube an Christus ist.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64010" y="5157192"/>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2,5</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2286851741"/>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206872"/>
            <a:ext cx="8784976" cy="1421928"/>
          </a:xfrm>
          <a:effectLst>
            <a:outerShdw dist="35921" dir="2700000" algn="ctr" rotWithShape="0">
              <a:srgbClr val="000000"/>
            </a:outerShdw>
          </a:effectLst>
        </p:spPr>
        <p:txBody>
          <a:bodyPr wrap="square">
            <a:spAutoFit/>
          </a:bodyPr>
          <a:lstStyle/>
          <a:p>
            <a:pPr marL="1117600" indent="-1117600" algn="l"/>
            <a:r>
              <a:rPr lang="de-DE" sz="5400" dirty="0">
                <a:ln>
                  <a:solidFill>
                    <a:srgbClr val="000000"/>
                  </a:solidFill>
                </a:ln>
                <a:solidFill>
                  <a:schemeClr val="bg1"/>
                </a:solidFill>
                <a:latin typeface="Arial Rounded MT Bold" pitchFamily="34" charset="0"/>
              </a:rPr>
              <a:t>I.    </a:t>
            </a:r>
            <a:r>
              <a:rPr lang="de-DE" sz="5400" dirty="0" smtClean="0">
                <a:ln>
                  <a:solidFill>
                    <a:srgbClr val="000000"/>
                  </a:solidFill>
                </a:ln>
                <a:solidFill>
                  <a:schemeClr val="bg1"/>
                </a:solidFill>
                <a:latin typeface="Arial Rounded MT Bold" pitchFamily="34" charset="0"/>
              </a:rPr>
              <a:t>In der Gemeinschaft reifer werden</a:t>
            </a:r>
            <a:endParaRPr lang="de-CH" sz="54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5220072" y="6465895"/>
            <a:ext cx="3816350" cy="361081"/>
          </a:xfrm>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44624"/>
            <a:ext cx="8856984" cy="156966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„Es geht mir darum, dass ihr </a:t>
            </a:r>
            <a:r>
              <a:rPr lang="de-CH" sz="3200" dirty="0" smtClean="0">
                <a:ln>
                  <a:solidFill>
                    <a:srgbClr val="000000"/>
                  </a:solidFill>
                </a:ln>
                <a:solidFill>
                  <a:srgbClr val="FFFFFF"/>
                </a:solidFill>
                <a:latin typeface="Arial Rounded MT Bold" pitchFamily="34" charset="0"/>
              </a:rPr>
              <a:t>gestärkt</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und </a:t>
            </a:r>
            <a:r>
              <a:rPr lang="de-CH" sz="3200" dirty="0">
                <a:ln>
                  <a:solidFill>
                    <a:srgbClr val="000000"/>
                  </a:solidFill>
                </a:ln>
                <a:solidFill>
                  <a:srgbClr val="FFFFFF"/>
                </a:solidFill>
                <a:latin typeface="Arial Rounded MT Bold" pitchFamily="34" charset="0"/>
              </a:rPr>
              <a:t>ermutigt werdet und dass </a:t>
            </a:r>
            <a:r>
              <a:rPr lang="de-CH" sz="3200" dirty="0" smtClean="0">
                <a:ln>
                  <a:solidFill>
                    <a:srgbClr val="000000"/>
                  </a:solidFill>
                </a:ln>
                <a:solidFill>
                  <a:srgbClr val="FFFFFF"/>
                </a:solidFill>
                <a:latin typeface="Arial Rounded MT Bold" pitchFamily="34" charset="0"/>
              </a:rPr>
              <a:t>ihr</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in </a:t>
            </a:r>
            <a:r>
              <a:rPr lang="de-CH" sz="3200" dirty="0">
                <a:ln>
                  <a:solidFill>
                    <a:srgbClr val="000000"/>
                  </a:solidFill>
                </a:ln>
                <a:solidFill>
                  <a:srgbClr val="FFFFFF"/>
                </a:solidFill>
                <a:latin typeface="Arial Rounded MT Bold" pitchFamily="34" charset="0"/>
              </a:rPr>
              <a:t>Liebe zusammenhaltet.“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971600" y="162880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2,2</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2699241837"/>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44624"/>
            <a:ext cx="8856984" cy="132343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„Es geht mir darum, dass ihr in Liebe zusammenhaltet.“</a:t>
            </a:r>
            <a:endParaRPr lang="de-DE" sz="40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259632" y="148478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2,2</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3561929172"/>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44624"/>
            <a:ext cx="8856984"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„Ihr werdet eine tiefe und umfassende Erkenntnis erlangen, ein immer grösseres Verständnis für das Geheimnis Gottes. Christus selbst ist dieses Geheimnis.“</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92002" y="234888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2,2</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2151475308"/>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smtClean="0">
                <a:ln>
                  <a:solidFill>
                    <a:srgbClr val="000000"/>
                  </a:solidFill>
                </a:ln>
                <a:solidFill>
                  <a:srgbClr val="FFFFFF"/>
                </a:solidFill>
                <a:latin typeface="Arial Rounded MT Bold" pitchFamily="34" charset="0"/>
              </a:rPr>
              <a:t>„Jesus hat der Gemeinde die </a:t>
            </a:r>
            <a:r>
              <a:rPr lang="de-CH" sz="3600" dirty="0">
                <a:ln>
                  <a:solidFill>
                    <a:srgbClr val="000000"/>
                  </a:solidFill>
                </a:ln>
                <a:solidFill>
                  <a:srgbClr val="FFFFFF"/>
                </a:solidFill>
                <a:latin typeface="Arial Rounded MT Bold" pitchFamily="34" charset="0"/>
              </a:rPr>
              <a:t>Apostel </a:t>
            </a:r>
            <a:r>
              <a:rPr lang="de-CH" sz="3600" dirty="0" smtClean="0">
                <a:ln>
                  <a:solidFill>
                    <a:srgbClr val="000000"/>
                  </a:solidFill>
                </a:ln>
                <a:solidFill>
                  <a:srgbClr val="FFFFFF"/>
                </a:solidFill>
                <a:latin typeface="Arial Rounded MT Bold" pitchFamily="34" charset="0"/>
              </a:rPr>
              <a:t>gegeben, die </a:t>
            </a:r>
            <a:r>
              <a:rPr lang="de-CH" sz="3600" dirty="0">
                <a:ln>
                  <a:solidFill>
                    <a:srgbClr val="000000"/>
                  </a:solidFill>
                </a:ln>
                <a:solidFill>
                  <a:srgbClr val="FFFFFF"/>
                </a:solidFill>
                <a:latin typeface="Arial Rounded MT Bold" pitchFamily="34" charset="0"/>
              </a:rPr>
              <a:t>Propheten, </a:t>
            </a:r>
            <a:r>
              <a:rPr lang="de-CH" sz="3600" dirty="0" smtClean="0">
                <a:ln>
                  <a:solidFill>
                    <a:srgbClr val="000000"/>
                  </a:solidFill>
                </a:ln>
                <a:solidFill>
                  <a:srgbClr val="FFFFFF"/>
                </a:solidFill>
                <a:latin typeface="Arial Rounded MT Bold" pitchFamily="34" charset="0"/>
              </a:rPr>
              <a:t>die Evangelisten, die </a:t>
            </a:r>
            <a:r>
              <a:rPr lang="de-CH" sz="3600" dirty="0">
                <a:ln>
                  <a:solidFill>
                    <a:srgbClr val="000000"/>
                  </a:solidFill>
                </a:ln>
                <a:solidFill>
                  <a:srgbClr val="FFFFFF"/>
                </a:solidFill>
                <a:latin typeface="Arial Rounded MT Bold" pitchFamily="34" charset="0"/>
              </a:rPr>
              <a:t>Hirten und Lehrer.“</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483768" y="1907540"/>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Epheser-Brief 4,11</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04048" y="6237312"/>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3402671364"/>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„Sie haben die Aufgabe, </a:t>
            </a:r>
            <a:r>
              <a:rPr lang="de-CH" sz="3600" dirty="0" smtClean="0">
                <a:ln>
                  <a:solidFill>
                    <a:srgbClr val="000000"/>
                  </a:solidFill>
                </a:ln>
                <a:solidFill>
                  <a:srgbClr val="FFFFFF"/>
                </a:solidFill>
                <a:latin typeface="Arial Rounded MT Bold" pitchFamily="34" charset="0"/>
              </a:rPr>
              <a:t>diejenigen,</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die </a:t>
            </a:r>
            <a:r>
              <a:rPr lang="de-CH" sz="3600" dirty="0">
                <a:ln>
                  <a:solidFill>
                    <a:srgbClr val="000000"/>
                  </a:solidFill>
                </a:ln>
                <a:solidFill>
                  <a:srgbClr val="FFFFFF"/>
                </a:solidFill>
                <a:latin typeface="Arial Rounded MT Bold" pitchFamily="34" charset="0"/>
              </a:rPr>
              <a:t>zu Gottes heiligem Volk gehören, für ihren Dienst </a:t>
            </a:r>
            <a:r>
              <a:rPr lang="de-CH" sz="3600" dirty="0" smtClean="0">
                <a:ln>
                  <a:solidFill>
                    <a:srgbClr val="000000"/>
                  </a:solidFill>
                </a:ln>
                <a:solidFill>
                  <a:srgbClr val="FFFFFF"/>
                </a:solidFill>
                <a:latin typeface="Arial Rounded MT Bold" pitchFamily="34" charset="0"/>
              </a:rPr>
              <a:t>auszurüsten,</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damit </a:t>
            </a:r>
            <a:r>
              <a:rPr lang="de-CH" sz="3600" dirty="0">
                <a:ln>
                  <a:solidFill>
                    <a:srgbClr val="000000"/>
                  </a:solidFill>
                </a:ln>
                <a:solidFill>
                  <a:srgbClr val="FFFFFF"/>
                </a:solidFill>
                <a:latin typeface="Arial Rounded MT Bold" pitchFamily="34" charset="0"/>
              </a:rPr>
              <a:t>die </a:t>
            </a:r>
            <a:r>
              <a:rPr lang="de-CH" sz="3600" dirty="0" smtClean="0">
                <a:ln>
                  <a:solidFill>
                    <a:srgbClr val="000000"/>
                  </a:solidFill>
                </a:ln>
                <a:solidFill>
                  <a:srgbClr val="FFFFFF"/>
                </a:solidFill>
                <a:latin typeface="Arial Rounded MT Bold" pitchFamily="34" charset="0"/>
              </a:rPr>
              <a:t>Gemeinde,</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der </a:t>
            </a:r>
            <a:r>
              <a:rPr lang="de-CH" sz="3600" dirty="0">
                <a:ln>
                  <a:solidFill>
                    <a:srgbClr val="000000"/>
                  </a:solidFill>
                </a:ln>
                <a:solidFill>
                  <a:srgbClr val="FFFFFF"/>
                </a:solidFill>
                <a:latin typeface="Arial Rounded MT Bold" pitchFamily="34" charset="0"/>
              </a:rPr>
              <a:t>Leib von </a:t>
            </a:r>
            <a:r>
              <a:rPr lang="de-CH" sz="3600" dirty="0" smtClean="0">
                <a:ln>
                  <a:solidFill>
                    <a:srgbClr val="000000"/>
                  </a:solidFill>
                </a:ln>
                <a:solidFill>
                  <a:srgbClr val="FFFFFF"/>
                </a:solidFill>
                <a:latin typeface="Arial Rounded MT Bold" pitchFamily="34" charset="0"/>
              </a:rPr>
              <a:t>Christus,</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aufgebaut </a:t>
            </a:r>
            <a:r>
              <a:rPr lang="de-CH" sz="3600" dirty="0">
                <a:ln>
                  <a:solidFill>
                    <a:srgbClr val="000000"/>
                  </a:solidFill>
                </a:ln>
                <a:solidFill>
                  <a:srgbClr val="FFFFFF"/>
                </a:solidFill>
                <a:latin typeface="Arial Rounded MT Bold" pitchFamily="34" charset="0"/>
              </a:rPr>
              <a:t>wird.“</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555503" y="2987660"/>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Epheser-Brief 4,12</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056" y="6237312"/>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870954174"/>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44624"/>
            <a:ext cx="8856984"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„Ihr werdet eine tiefe und umfassende Erkenntnis erlangen, ein immer grösseres Verständnis für das Geheimnis Gottes. Christus selbst ist dieses Geheimnis.“</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547664" y="242088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2,2</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139710961"/>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347864" y="72043"/>
            <a:ext cx="5760640" cy="45243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„Das soll dazu führen, dass wir alle in unserem Glauben und in unserer Kenntnis von Gottes Sohn zur vollen Einheit gelangen und dass wir eine Reife erreichen, deren Massstab Christus selbst ist in seiner ganzen Fülle.“</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4437112"/>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Epheser-Brief 4,13</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3154374014"/>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«Ich </a:t>
            </a:r>
            <a:r>
              <a:rPr lang="de-CH" sz="3200" dirty="0">
                <a:ln>
                  <a:solidFill>
                    <a:srgbClr val="000000"/>
                  </a:solidFill>
                </a:ln>
                <a:solidFill>
                  <a:srgbClr val="FFFFFF"/>
                </a:solidFill>
                <a:latin typeface="Arial Rounded MT Bold" pitchFamily="34" charset="0"/>
              </a:rPr>
              <a:t>erwähne das, weil ihr wissen sollt, wie sehr ich mich für euch einsetze. Ich kämpfe um euch und auch um die Geschwister in </a:t>
            </a:r>
            <a:r>
              <a:rPr lang="de-CH" sz="3200" dirty="0" err="1">
                <a:ln>
                  <a:solidFill>
                    <a:srgbClr val="000000"/>
                  </a:solidFill>
                </a:ln>
                <a:solidFill>
                  <a:srgbClr val="FFFFFF"/>
                </a:solidFill>
                <a:latin typeface="Arial Rounded MT Bold" pitchFamily="34" charset="0"/>
              </a:rPr>
              <a:t>Laodizea</a:t>
            </a:r>
            <a:r>
              <a:rPr lang="de-CH" sz="3200" dirty="0">
                <a:ln>
                  <a:solidFill>
                    <a:srgbClr val="000000"/>
                  </a:solidFill>
                </a:ln>
                <a:solidFill>
                  <a:srgbClr val="FFFFFF"/>
                </a:solidFill>
                <a:latin typeface="Arial Rounded MT Bold" pitchFamily="34" charset="0"/>
              </a:rPr>
              <a:t> und um alle anderen, die mich nicht persönlich kennen</a:t>
            </a:r>
            <a:r>
              <a:rPr lang="de-CH" sz="3200" dirty="0" smtClean="0">
                <a:ln>
                  <a:solidFill>
                    <a:srgbClr val="000000"/>
                  </a:solidFill>
                </a:ln>
                <a:solidFill>
                  <a:srgbClr val="FFFFFF"/>
                </a:solidFill>
                <a:latin typeface="Arial Rounded MT Bold" pitchFamily="34" charset="0"/>
              </a:rPr>
              <a: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2648525"/>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790554719"/>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275856" y="72043"/>
            <a:ext cx="5832648" cy="56938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2800" dirty="0">
                <a:ln>
                  <a:solidFill>
                    <a:srgbClr val="000000"/>
                  </a:solidFill>
                </a:ln>
                <a:solidFill>
                  <a:srgbClr val="FFFFFF"/>
                </a:solidFill>
                <a:latin typeface="Arial Rounded MT Bold" pitchFamily="34" charset="0"/>
              </a:rPr>
              <a:t>„Denn wir sollen keine unmündigen Kinder mehr sein; wir dürfen uns nicht mehr durch jede beliebige Lehre vom Kurs abbringen lassen wie ein Schiff, das von Wind und Wellen hin und her geworfen wird, und dürfen nicht mehr auf die Täuschungsmanöver betrügerischer Menschen hereinfallen, die uns mit ihrem falschen Spiel in die Irre führen wollen.“</a:t>
            </a:r>
            <a:endParaRPr lang="de-DE" sz="28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1800" y="5589240"/>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Epheser-Brief 4,14</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2932912764"/>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928992"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„Und weil wir auch füreinander verantwortlich sind, wollen wir uns gegenseitig dazu </a:t>
            </a:r>
            <a:r>
              <a:rPr lang="de-CH" sz="3200" dirty="0" smtClean="0">
                <a:ln>
                  <a:solidFill>
                    <a:srgbClr val="000000"/>
                  </a:solidFill>
                </a:ln>
                <a:solidFill>
                  <a:srgbClr val="FFFFFF"/>
                </a:solidFill>
                <a:latin typeface="Arial Rounded MT Bold" pitchFamily="34" charset="0"/>
              </a:rPr>
              <a:t>anspornen,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einander </a:t>
            </a:r>
            <a:r>
              <a:rPr lang="de-CH" sz="3200" dirty="0">
                <a:ln>
                  <a:solidFill>
                    <a:srgbClr val="000000"/>
                  </a:solidFill>
                </a:ln>
                <a:solidFill>
                  <a:srgbClr val="FFFFFF"/>
                </a:solidFill>
                <a:latin typeface="Arial Rounded MT Bold" pitchFamily="34" charset="0"/>
              </a:rPr>
              <a:t>Liebe zu </a:t>
            </a:r>
            <a:r>
              <a:rPr lang="de-CH" sz="3200" dirty="0" smtClean="0">
                <a:ln>
                  <a:solidFill>
                    <a:srgbClr val="000000"/>
                  </a:solidFill>
                </a:ln>
                <a:solidFill>
                  <a:srgbClr val="FFFFFF"/>
                </a:solidFill>
                <a:latin typeface="Arial Rounded MT Bold" pitchFamily="34" charset="0"/>
              </a:rPr>
              <a:t>erweisen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und </a:t>
            </a:r>
            <a:r>
              <a:rPr lang="de-CH" sz="3200" dirty="0">
                <a:ln>
                  <a:solidFill>
                    <a:srgbClr val="000000"/>
                  </a:solidFill>
                </a:ln>
                <a:solidFill>
                  <a:srgbClr val="FFFFFF"/>
                </a:solidFill>
                <a:latin typeface="Arial Rounded MT Bold" pitchFamily="34" charset="0"/>
              </a:rPr>
              <a:t>Gutes zu tun.“</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179512" y="2852936"/>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de-DE" sz="1800" dirty="0" smtClean="0">
                <a:ln>
                  <a:solidFill>
                    <a:srgbClr val="000000"/>
                  </a:solidFill>
                </a:ln>
                <a:solidFill>
                  <a:srgbClr val="FFFFFF"/>
                </a:solidFill>
                <a:latin typeface="Arial Rounded MT Bold" pitchFamily="34" charset="0"/>
              </a:rPr>
              <a:t>Hebräer 10,24</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lvl="0" algn="l">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600631173"/>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928992"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„Deshalb ist es wichtig, dass wir unseren Zusammenkünften nicht fernbleiben, wie einige sich das angewöhnt haben, sondern dass wir einander ermutigen, und das umso mehr, als – wie ihr selbst feststellen könnt – der Tag </a:t>
            </a:r>
            <a:r>
              <a:rPr lang="de-CH" sz="3200" dirty="0" err="1">
                <a:ln>
                  <a:solidFill>
                    <a:srgbClr val="000000"/>
                  </a:solidFill>
                </a:ln>
                <a:solidFill>
                  <a:srgbClr val="FFFFFF"/>
                </a:solidFill>
                <a:latin typeface="Arial Rounded MT Bold" pitchFamily="34" charset="0"/>
              </a:rPr>
              <a:t>näherrückt</a:t>
            </a:r>
            <a:r>
              <a:rPr lang="de-CH" sz="3200" dirty="0">
                <a:ln>
                  <a:solidFill>
                    <a:srgbClr val="000000"/>
                  </a:solidFill>
                </a:ln>
                <a:solidFill>
                  <a:srgbClr val="FFFFFF"/>
                </a:solidFill>
                <a:latin typeface="Arial Rounded MT Bold" pitchFamily="34" charset="0"/>
              </a:rPr>
              <a:t>, an dem der Herr wiederkommt.“</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51520" y="3789040"/>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de-DE" sz="2000" dirty="0" smtClean="0">
                <a:ln>
                  <a:solidFill>
                    <a:srgbClr val="000000"/>
                  </a:solidFill>
                </a:ln>
                <a:solidFill>
                  <a:srgbClr val="FFFFFF"/>
                </a:solidFill>
                <a:latin typeface="Arial Rounded MT Bold" pitchFamily="34" charset="0"/>
              </a:rPr>
              <a:t>Hebräer 10,25</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lvl="0" algn="l">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3806208309"/>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35496" y="188640"/>
            <a:ext cx="9006036" cy="1421928"/>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DE" sz="5400" dirty="0">
                <a:ln>
                  <a:solidFill>
                    <a:srgbClr val="000000"/>
                  </a:solidFill>
                </a:ln>
                <a:solidFill>
                  <a:schemeClr val="bg1"/>
                </a:solidFill>
                <a:latin typeface="Arial Rounded MT Bold" pitchFamily="34" charset="0"/>
              </a:rPr>
              <a:t>II.  </a:t>
            </a:r>
            <a:r>
              <a:rPr lang="de-DE" sz="5400" dirty="0" smtClean="0">
                <a:ln>
                  <a:solidFill>
                    <a:srgbClr val="000000"/>
                  </a:solidFill>
                </a:ln>
                <a:solidFill>
                  <a:schemeClr val="bg1"/>
                </a:solidFill>
                <a:latin typeface="Arial Rounded MT Bold" pitchFamily="34" charset="0"/>
              </a:rPr>
              <a:t> Bei Jesus den Reichtum entdecken</a:t>
            </a:r>
            <a:endParaRPr lang="de-CH" sz="5400" dirty="0">
              <a:ln>
                <a:solidFill>
                  <a:srgbClr val="000000"/>
                </a:solidFill>
              </a:ln>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5220072" y="6453336"/>
            <a:ext cx="3816350" cy="361081"/>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952657128"/>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44624"/>
            <a:ext cx="8856984" cy="107721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„In Christus sind alle Schätze der Weisheit und der Erkenntnis verborgen.“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259632" y="141277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2,3</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777047377"/>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424936" cy="267765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2800" dirty="0">
                <a:ln>
                  <a:solidFill>
                    <a:srgbClr val="000000"/>
                  </a:solidFill>
                </a:ln>
                <a:solidFill>
                  <a:srgbClr val="FFFFFF"/>
                </a:solidFill>
                <a:latin typeface="Arial Rounded MT Bold" pitchFamily="34" charset="0"/>
              </a:rPr>
              <a:t>„Diese Leute, die sich für weise halten, werden bestürzt und sprachlos dastehen, wenn das Unheil sie trifft und sie gefangen weggeführt werden. Sie haben mein Wort </a:t>
            </a:r>
            <a:r>
              <a:rPr lang="de-CH" sz="2800" dirty="0" smtClean="0">
                <a:ln>
                  <a:solidFill>
                    <a:srgbClr val="000000"/>
                  </a:solidFill>
                </a:ln>
                <a:solidFill>
                  <a:srgbClr val="FFFFFF"/>
                </a:solidFill>
                <a:latin typeface="Arial Rounded MT Bold" pitchFamily="34" charset="0"/>
              </a:rPr>
              <a:t>verachtet,</a:t>
            </a:r>
            <a:br>
              <a:rPr lang="de-CH" sz="2800" dirty="0" smtClean="0">
                <a:ln>
                  <a:solidFill>
                    <a:srgbClr val="000000"/>
                  </a:solidFill>
                </a:ln>
                <a:solidFill>
                  <a:srgbClr val="FFFFFF"/>
                </a:solidFill>
                <a:latin typeface="Arial Rounded MT Bold" pitchFamily="34" charset="0"/>
              </a:rPr>
            </a:br>
            <a:r>
              <a:rPr lang="de-CH" sz="2800" dirty="0" smtClean="0">
                <a:ln>
                  <a:solidFill>
                    <a:srgbClr val="000000"/>
                  </a:solidFill>
                </a:ln>
                <a:solidFill>
                  <a:srgbClr val="FFFFFF"/>
                </a:solidFill>
                <a:latin typeface="Arial Rounded MT Bold" pitchFamily="34" charset="0"/>
              </a:rPr>
              <a:t>und </a:t>
            </a:r>
            <a:r>
              <a:rPr lang="de-CH" sz="2800" dirty="0">
                <a:ln>
                  <a:solidFill>
                    <a:srgbClr val="000000"/>
                  </a:solidFill>
                </a:ln>
                <a:solidFill>
                  <a:srgbClr val="FFFFFF"/>
                </a:solidFill>
                <a:latin typeface="Arial Rounded MT Bold" pitchFamily="34" charset="0"/>
              </a:rPr>
              <a:t>da wollen sie auf Weisheit Anspruch erheben?“</a:t>
            </a:r>
            <a:endParaRPr lang="de-DE" sz="28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555503" y="256490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Jeremia 8,9</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148064"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507561373"/>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1000" b="-11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193899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„Ich habe mehr gelernt als meine Lehrer, denn all mein Forschen fragt nach deiner Weisung.“</a:t>
            </a:r>
            <a:endParaRPr lang="de-DE" sz="40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267744" y="2204864"/>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Psalm 119,99</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35798" y="6453336"/>
            <a:ext cx="3816350" cy="289073"/>
          </a:xfrm>
          <a:noFill/>
          <a:ln/>
          <a:effectLst>
            <a:outerShdw dist="35921" dir="2700000" algn="ctr" rotWithShape="0">
              <a:srgbClr val="000000"/>
            </a:outerShdw>
          </a:effectLst>
        </p:spPr>
        <p:txBody>
          <a:bodyPr/>
          <a:lstStyle/>
          <a:p>
            <a:pPr lvl="0" algn="l">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3263754161"/>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44624"/>
            <a:ext cx="8856984" cy="156966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„Ich sage das, damit euch niemand mit kluger Überredungskunst auf einen falschen Weg führt.“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403648" y="170080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2,4</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3786051831"/>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35496" y="44624"/>
            <a:ext cx="9001000" cy="40318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„Wenn jemand kommt und euch einen </a:t>
            </a:r>
            <a:r>
              <a:rPr lang="de-CH" sz="3200" dirty="0">
                <a:ln>
                  <a:solidFill>
                    <a:srgbClr val="000000"/>
                  </a:solidFill>
                </a:ln>
                <a:solidFill>
                  <a:srgbClr val="FFFF00"/>
                </a:solidFill>
                <a:latin typeface="Arial Rounded MT Bold" pitchFamily="34" charset="0"/>
              </a:rPr>
              <a:t>anderen Jesus </a:t>
            </a:r>
            <a:r>
              <a:rPr lang="de-CH" sz="3200" dirty="0">
                <a:ln>
                  <a:solidFill>
                    <a:srgbClr val="000000"/>
                  </a:solidFill>
                </a:ln>
                <a:solidFill>
                  <a:srgbClr val="FFFFFF"/>
                </a:solidFill>
                <a:latin typeface="Arial Rounded MT Bold" pitchFamily="34" charset="0"/>
              </a:rPr>
              <a:t>verkündet als den, den wir verkündet haben, dann lasst ihr euch das nur allzu gern gefallen. Ihr findet nichts dabei, euch einem </a:t>
            </a:r>
            <a:r>
              <a:rPr lang="de-CH" sz="3200" dirty="0">
                <a:ln>
                  <a:solidFill>
                    <a:srgbClr val="000000"/>
                  </a:solidFill>
                </a:ln>
                <a:solidFill>
                  <a:srgbClr val="FFFF00"/>
                </a:solidFill>
                <a:latin typeface="Arial Rounded MT Bold" pitchFamily="34" charset="0"/>
              </a:rPr>
              <a:t>anderen Geist</a:t>
            </a:r>
            <a:r>
              <a:rPr lang="de-CH" sz="3200" dirty="0">
                <a:ln>
                  <a:solidFill>
                    <a:srgbClr val="000000"/>
                  </a:solidFill>
                </a:ln>
                <a:solidFill>
                  <a:srgbClr val="FFFFFF"/>
                </a:solidFill>
                <a:latin typeface="Arial Rounded MT Bold" pitchFamily="34" charset="0"/>
              </a:rPr>
              <a:t> zu öffnen als dem, den ihr durch uns bekommen habt, oder ein </a:t>
            </a:r>
            <a:r>
              <a:rPr lang="de-CH" sz="3200" dirty="0">
                <a:ln>
                  <a:solidFill>
                    <a:srgbClr val="000000"/>
                  </a:solidFill>
                </a:ln>
                <a:solidFill>
                  <a:srgbClr val="FFFF00"/>
                </a:solidFill>
                <a:latin typeface="Arial Rounded MT Bold" pitchFamily="34" charset="0"/>
              </a:rPr>
              <a:t>anderes Evangelium</a:t>
            </a:r>
            <a:r>
              <a:rPr lang="de-CH" sz="3200" dirty="0">
                <a:ln>
                  <a:solidFill>
                    <a:srgbClr val="000000"/>
                  </a:solidFill>
                </a:ln>
                <a:solidFill>
                  <a:srgbClr val="FFFFFF"/>
                </a:solidFill>
                <a:latin typeface="Arial Rounded MT Bold" pitchFamily="34" charset="0"/>
              </a:rPr>
              <a:t> anzunehmen als das, das ihr von uns angenommen habt.“</a:t>
            </a:r>
            <a:endParaRPr lang="de-CH" sz="3200" dirty="0" smtClean="0">
              <a:ln>
                <a:solidFill>
                  <a:srgbClr val="000000"/>
                </a:solidFill>
              </a:ln>
              <a:solidFill>
                <a:srgbClr val="FFFFFF"/>
              </a:solidFill>
              <a:latin typeface="Arial Rounded MT Bold" pitchFamily="34" charset="0"/>
            </a:endParaRPr>
          </a:p>
        </p:txBody>
      </p:sp>
      <p:sp>
        <p:nvSpPr>
          <p:cNvPr id="310276" name="Rectangle 4"/>
          <p:cNvSpPr>
            <a:spLocks noGrp="1" noChangeArrowheads="1"/>
          </p:cNvSpPr>
          <p:nvPr>
            <p:ph type="subTitle" idx="1"/>
          </p:nvPr>
        </p:nvSpPr>
        <p:spPr>
          <a:xfrm>
            <a:off x="107504" y="6453336"/>
            <a:ext cx="3816350" cy="289073"/>
          </a:xfrm>
          <a:noFill/>
          <a:ln/>
          <a:effectLst>
            <a:outerShdw dist="35921" dir="2700000" algn="ctr" rotWithShape="0">
              <a:srgbClr val="000000"/>
            </a:outerShdw>
          </a:effectLst>
        </p:spPr>
        <p:txBody>
          <a:bodyPr/>
          <a:lstStyle/>
          <a:p>
            <a:pPr lvl="0" algn="l">
              <a:lnSpc>
                <a:spcPct val="80000"/>
              </a:lnSpc>
            </a:pPr>
            <a:r>
              <a:rPr lang="de-CH" sz="1200" dirty="0">
                <a:solidFill>
                  <a:srgbClr val="FFFFFF"/>
                </a:solidFill>
              </a:rPr>
              <a:t>Wie bleibe ich auf Kurs?</a:t>
            </a:r>
          </a:p>
        </p:txBody>
      </p:sp>
      <p:sp>
        <p:nvSpPr>
          <p:cNvPr id="5" name="Text Box 2"/>
          <p:cNvSpPr txBox="1">
            <a:spLocks noChangeArrowheads="1"/>
          </p:cNvSpPr>
          <p:nvPr/>
        </p:nvSpPr>
        <p:spPr bwMode="auto">
          <a:xfrm>
            <a:off x="3131840" y="4293096"/>
            <a:ext cx="567833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2.Korinther-Brief 11,4</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349832480"/>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07504" y="188640"/>
            <a:ext cx="6768752" cy="83099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CH" sz="6000" dirty="0">
                <a:ln>
                  <a:solidFill>
                    <a:srgbClr val="000000"/>
                  </a:solidFill>
                </a:ln>
                <a:solidFill>
                  <a:schemeClr val="bg1"/>
                </a:solidFill>
                <a:latin typeface="Arial Rounded MT Bold" pitchFamily="34" charset="0"/>
              </a:rPr>
              <a:t>Schlussgedanke</a:t>
            </a:r>
            <a:r>
              <a:rPr lang="de-DE" sz="6000" dirty="0">
                <a:ln>
                  <a:solidFill>
                    <a:srgbClr val="000000"/>
                  </a:solidFill>
                </a:ln>
                <a:solidFill>
                  <a:schemeClr val="bg1"/>
                </a:solidFill>
                <a:latin typeface="Arial Rounded MT Bold" pitchFamily="34" charset="0"/>
              </a:rPr>
              <a:t> </a:t>
            </a:r>
            <a:endParaRPr lang="de-CH" sz="6000" dirty="0">
              <a:ln>
                <a:solidFill>
                  <a:srgbClr val="000000"/>
                </a:solidFill>
              </a:ln>
              <a:solidFill>
                <a:schemeClr val="bg1"/>
              </a:solidFill>
              <a:latin typeface="Arial Rounded MT Bold" pitchFamily="34" charset="0"/>
            </a:endParaRPr>
          </a:p>
        </p:txBody>
      </p:sp>
      <p:sp>
        <p:nvSpPr>
          <p:cNvPr id="58376" name="Rectangle 8"/>
          <p:cNvSpPr>
            <a:spLocks noGrp="1" noChangeArrowheads="1"/>
          </p:cNvSpPr>
          <p:nvPr>
            <p:ph type="subTitle" idx="1"/>
          </p:nvPr>
        </p:nvSpPr>
        <p:spPr>
          <a:xfrm>
            <a:off x="5292080" y="6537903"/>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064896" cy="40318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„Ich wundere mich, wie schnell </a:t>
            </a:r>
            <a:r>
              <a:rPr lang="de-CH" sz="3200" dirty="0" smtClean="0">
                <a:ln>
                  <a:solidFill>
                    <a:srgbClr val="000000"/>
                  </a:solidFill>
                </a:ln>
                <a:solidFill>
                  <a:srgbClr val="FFFFFF"/>
                </a:solidFill>
                <a:latin typeface="Arial Rounded MT Bold" pitchFamily="34" charset="0"/>
              </a:rPr>
              <a:t>ihr euch </a:t>
            </a:r>
            <a:r>
              <a:rPr lang="de-CH" sz="3200" dirty="0">
                <a:ln>
                  <a:solidFill>
                    <a:srgbClr val="000000"/>
                  </a:solidFill>
                </a:ln>
                <a:solidFill>
                  <a:srgbClr val="FFFFFF"/>
                </a:solidFill>
                <a:latin typeface="Arial Rounded MT Bold" pitchFamily="34" charset="0"/>
              </a:rPr>
              <a:t>von dem abwendet, der euch zum Glauben gerufen hat! Durch Christus hat er euch seine Gnade </a:t>
            </a:r>
            <a:r>
              <a:rPr lang="de-CH" sz="3200" dirty="0" smtClean="0">
                <a:ln>
                  <a:solidFill>
                    <a:srgbClr val="000000"/>
                  </a:solidFill>
                </a:ln>
                <a:solidFill>
                  <a:srgbClr val="FFFFFF"/>
                </a:solidFill>
                <a:latin typeface="Arial Rounded MT Bold" pitchFamily="34" charset="0"/>
              </a:rPr>
              <a:t>erwiesen,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und </a:t>
            </a:r>
            <a:r>
              <a:rPr lang="de-CH" sz="3200" dirty="0">
                <a:ln>
                  <a:solidFill>
                    <a:srgbClr val="000000"/>
                  </a:solidFill>
                </a:ln>
                <a:solidFill>
                  <a:srgbClr val="FFFFFF"/>
                </a:solidFill>
                <a:latin typeface="Arial Rounded MT Bold" pitchFamily="34" charset="0"/>
              </a:rPr>
              <a:t>ihr kehrt ihm </a:t>
            </a:r>
            <a:r>
              <a:rPr lang="de-CH" sz="3200" dirty="0" smtClean="0">
                <a:ln>
                  <a:solidFill>
                    <a:srgbClr val="000000"/>
                  </a:solidFill>
                </a:ln>
                <a:solidFill>
                  <a:srgbClr val="FFFFFF"/>
                </a:solidFill>
                <a:latin typeface="Arial Rounded MT Bold" pitchFamily="34" charset="0"/>
              </a:rPr>
              <a:t>den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Rücken </a:t>
            </a:r>
            <a:r>
              <a:rPr lang="de-CH" sz="3200" dirty="0">
                <a:ln>
                  <a:solidFill>
                    <a:srgbClr val="000000"/>
                  </a:solidFill>
                </a:ln>
                <a:solidFill>
                  <a:srgbClr val="FFFFFF"/>
                </a:solidFill>
                <a:latin typeface="Arial Rounded MT Bold" pitchFamily="34" charset="0"/>
              </a:rPr>
              <a:t>und </a:t>
            </a:r>
            <a:r>
              <a:rPr lang="de-CH" sz="3200" dirty="0" smtClean="0">
                <a:ln>
                  <a:solidFill>
                    <a:srgbClr val="000000"/>
                  </a:solidFill>
                </a:ln>
                <a:solidFill>
                  <a:srgbClr val="FFFFFF"/>
                </a:solidFill>
                <a:latin typeface="Arial Rounded MT Bold" pitchFamily="34" charset="0"/>
              </a:rPr>
              <a:t>wendet</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euch </a:t>
            </a:r>
            <a:r>
              <a:rPr lang="de-CH" sz="3200" dirty="0">
                <a:ln>
                  <a:solidFill>
                    <a:srgbClr val="000000"/>
                  </a:solidFill>
                </a:ln>
                <a:solidFill>
                  <a:srgbClr val="FFFFFF"/>
                </a:solidFill>
                <a:latin typeface="Arial Rounded MT Bold" pitchFamily="34" charset="0"/>
              </a:rPr>
              <a:t>einem </a:t>
            </a:r>
            <a:r>
              <a:rPr lang="de-CH" sz="3200" dirty="0" smtClean="0">
                <a:ln>
                  <a:solidFill>
                    <a:srgbClr val="000000"/>
                  </a:solidFill>
                </a:ln>
                <a:solidFill>
                  <a:srgbClr val="FFFFFF"/>
                </a:solidFill>
                <a:latin typeface="Arial Rounded MT Bold" pitchFamily="34" charset="0"/>
              </a:rPr>
              <a:t>anderen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Evangelium </a:t>
            </a:r>
            <a:r>
              <a:rPr lang="de-CH" sz="3200" dirty="0">
                <a:ln>
                  <a:solidFill>
                    <a:srgbClr val="000000"/>
                  </a:solidFill>
                </a:ln>
                <a:solidFill>
                  <a:srgbClr val="FFFFFF"/>
                </a:solidFill>
                <a:latin typeface="Arial Rounded MT Bold" pitchFamily="34" charset="0"/>
              </a:rPr>
              <a:t>zu.“</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688901" y="364502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Galater-Brief 1,6</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2137256096"/>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5" y="44624"/>
            <a:ext cx="8568951" cy="40318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„Euch aber hat Gott zur Gemeinschaft mit Jesus Christus berufen. Mit ihm hat er uns alles geschenkt: Er ist unsere Weisheit – die wahre Weisheit, die von Gott kommt. Durch ihn können wir vor Gott als gerecht bestehen. Durch ihn hat Gott uns zu seinem heiligen Volk gemacht und von unserer Schuld befreit.“</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83221" y="4037002"/>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1.Korinther-Brief 1,30</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lvl="0" algn="l">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2244606056"/>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2889" name="Rectangle 9"/>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bleibe ich auf Kurs?</a:t>
            </a: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„Es ist so, dass gewisse Leute euch in Verwirrung stürzen, weil sie </a:t>
            </a:r>
            <a:r>
              <a:rPr lang="de-CH" sz="3200" dirty="0" smtClean="0">
                <a:ln>
                  <a:solidFill>
                    <a:srgbClr val="000000"/>
                  </a:solidFill>
                </a:ln>
                <a:solidFill>
                  <a:srgbClr val="FFFFFF"/>
                </a:solidFill>
                <a:latin typeface="Arial Rounded MT Bold" pitchFamily="34" charset="0"/>
              </a:rPr>
              <a:t>versuchen,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das </a:t>
            </a:r>
            <a:r>
              <a:rPr lang="de-CH" sz="3200" dirty="0">
                <a:ln>
                  <a:solidFill>
                    <a:srgbClr val="000000"/>
                  </a:solidFill>
                </a:ln>
                <a:solidFill>
                  <a:srgbClr val="FFFFFF"/>
                </a:solidFill>
                <a:latin typeface="Arial Rounded MT Bold" pitchFamily="34" charset="0"/>
              </a:rPr>
              <a:t>Evangelium von Christus </a:t>
            </a:r>
            <a:r>
              <a:rPr lang="de-CH" sz="3200" dirty="0" smtClean="0">
                <a:ln>
                  <a:solidFill>
                    <a:srgbClr val="000000"/>
                  </a:solidFill>
                </a:ln>
                <a:solidFill>
                  <a:srgbClr val="FFFFFF"/>
                </a:solidFill>
                <a:latin typeface="Arial Rounded MT Bold" pitchFamily="34" charset="0"/>
              </a:rPr>
              <a:t>auf</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den </a:t>
            </a:r>
            <a:r>
              <a:rPr lang="de-CH" sz="3200" dirty="0">
                <a:ln>
                  <a:solidFill>
                    <a:srgbClr val="000000"/>
                  </a:solidFill>
                </a:ln>
                <a:solidFill>
                  <a:srgbClr val="FFFFFF"/>
                </a:solidFill>
                <a:latin typeface="Arial Rounded MT Bold" pitchFamily="34" charset="0"/>
              </a:rPr>
              <a:t>Kopf zu stellen.“</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699792" y="1988840"/>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Galater-Brief 1,7</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459966405"/>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2051720" y="72043"/>
            <a:ext cx="7092280" cy="45243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„Ich kämpfe mit leidenschaftlichem Eifer um euch, mit einem Eifer, den Gott selbst in mir geweckt hat. Wie ein Vater seine Tochter mit dem einen Mann verlobt, für den sie bestimmt ist, so habe ich euch mit Christus verlobt, und mir liegt alles daran, ihm eine reine, unberührte Braut zuzuführen.“</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87824" y="4581128"/>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2.Korinther-Brief 11,2</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bleibe ich auf Kurs?</a:t>
            </a:r>
          </a:p>
        </p:txBody>
      </p:sp>
    </p:spTree>
    <p:extLst>
      <p:ext uri="{BB962C8B-B14F-4D97-AF65-F5344CB8AC3E}">
        <p14:creationId xmlns:p14="http://schemas.microsoft.com/office/powerpoint/2010/main" val="858845043"/>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79512" y="74512"/>
            <a:ext cx="7092280"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„Ich laufe mit ganzer Kraft dem Ziel entgegen, um den Siegespreis zu bekommen – den Preis, der in der Teilhabe an der himmlischen Welt besteht, zu der uns Gott durch Jesus Christus berufen hat.“</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1800" y="3212976"/>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Philipper-Brief 3,14</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bleibe ich auf Kurs?</a:t>
            </a:r>
          </a:p>
        </p:txBody>
      </p:sp>
    </p:spTree>
    <p:extLst>
      <p:ext uri="{BB962C8B-B14F-4D97-AF65-F5344CB8AC3E}">
        <p14:creationId xmlns:p14="http://schemas.microsoft.com/office/powerpoint/2010/main" val="840871026"/>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2889" name="Rectangle 9"/>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bleibe ich auf Kurs?</a:t>
            </a:r>
          </a:p>
        </p:txBody>
      </p:sp>
      <p:pic>
        <p:nvPicPr>
          <p:cNvPr id="1026" name="Picture 2" descr="C:\Users\jür\Desktop\Auf Kurs bleib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58214"/>
            <a:ext cx="6160675" cy="6185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492146"/>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Ich erwähne das, weil ihr wissen sollt, wie sehr ich mich für euch einsetze. Ich kämpfe um euch und auch um die Geschwister in </a:t>
            </a:r>
            <a:r>
              <a:rPr lang="de-CH" sz="3200" dirty="0" err="1">
                <a:ln>
                  <a:solidFill>
                    <a:srgbClr val="000000"/>
                  </a:solidFill>
                </a:ln>
                <a:solidFill>
                  <a:srgbClr val="FFFFFF"/>
                </a:solidFill>
                <a:latin typeface="Arial Rounded MT Bold" pitchFamily="34" charset="0"/>
              </a:rPr>
              <a:t>Laodizea</a:t>
            </a:r>
            <a:r>
              <a:rPr lang="de-CH" sz="3200" dirty="0">
                <a:ln>
                  <a:solidFill>
                    <a:srgbClr val="000000"/>
                  </a:solidFill>
                </a:ln>
                <a:solidFill>
                  <a:srgbClr val="FFFFFF"/>
                </a:solidFill>
                <a:latin typeface="Arial Rounded MT Bold" pitchFamily="34" charset="0"/>
              </a:rPr>
              <a:t> und um alle anderen, die mich nicht persönlich kennen.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515400" y="2648525"/>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597337900"/>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44624"/>
            <a:ext cx="8856984" cy="45243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Es geht mir darum, dass ihr gestärkt und ermutigt werdet und dass ihr in Liebe zusammenhaltet. Dann werdet ihr eine tiefe und umfassende Erkenntnis erlangen, ein immer grösseres Verständnis für das Geheimnis Gottes. Christus selbst </a:t>
            </a:r>
            <a:r>
              <a:rPr lang="de-CH" sz="3200" dirty="0" smtClean="0">
                <a:ln>
                  <a:solidFill>
                    <a:srgbClr val="000000"/>
                  </a:solidFill>
                </a:ln>
                <a:solidFill>
                  <a:srgbClr val="FFFFFF"/>
                </a:solidFill>
                <a:latin typeface="Arial Rounded MT Bold" pitchFamily="34" charset="0"/>
              </a:rPr>
              <a:t>ist</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dieses </a:t>
            </a:r>
            <a:r>
              <a:rPr lang="de-CH" sz="3200" dirty="0">
                <a:ln>
                  <a:solidFill>
                    <a:srgbClr val="000000"/>
                  </a:solidFill>
                </a:ln>
                <a:solidFill>
                  <a:srgbClr val="FFFFFF"/>
                </a:solidFill>
                <a:latin typeface="Arial Rounded MT Bold" pitchFamily="34" charset="0"/>
              </a:rPr>
              <a:t>Geheimnis; in ihm </a:t>
            </a:r>
            <a:r>
              <a:rPr lang="de-CH" sz="3200" dirty="0" smtClean="0">
                <a:ln>
                  <a:solidFill>
                    <a:srgbClr val="000000"/>
                  </a:solidFill>
                </a:ln>
                <a:solidFill>
                  <a:srgbClr val="FFFFFF"/>
                </a:solidFill>
                <a:latin typeface="Arial Rounded MT Bold" pitchFamily="34" charset="0"/>
              </a:rPr>
              <a:t>sind</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alle </a:t>
            </a:r>
            <a:r>
              <a:rPr lang="de-CH" sz="3200" dirty="0">
                <a:ln>
                  <a:solidFill>
                    <a:srgbClr val="000000"/>
                  </a:solidFill>
                </a:ln>
                <a:solidFill>
                  <a:srgbClr val="FFFFFF"/>
                </a:solidFill>
                <a:latin typeface="Arial Rounded MT Bold" pitchFamily="34" charset="0"/>
              </a:rPr>
              <a:t>Schätze der </a:t>
            </a:r>
            <a:r>
              <a:rPr lang="de-CH" sz="3200" dirty="0" smtClean="0">
                <a:ln>
                  <a:solidFill>
                    <a:srgbClr val="000000"/>
                  </a:solidFill>
                </a:ln>
                <a:solidFill>
                  <a:srgbClr val="FFFFFF"/>
                </a:solidFill>
                <a:latin typeface="Arial Rounded MT Bold" pitchFamily="34" charset="0"/>
              </a:rPr>
              <a:t>Weisheit</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und </a:t>
            </a:r>
            <a:r>
              <a:rPr lang="de-CH" sz="3200" dirty="0">
                <a:ln>
                  <a:solidFill>
                    <a:srgbClr val="000000"/>
                  </a:solidFill>
                </a:ln>
                <a:solidFill>
                  <a:srgbClr val="FFFFFF"/>
                </a:solidFill>
                <a:latin typeface="Arial Rounded MT Bold" pitchFamily="34" charset="0"/>
              </a:rPr>
              <a:t>der Erkenntnis verborgen.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64010" y="5517232"/>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2,2-3</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886647397"/>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01072134</Template>
  <TotalTime>0</TotalTime>
  <Words>1057</Words>
  <Application>Microsoft Office PowerPoint</Application>
  <PresentationFormat>Bildschirmpräsentation (4:3)</PresentationFormat>
  <Paragraphs>87</Paragraphs>
  <Slides>31</Slides>
  <Notes>0</Notes>
  <HiddenSlides>0</HiddenSlides>
  <MMClips>0</MMClips>
  <ScaleCrop>false</ScaleCrop>
  <HeadingPairs>
    <vt:vector size="4" baseType="variant">
      <vt:variant>
        <vt:lpstr>Design</vt:lpstr>
      </vt:variant>
      <vt:variant>
        <vt:i4>1</vt:i4>
      </vt:variant>
      <vt:variant>
        <vt:lpstr>Folientitel</vt:lpstr>
      </vt:variant>
      <vt:variant>
        <vt:i4>31</vt:i4>
      </vt:variant>
    </vt:vector>
  </HeadingPairs>
  <TitlesOfParts>
    <vt:vector size="32" baseType="lpstr">
      <vt:lpstr>01072134</vt:lpstr>
      <vt:lpstr>Orientiere Dich am richtigen Ort!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    In der Gemeinschaft reifer werden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II.   Bei Jesus den Reichtum entdecken</vt:lpstr>
      <vt:lpstr>PowerPoint-Präsentation</vt:lpstr>
      <vt:lpstr>PowerPoint-Präsentation</vt:lpstr>
      <vt:lpstr>PowerPoint-Präsentation</vt:lpstr>
      <vt:lpstr>PowerPoint-Präsentation</vt:lpstr>
      <vt:lpstr>PowerPoint-Präsentation</vt:lpstr>
      <vt:lpstr>Schlussgedanke </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Wie bleibe ich auf Kurs im Glauben? - Teil 1/4 - Orientiere Dich am richtigen Ort! - Folien</dc:title>
  <dc:creator>Jürg Birnstiel</dc:creator>
  <cp:lastModifiedBy>Me</cp:lastModifiedBy>
  <cp:revision>486</cp:revision>
  <cp:lastPrinted>1601-01-01T00:00:00Z</cp:lastPrinted>
  <dcterms:created xsi:type="dcterms:W3CDTF">2005-04-13T18:10:29Z</dcterms:created>
  <dcterms:modified xsi:type="dcterms:W3CDTF">2012-11-19T21:04:34Z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