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8"/>
  </p:notesMasterIdLst>
  <p:handoutMasterIdLst>
    <p:handoutMasterId r:id="rId39"/>
  </p:handoutMasterIdLst>
  <p:sldIdLst>
    <p:sldId id="735" r:id="rId2"/>
    <p:sldId id="1054" r:id="rId3"/>
    <p:sldId id="1031" r:id="rId4"/>
    <p:sldId id="1055" r:id="rId5"/>
    <p:sldId id="1056" r:id="rId6"/>
    <p:sldId id="1057" r:id="rId7"/>
    <p:sldId id="1058" r:id="rId8"/>
    <p:sldId id="1059" r:id="rId9"/>
    <p:sldId id="1060" r:id="rId10"/>
    <p:sldId id="1061" r:id="rId11"/>
    <p:sldId id="1062" r:id="rId12"/>
    <p:sldId id="1063" r:id="rId13"/>
    <p:sldId id="896" r:id="rId14"/>
    <p:sldId id="1065" r:id="rId15"/>
    <p:sldId id="1066" r:id="rId16"/>
    <p:sldId id="1067" r:id="rId17"/>
    <p:sldId id="1068" r:id="rId18"/>
    <p:sldId id="962" r:id="rId19"/>
    <p:sldId id="1069" r:id="rId20"/>
    <p:sldId id="1070" r:id="rId21"/>
    <p:sldId id="1071" r:id="rId22"/>
    <p:sldId id="1072" r:id="rId23"/>
    <p:sldId id="1073" r:id="rId24"/>
    <p:sldId id="1074" r:id="rId25"/>
    <p:sldId id="1053" r:id="rId26"/>
    <p:sldId id="1075" r:id="rId27"/>
    <p:sldId id="1076" r:id="rId28"/>
    <p:sldId id="1077" r:id="rId29"/>
    <p:sldId id="259" r:id="rId30"/>
    <p:sldId id="1078" r:id="rId31"/>
    <p:sldId id="1079" r:id="rId32"/>
    <p:sldId id="1080" r:id="rId33"/>
    <p:sldId id="1081" r:id="rId34"/>
    <p:sldId id="1082" r:id="rId35"/>
    <p:sldId id="1083" r:id="rId36"/>
    <p:sldId id="1084"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55691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2043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46755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8546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6174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0778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67014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97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54977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5895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7426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98320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98047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693001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2825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0735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25461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975075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073688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786894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275574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7894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53083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721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44450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78015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8322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3334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2708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53517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6421" y="82367"/>
            <a:ext cx="8858067" cy="2554545"/>
          </a:xfrm>
        </p:spPr>
        <p:txBody>
          <a:bodyPr wrap="square">
            <a:spAutoFit/>
          </a:bodyPr>
          <a:lstStyle/>
          <a:p>
            <a:pPr algn="l"/>
            <a:r>
              <a:rPr lang="de-CH" altLang="de-DE" sz="8000" dirty="0">
                <a:solidFill>
                  <a:schemeClr val="tx1"/>
                </a:solidFill>
                <a:effectLst/>
                <a:latin typeface="Univers LT Std 47 Cn Lt" pitchFamily="34" charset="0"/>
              </a:rPr>
              <a:t>Jesus verzichtet auf sein Recht</a:t>
            </a:r>
            <a:endParaRPr lang="de-DE" altLang="de-DE" sz="8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4675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Überraschende Reaktionen von </a:t>
            </a:r>
            <a:r>
              <a:rPr lang="de-CH" altLang="de-DE" sz="2800">
                <a:effectLst/>
                <a:latin typeface="Univers LT Std 47 Cn Lt" pitchFamily="34" charset="0"/>
              </a:rPr>
              <a:t>Jesus (4/4</a:t>
            </a:r>
            <a:r>
              <a:rPr lang="de-CH" altLang="de-DE" sz="2800" dirty="0">
                <a:effectLst/>
                <a:latin typeface="Univers LT Std 47 Cn Lt" pitchFamily="34" charset="0"/>
              </a:rPr>
              <a:t>)</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808846" y="3371220"/>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Matthäus-Evangelium 17,24-27</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7,45-46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704856" cy="2554545"/>
          </a:xfrm>
        </p:spPr>
        <p:txBody>
          <a:bodyPr wrap="square">
            <a:spAutoFit/>
          </a:bodyPr>
          <a:lstStyle/>
          <a:p>
            <a:pPr algn="l"/>
            <a:r>
              <a:rPr lang="de-CH" altLang="de-DE" sz="3200" dirty="0">
                <a:solidFill>
                  <a:schemeClr val="tx1"/>
                </a:solidFill>
                <a:effectLst/>
                <a:latin typeface="Univers LT Std 47 Cn Lt" pitchFamily="34" charset="0"/>
              </a:rPr>
              <a:t>Du hast mir keinen Kuss zur Begrüssung gegeben; sie aber hat, seit ich hier bin, nicht aufgehört, meine Füsse zu küssen. Du hast meinen Kopf nicht einmal mit gewöhnlichem Öl gesalbt, sie aber hat meine Füsse mit kostbarem Salböl gesalbt.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51511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90845"/>
            <a:ext cx="7704856" cy="2062103"/>
          </a:xfrm>
        </p:spPr>
        <p:txBody>
          <a:bodyPr wrap="square">
            <a:spAutoFit/>
          </a:bodyPr>
          <a:lstStyle/>
          <a:p>
            <a:pPr algn="l"/>
            <a:r>
              <a:rPr lang="de-CH" altLang="de-DE" sz="3200" dirty="0">
                <a:solidFill>
                  <a:schemeClr val="tx1"/>
                </a:solidFill>
                <a:effectLst/>
                <a:latin typeface="Univers LT Std 47 Cn Lt" pitchFamily="34" charset="0"/>
              </a:rPr>
              <a:t>Ich kann dir sagen, woher das kommt. Ihre vielen Sünden sind ihr vergeben worden, darum hat sie mir viel Liebe erwiesen. Wem aber wenig vergeben wird, der liebt auch wenig.«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700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7,48-49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066"/>
            <a:ext cx="7704856" cy="1569660"/>
          </a:xfrm>
        </p:spPr>
        <p:txBody>
          <a:bodyPr wrap="square">
            <a:spAutoFit/>
          </a:bodyPr>
          <a:lstStyle/>
          <a:p>
            <a:pPr algn="l"/>
            <a:r>
              <a:rPr lang="de-CH" altLang="de-DE" sz="3200" dirty="0">
                <a:solidFill>
                  <a:schemeClr val="tx1"/>
                </a:solidFill>
                <a:effectLst/>
                <a:latin typeface="Univers LT Std 47 Cn Lt" pitchFamily="34" charset="0"/>
              </a:rPr>
              <a:t>Und zu der Frau sagte Jesus: »Deine Sünden sind dir vergeben.« Die anderen Gäste fragten sich: »Wer ist dieser Mann, der sogar Sünden vergibt?«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595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48680"/>
            <a:ext cx="8640960" cy="769441"/>
          </a:xfrm>
        </p:spPr>
        <p:txBody>
          <a:bodyPr wrap="square">
            <a:spAutoFit/>
          </a:bodyPr>
          <a:lstStyle/>
          <a:p>
            <a:pPr algn="l"/>
            <a:r>
              <a:rPr lang="de-DE" altLang="de-DE" sz="4400" dirty="0">
                <a:solidFill>
                  <a:schemeClr val="tx1"/>
                </a:solidFill>
                <a:effectLst/>
                <a:latin typeface="Univers LT Std 47 Cn Lt" pitchFamily="34" charset="0"/>
              </a:rPr>
              <a:t>I. Liebe macht blind</a:t>
            </a:r>
          </a:p>
        </p:txBody>
      </p:sp>
    </p:spTree>
    <p:extLst>
      <p:ext uri="{BB962C8B-B14F-4D97-AF65-F5344CB8AC3E}">
        <p14:creationId xmlns:p14="http://schemas.microsoft.com/office/powerpoint/2010/main" val="3379662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066"/>
            <a:ext cx="7704856" cy="1569660"/>
          </a:xfrm>
        </p:spPr>
        <p:txBody>
          <a:bodyPr wrap="square">
            <a:spAutoFit/>
          </a:bodyPr>
          <a:lstStyle/>
          <a:p>
            <a:pPr algn="l"/>
            <a:r>
              <a:rPr lang="de-CH" altLang="de-DE" sz="3200" dirty="0">
                <a:solidFill>
                  <a:schemeClr val="tx1"/>
                </a:solidFill>
                <a:effectLst/>
                <a:latin typeface="Univers LT Std 47 Cn Lt" pitchFamily="34" charset="0"/>
              </a:rPr>
              <a:t>„Ihre Tränen fielen dabei auf seine Füsse.</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Da trocknete sie Jesus die Füsse mit ihrem Haar, küsste sie und salbte sie mit dem Öl.“</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6311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90845"/>
            <a:ext cx="7704856" cy="2062103"/>
          </a:xfrm>
        </p:spPr>
        <p:txBody>
          <a:bodyPr wrap="square">
            <a:spAutoFit/>
          </a:bodyPr>
          <a:lstStyle/>
          <a:p>
            <a:pPr algn="l"/>
            <a:r>
              <a:rPr lang="de-CH" altLang="de-DE" sz="3200" dirty="0">
                <a:solidFill>
                  <a:schemeClr val="tx1"/>
                </a:solidFill>
                <a:effectLst/>
                <a:latin typeface="Univers LT Std 47 Cn Lt" pitchFamily="34" charset="0"/>
              </a:rPr>
              <a:t>„Wenn dieser Mann wirklich ein Prophet wäre, würde er die Frau kennen, von der er sich da berühren lässt; er wüsste, was für eine sündige Person das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5564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Apostelgeschichte 13,38-39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066"/>
            <a:ext cx="7704856" cy="1569660"/>
          </a:xfrm>
        </p:spPr>
        <p:txBody>
          <a:bodyPr wrap="square">
            <a:spAutoFit/>
          </a:bodyPr>
          <a:lstStyle/>
          <a:p>
            <a:pPr algn="l"/>
            <a:r>
              <a:rPr lang="de-CH" altLang="de-DE" sz="3200" dirty="0">
                <a:solidFill>
                  <a:schemeClr val="tx1"/>
                </a:solidFill>
                <a:effectLst/>
                <a:latin typeface="Univers LT Std 47 Cn Lt" pitchFamily="34" charset="0"/>
              </a:rPr>
              <a:t>„Wozu das Gesetz des Mose nie imstande war, das hat Jesus möglich gemacht: Jeder, der an ihn glaubt, wird von aller Schuld freigesprochen.“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0762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Psalm 95,1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066"/>
            <a:ext cx="7704856" cy="1569660"/>
          </a:xfrm>
        </p:spPr>
        <p:txBody>
          <a:bodyPr wrap="square">
            <a:spAutoFit/>
          </a:bodyPr>
          <a:lstStyle/>
          <a:p>
            <a:pPr algn="l"/>
            <a:r>
              <a:rPr lang="de-CH" altLang="de-DE" sz="3200" dirty="0">
                <a:solidFill>
                  <a:schemeClr val="tx1"/>
                </a:solidFill>
                <a:effectLst/>
                <a:latin typeface="Univers LT Std 47 Cn Lt" pitchFamily="34" charset="0"/>
              </a:rPr>
              <a:t>„Kommt und jauchzt vor dem Herrn, wir begrüssen ihn mit Freudengeschrei; denn er ist unser starker Helfer!“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1622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Liebe sieht ins Herz</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640960" cy="1569660"/>
          </a:xfrm>
        </p:spPr>
        <p:txBody>
          <a:bodyPr wrap="square">
            <a:spAutoFit/>
          </a:bodyPr>
          <a:lstStyle/>
          <a:p>
            <a:pPr algn="l"/>
            <a:r>
              <a:rPr lang="de-CH" altLang="de-DE" sz="3200" dirty="0">
                <a:solidFill>
                  <a:schemeClr val="tx1"/>
                </a:solidFill>
                <a:effectLst/>
                <a:latin typeface="Univers LT Std 47 Cn Lt" pitchFamily="34" charset="0"/>
              </a:rPr>
              <a:t>„Zwei Männer hatten Schulden bei einem Geldverleiher. Der eine schuldete ihm fünfhundert Denare, der andere fünfzig.“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0012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93864"/>
            <a:ext cx="8938344" cy="1938992"/>
          </a:xfrm>
        </p:spPr>
        <p:txBody>
          <a:bodyPr wrap="square">
            <a:spAutoFit/>
          </a:bodyPr>
          <a:lstStyle/>
          <a:p>
            <a:pPr algn="l"/>
            <a:r>
              <a:rPr lang="de-CH" altLang="de-DE" sz="4000" dirty="0">
                <a:solidFill>
                  <a:schemeClr val="tx1"/>
                </a:solidFill>
                <a:effectLst/>
                <a:latin typeface="Univers LT Std 47 Cn Lt" pitchFamily="34" charset="0"/>
              </a:rPr>
              <a:t>Ein Pharisäer hatte Jesus zu sich zum Essen eingeladen, und Jesus war gekommen und hatte am Tisch Platz genommen.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18033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6435"/>
            <a:ext cx="8640960" cy="2062103"/>
          </a:xfrm>
        </p:spPr>
        <p:txBody>
          <a:bodyPr wrap="square">
            <a:spAutoFit/>
          </a:bodyPr>
          <a:lstStyle/>
          <a:p>
            <a:pPr algn="l"/>
            <a:r>
              <a:rPr lang="de-CH" altLang="de-DE" sz="3200" dirty="0">
                <a:solidFill>
                  <a:schemeClr val="tx1"/>
                </a:solidFill>
                <a:effectLst/>
                <a:latin typeface="Univers LT Std 47 Cn Lt" pitchFamily="34" charset="0"/>
              </a:rPr>
              <a:t>„Keiner der beiden konnte seine Schulden zurückzahlen. Da erliess er sie ihnen. Was meinst du: Welcher von den beiden wird ihm gegenüber wohl grössere Dankbarkeit empfinden?“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761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640960" cy="1569660"/>
          </a:xfrm>
        </p:spPr>
        <p:txBody>
          <a:bodyPr wrap="square">
            <a:spAutoFit/>
          </a:bodyPr>
          <a:lstStyle/>
          <a:p>
            <a:pPr algn="l"/>
            <a:r>
              <a:rPr lang="de-CH" altLang="de-DE" sz="4800" dirty="0">
                <a:solidFill>
                  <a:schemeClr val="tx1"/>
                </a:solidFill>
                <a:effectLst/>
                <a:latin typeface="Univers LT Std 47 Cn Lt" pitchFamily="34" charset="0"/>
              </a:rPr>
              <a:t>„Ich nehme an, der, dem er die grössere Schuld erlassen hat.“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97677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6435"/>
            <a:ext cx="8640960" cy="2062103"/>
          </a:xfrm>
        </p:spPr>
        <p:txBody>
          <a:bodyPr wrap="square">
            <a:spAutoFit/>
          </a:bodyPr>
          <a:lstStyle/>
          <a:p>
            <a:pPr algn="l"/>
            <a:r>
              <a:rPr lang="de-CH" altLang="de-DE" sz="3200" dirty="0">
                <a:solidFill>
                  <a:schemeClr val="tx1"/>
                </a:solidFill>
                <a:effectLst/>
                <a:latin typeface="Univers LT Std 47 Cn Lt" pitchFamily="34" charset="0"/>
              </a:rPr>
              <a:t>„Siehst du diese Frau? Ich bin in dein Haus gekommen, und du hast mir kein Wasser für meine Füsse gereicht; sie aber hat meine Füsse mit ihren Tränen benetzt und mit ihrem Haar getrocknet.“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94099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7990"/>
            <a:ext cx="8640960" cy="1938992"/>
          </a:xfrm>
        </p:spPr>
        <p:txBody>
          <a:bodyPr wrap="square">
            <a:spAutoFit/>
          </a:bodyPr>
          <a:lstStyle/>
          <a:p>
            <a:pPr algn="l"/>
            <a:r>
              <a:rPr lang="de-CH" altLang="de-DE" sz="4000" dirty="0">
                <a:solidFill>
                  <a:schemeClr val="tx1"/>
                </a:solidFill>
                <a:effectLst/>
                <a:latin typeface="Univers LT Std 47 Cn Lt" pitchFamily="34" charset="0"/>
              </a:rPr>
              <a:t>„Du hast mir keinen Kuss zur Begrüssung gegeben; sie aber hat, seit ich hier bin,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nicht aufgehört, meine Füsse zu küssen.“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1523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308324"/>
          </a:xfrm>
        </p:spPr>
        <p:txBody>
          <a:bodyPr wrap="square">
            <a:spAutoFit/>
          </a:bodyPr>
          <a:lstStyle/>
          <a:p>
            <a:pPr algn="l"/>
            <a:r>
              <a:rPr lang="de-CH" altLang="de-DE" sz="3600" dirty="0">
                <a:solidFill>
                  <a:schemeClr val="tx1"/>
                </a:solidFill>
                <a:effectLst/>
                <a:latin typeface="Univers LT Std 47 Cn Lt" pitchFamily="34" charset="0"/>
              </a:rPr>
              <a:t>„Ich kann dir sagen, woher das kommt. Ihre vielen Sünden sind ihr vergeben worden, darum hat sie mir viel Liebe erwiesen. Wem aber wenig vergeben wird, der liebt auch wenig.“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7877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tx1"/>
                </a:solidFill>
                <a:effectLst/>
                <a:latin typeface="Univers LT Std 47 Cn Lt" pitchFamily="34" charset="0"/>
              </a:rPr>
              <a:t>III. </a:t>
            </a:r>
            <a:r>
              <a:rPr lang="de-CH" altLang="de-DE" dirty="0">
                <a:solidFill>
                  <a:schemeClr val="tx1"/>
                </a:solidFill>
                <a:effectLst/>
                <a:latin typeface="Univers LT Std 47 Cn Lt" pitchFamily="34" charset="0"/>
              </a:rPr>
              <a:t>Liebe ist barmherzig</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8451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640960" cy="2123658"/>
          </a:xfrm>
        </p:spPr>
        <p:txBody>
          <a:bodyPr wrap="square">
            <a:spAutoFit/>
          </a:bodyPr>
          <a:lstStyle/>
          <a:p>
            <a:pPr algn="l"/>
            <a:r>
              <a:rPr lang="de-CH" altLang="de-DE" sz="6600" dirty="0">
                <a:solidFill>
                  <a:schemeClr val="tx1"/>
                </a:solidFill>
                <a:effectLst/>
                <a:latin typeface="Univers LT Std 47 Cn Lt" pitchFamily="34" charset="0"/>
              </a:rPr>
              <a:t>„Deine Sünden sind dir vergeben.“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82961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640960" cy="2123658"/>
          </a:xfrm>
        </p:spPr>
        <p:txBody>
          <a:bodyPr wrap="square">
            <a:spAutoFit/>
          </a:bodyPr>
          <a:lstStyle/>
          <a:p>
            <a:pPr algn="l"/>
            <a:r>
              <a:rPr lang="de-CH" altLang="de-DE" sz="6600" dirty="0">
                <a:solidFill>
                  <a:schemeClr val="tx1"/>
                </a:solidFill>
                <a:effectLst/>
                <a:latin typeface="Univers LT Std 47 Cn Lt" pitchFamily="34" charset="0"/>
              </a:rPr>
              <a:t>„Wer ist dieser Mann, der sogar Sünden vergibt?“</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3177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640960" cy="2123658"/>
          </a:xfrm>
        </p:spPr>
        <p:txBody>
          <a:bodyPr wrap="square">
            <a:spAutoFit/>
          </a:bodyPr>
          <a:lstStyle/>
          <a:p>
            <a:pPr algn="l"/>
            <a:r>
              <a:rPr lang="de-CH" altLang="de-DE" sz="6600" dirty="0">
                <a:solidFill>
                  <a:schemeClr val="tx1"/>
                </a:solidFill>
                <a:effectLst/>
                <a:latin typeface="Univers LT Std 47 Cn Lt" pitchFamily="34" charset="0"/>
              </a:rPr>
              <a:t>„Dein Glaube hat dich gerettet. Geh in Frieden!“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51983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596336" cy="2554545"/>
          </a:xfrm>
        </p:spPr>
        <p:txBody>
          <a:bodyPr wrap="square">
            <a:spAutoFit/>
          </a:bodyPr>
          <a:lstStyle/>
          <a:p>
            <a:pPr algn="l"/>
            <a:r>
              <a:rPr lang="de-CH" altLang="de-DE" sz="3200" dirty="0">
                <a:solidFill>
                  <a:schemeClr val="tx1"/>
                </a:solidFill>
                <a:effectLst/>
                <a:latin typeface="Univers LT Std 47 Cn Lt" pitchFamily="34" charset="0"/>
              </a:rPr>
              <a:t>In jener Stadt lebte eine Frau, die für ihren unmoralischen Lebenswandel bekannt war. Als sie erfuhr, dass Jesus im Haus des Pharisäers zu Gast war, nahm sie ein Alabastergefäss voll Salböl und ging dorthin.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21,15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55186"/>
            <a:ext cx="8640960" cy="1446550"/>
          </a:xfrm>
        </p:spPr>
        <p:txBody>
          <a:bodyPr wrap="square">
            <a:spAutoFit/>
          </a:bodyPr>
          <a:lstStyle/>
          <a:p>
            <a:pPr algn="l"/>
            <a:r>
              <a:rPr lang="de-CH" altLang="de-DE" sz="4400" dirty="0">
                <a:solidFill>
                  <a:schemeClr val="tx1"/>
                </a:solidFill>
                <a:effectLst/>
                <a:latin typeface="Univers LT Std 47 Cn Lt" pitchFamily="34" charset="0"/>
              </a:rPr>
              <a:t>„Simon, Sohn des Johannes, liebst du mich mehr als irgendein anderer hier?“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30358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21,15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55186"/>
            <a:ext cx="5184576" cy="1446550"/>
          </a:xfrm>
        </p:spPr>
        <p:txBody>
          <a:bodyPr wrap="square">
            <a:spAutoFit/>
          </a:bodyPr>
          <a:lstStyle/>
          <a:p>
            <a:pPr algn="l"/>
            <a:r>
              <a:rPr lang="de-CH" altLang="de-DE" sz="4400" dirty="0">
                <a:solidFill>
                  <a:schemeClr val="tx1"/>
                </a:solidFill>
                <a:effectLst/>
                <a:latin typeface="Univers LT Std 47 Cn Lt" pitchFamily="34" charset="0"/>
              </a:rPr>
              <a:t>„Ja, Herr, du weisst, dass ich dich lieb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61233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21,16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55186"/>
            <a:ext cx="6984776" cy="1446550"/>
          </a:xfrm>
        </p:spPr>
        <p:txBody>
          <a:bodyPr wrap="square">
            <a:spAutoFit/>
          </a:bodyPr>
          <a:lstStyle/>
          <a:p>
            <a:pPr algn="l"/>
            <a:r>
              <a:rPr lang="de-CH" altLang="de-DE" sz="4400" dirty="0">
                <a:solidFill>
                  <a:schemeClr val="tx1"/>
                </a:solidFill>
                <a:effectLst/>
                <a:latin typeface="Univers LT Std 47 Cn Lt" pitchFamily="34" charset="0"/>
              </a:rPr>
              <a:t>„Simon, Sohn des Johannes, liebst du mich?“</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69465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21,16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55186"/>
            <a:ext cx="6984776" cy="1446550"/>
          </a:xfrm>
        </p:spPr>
        <p:txBody>
          <a:bodyPr wrap="square">
            <a:spAutoFit/>
          </a:bodyPr>
          <a:lstStyle/>
          <a:p>
            <a:pPr algn="l"/>
            <a:r>
              <a:rPr lang="de-CH" altLang="de-DE" sz="4400" dirty="0">
                <a:solidFill>
                  <a:schemeClr val="tx1"/>
                </a:solidFill>
                <a:effectLst/>
                <a:latin typeface="Univers LT Std 47 Cn Lt" pitchFamily="34" charset="0"/>
              </a:rPr>
              <a:t>„Ja, Herr, du weisst,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dass ich dich lieb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0061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21,17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55186"/>
            <a:ext cx="6552728" cy="1446550"/>
          </a:xfrm>
        </p:spPr>
        <p:txBody>
          <a:bodyPr wrap="square">
            <a:spAutoFit/>
          </a:bodyPr>
          <a:lstStyle/>
          <a:p>
            <a:pPr algn="l"/>
            <a:r>
              <a:rPr lang="de-CH" altLang="de-DE" sz="4400" dirty="0">
                <a:solidFill>
                  <a:schemeClr val="tx1"/>
                </a:solidFill>
                <a:effectLst/>
                <a:latin typeface="Univers LT Std 47 Cn Lt" pitchFamily="34" charset="0"/>
              </a:rPr>
              <a:t>„Simon, Sohn des Johannes, hast du mich lieb?“</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5158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21,17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55186"/>
            <a:ext cx="7560840" cy="1446550"/>
          </a:xfrm>
        </p:spPr>
        <p:txBody>
          <a:bodyPr wrap="square">
            <a:spAutoFit/>
          </a:bodyPr>
          <a:lstStyle/>
          <a:p>
            <a:pPr algn="l"/>
            <a:r>
              <a:rPr lang="de-CH" altLang="de-DE" sz="4400" dirty="0">
                <a:solidFill>
                  <a:schemeClr val="tx1"/>
                </a:solidFill>
                <a:effectLst/>
                <a:latin typeface="Univers LT Std 47 Cn Lt" pitchFamily="34" charset="0"/>
              </a:rPr>
              <a:t>„Herr, du weisst alles.</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Du weisst, dass ich dich lieb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0438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21,17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516741"/>
            <a:ext cx="8568952" cy="1323439"/>
          </a:xfrm>
        </p:spPr>
        <p:txBody>
          <a:bodyPr wrap="square">
            <a:spAutoFit/>
          </a:bodyPr>
          <a:lstStyle/>
          <a:p>
            <a:pPr algn="l"/>
            <a:r>
              <a:rPr lang="de-CH" altLang="de-DE" sz="8000" dirty="0">
                <a:solidFill>
                  <a:schemeClr val="tx1"/>
                </a:solidFill>
                <a:effectLst/>
                <a:latin typeface="Univers LT Std 47 Cn Lt" pitchFamily="34" charset="0"/>
              </a:rPr>
              <a:t>„Hast du mich lieb?“</a:t>
            </a:r>
            <a:endParaRPr lang="de-DE" altLang="de-DE" sz="8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277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596336" cy="2554545"/>
          </a:xfrm>
        </p:spPr>
        <p:txBody>
          <a:bodyPr wrap="square">
            <a:spAutoFit/>
          </a:bodyPr>
          <a:lstStyle/>
          <a:p>
            <a:pPr algn="l"/>
            <a:r>
              <a:rPr lang="de-CH" altLang="de-DE" sz="3200" dirty="0">
                <a:solidFill>
                  <a:schemeClr val="tx1"/>
                </a:solidFill>
                <a:effectLst/>
                <a:latin typeface="Univers LT Std 47 Cn Lt" pitchFamily="34" charset="0"/>
              </a:rPr>
              <a:t>Sie trat von hinten an das Fussende des Polsters, auf dem Jesus Platz genommen hatte, und brach in Weinen aus; dabei fielen ihre Tränen auf seine Füsse. Da trocknete sie ihm die Füsse mit ihrem Haar, küsste sie und salbte sie mit dem Öl.</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838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596336" cy="2554545"/>
          </a:xfrm>
        </p:spPr>
        <p:txBody>
          <a:bodyPr wrap="square">
            <a:spAutoFit/>
          </a:bodyPr>
          <a:lstStyle/>
          <a:p>
            <a:pPr algn="l"/>
            <a:r>
              <a:rPr lang="de-CH" altLang="de-DE" sz="3200" dirty="0">
                <a:solidFill>
                  <a:schemeClr val="tx1"/>
                </a:solidFill>
                <a:effectLst/>
                <a:latin typeface="Univers LT Std 47 Cn Lt" pitchFamily="34" charset="0"/>
              </a:rPr>
              <a:t>Als der Pharisäer, der Jesus eingeladen hatte, das sah, dachte er: »Wenn dieser Mann wirklich ein Prophet wäre, würde er die Frau kennen, von der er sich da berühren lässt; er wüsste, was für eine sündige Person das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296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7,40-41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96944" cy="2554545"/>
          </a:xfrm>
        </p:spPr>
        <p:txBody>
          <a:bodyPr wrap="square">
            <a:spAutoFit/>
          </a:bodyPr>
          <a:lstStyle/>
          <a:p>
            <a:pPr algn="l"/>
            <a:r>
              <a:rPr lang="de-CH" altLang="de-DE" sz="3200" dirty="0">
                <a:solidFill>
                  <a:schemeClr val="tx1"/>
                </a:solidFill>
                <a:effectLst/>
                <a:latin typeface="Univers LT Std 47 Cn Lt" pitchFamily="34" charset="0"/>
              </a:rPr>
              <a:t>Da wandte sich Jesus zu ihm. »Simon«, sagte er, »ich habe dir etwas zu sagen.« Simon erwiderte: »Meister, bitte sprich!« – »Zwei Männer hatten Schulden bei einem Geldverleiher«, begann Jesus. »Der eine schuldete ihm fünfhundert Denare, der andere fünfzig.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6619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90845"/>
            <a:ext cx="8496944" cy="2062103"/>
          </a:xfrm>
        </p:spPr>
        <p:txBody>
          <a:bodyPr wrap="square">
            <a:spAutoFit/>
          </a:bodyPr>
          <a:lstStyle/>
          <a:p>
            <a:pPr algn="l"/>
            <a:r>
              <a:rPr lang="de-CH" altLang="de-DE" sz="3200" dirty="0">
                <a:solidFill>
                  <a:schemeClr val="tx1"/>
                </a:solidFill>
                <a:effectLst/>
                <a:latin typeface="Univers LT Std 47 Cn Lt" pitchFamily="34" charset="0"/>
              </a:rPr>
              <a:t>Keiner der beiden konnte seine Schulden zurückzahlen. Da erliess er sie ihnen. Was meinst du: Welcher von den beiden wird ihm gegenüber wohl grössere Dankbarkeit empfinden?«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507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066"/>
            <a:ext cx="7704856" cy="1569660"/>
          </a:xfrm>
        </p:spPr>
        <p:txBody>
          <a:bodyPr wrap="square">
            <a:spAutoFit/>
          </a:bodyPr>
          <a:lstStyle/>
          <a:p>
            <a:pPr algn="l"/>
            <a:r>
              <a:rPr lang="de-CH" altLang="de-DE" sz="3200" dirty="0">
                <a:solidFill>
                  <a:schemeClr val="tx1"/>
                </a:solidFill>
                <a:effectLst/>
                <a:latin typeface="Univers LT Std 47 Cn Lt" pitchFamily="34" charset="0"/>
              </a:rPr>
              <a:t>Simon antwortete: »Ich nehme an, der, dem er die grössere Schuld erlassen hat.« – »Richtig«, erwiderte Jesus.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076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7,44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704856" cy="2554545"/>
          </a:xfrm>
        </p:spPr>
        <p:txBody>
          <a:bodyPr wrap="square">
            <a:spAutoFit/>
          </a:bodyPr>
          <a:lstStyle/>
          <a:p>
            <a:pPr algn="l"/>
            <a:r>
              <a:rPr lang="de-CH" altLang="de-DE" sz="3200" dirty="0">
                <a:solidFill>
                  <a:schemeClr val="tx1"/>
                </a:solidFill>
                <a:effectLst/>
                <a:latin typeface="Univers LT Std 47 Cn Lt" pitchFamily="34" charset="0"/>
              </a:rPr>
              <a:t>Dann wies er auf die Frau und sagte zu Simon: »Siehst du diese Frau? Ich bin in dein Haus gekommen, und du hast mir kein Wasser für meine Füsse gereicht; sie aber hat meine Füsse mit ihren Tränen benetzt und mit ihrem Haar getrocknet.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9490237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921</Words>
  <Application>Microsoft Office PowerPoint</Application>
  <PresentationFormat>Bildschirmpräsentation (4:3)</PresentationFormat>
  <Paragraphs>105</Paragraphs>
  <Slides>36</Slides>
  <Notes>36</Notes>
  <HiddenSlides>0</HiddenSlides>
  <MMClips>0</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Designvorlage 'Berggipfel'</vt:lpstr>
      <vt:lpstr>Jesus verzichtet auf sein Recht</vt:lpstr>
      <vt:lpstr>Ein Pharisäer hatte Jesus zu sich zum Essen eingeladen, und Jesus war gekommen und hatte am Tisch Platz genommen.</vt:lpstr>
      <vt:lpstr>In jener Stadt lebte eine Frau, die für ihren unmoralischen Lebenswandel bekannt war. Als sie erfuhr, dass Jesus im Haus des Pharisäers zu Gast war, nahm sie ein Alabastergefäss voll Salböl und ging dorthin.</vt:lpstr>
      <vt:lpstr>Sie trat von hinten an das Fussende des Polsters, auf dem Jesus Platz genommen hatte, und brach in Weinen aus; dabei fielen ihre Tränen auf seine Füsse. Da trocknete sie ihm die Füsse mit ihrem Haar, küsste sie und salbte sie mit dem Öl.</vt:lpstr>
      <vt:lpstr>Als der Pharisäer, der Jesus eingeladen hatte, das sah, dachte er: »Wenn dieser Mann wirklich ein Prophet wäre, würde er die Frau kennen, von der er sich da berühren lässt; er wüsste, was für eine sündige Person das ist.«</vt:lpstr>
      <vt:lpstr>Da wandte sich Jesus zu ihm. »Simon«, sagte er, »ich habe dir etwas zu sagen.« Simon erwiderte: »Meister, bitte sprich!« – »Zwei Männer hatten Schulden bei einem Geldverleiher«, begann Jesus. »Der eine schuldete ihm fünfhundert Denare, der andere fünfzig.</vt:lpstr>
      <vt:lpstr>Keiner der beiden konnte seine Schulden zurückzahlen. Da erliess er sie ihnen. Was meinst du: Welcher von den beiden wird ihm gegenüber wohl grössere Dankbarkeit empfinden?«</vt:lpstr>
      <vt:lpstr>Simon antwortete: »Ich nehme an, der, dem er die grössere Schuld erlassen hat.« – »Richtig«, erwiderte Jesus.</vt:lpstr>
      <vt:lpstr>Dann wies er auf die Frau und sagte zu Simon: »Siehst du diese Frau? Ich bin in dein Haus gekommen, und du hast mir kein Wasser für meine Füsse gereicht; sie aber hat meine Füsse mit ihren Tränen benetzt und mit ihrem Haar getrocknet.</vt:lpstr>
      <vt:lpstr>Du hast mir keinen Kuss zur Begrüssung gegeben; sie aber hat, seit ich hier bin, nicht aufgehört, meine Füsse zu küssen. Du hast meinen Kopf nicht einmal mit gewöhnlichem Öl gesalbt, sie aber hat meine Füsse mit kostbarem Salböl gesalbt.</vt:lpstr>
      <vt:lpstr>Ich kann dir sagen, woher das kommt. Ihre vielen Sünden sind ihr vergeben worden, darum hat sie mir viel Liebe erwiesen. Wem aber wenig vergeben wird, der liebt auch wenig.«</vt:lpstr>
      <vt:lpstr>Und zu der Frau sagte Jesus: »Deine Sünden sind dir vergeben.« Die anderen Gäste fragten sich: »Wer ist dieser Mann, der sogar Sünden vergibt?«</vt:lpstr>
      <vt:lpstr>I. Liebe macht blind</vt:lpstr>
      <vt:lpstr>„Ihre Tränen fielen dabei auf seine Füsse. Da trocknete sie Jesus die Füsse mit ihrem Haar, küsste sie und salbte sie mit dem Öl.“</vt:lpstr>
      <vt:lpstr>„Wenn dieser Mann wirklich ein Prophet wäre, würde er die Frau kennen, von der er sich da berühren lässt; er wüsste, was für eine sündige Person das ist.“</vt:lpstr>
      <vt:lpstr>„Wozu das Gesetz des Mose nie imstande war, das hat Jesus möglich gemacht: Jeder, der an ihn glaubt, wird von aller Schuld freigesprochen.“</vt:lpstr>
      <vt:lpstr>„Kommt und jauchzt vor dem Herrn, wir begrüssen ihn mit Freudengeschrei; denn er ist unser starker Helfer!“</vt:lpstr>
      <vt:lpstr>II. Liebe sieht ins Herz</vt:lpstr>
      <vt:lpstr>„Zwei Männer hatten Schulden bei einem Geldverleiher. Der eine schuldete ihm fünfhundert Denare, der andere fünfzig.“</vt:lpstr>
      <vt:lpstr>„Keiner der beiden konnte seine Schulden zurückzahlen. Da erliess er sie ihnen. Was meinst du: Welcher von den beiden wird ihm gegenüber wohl grössere Dankbarkeit empfinden?“</vt:lpstr>
      <vt:lpstr>„Ich nehme an, der, dem er die grössere Schuld erlassen hat.“</vt:lpstr>
      <vt:lpstr>„Siehst du diese Frau? Ich bin in dein Haus gekommen, und du hast mir kein Wasser für meine Füsse gereicht; sie aber hat meine Füsse mit ihren Tränen benetzt und mit ihrem Haar getrocknet.“</vt:lpstr>
      <vt:lpstr>„Du hast mir keinen Kuss zur Begrüssung gegeben; sie aber hat, seit ich hier bin, nicht aufgehört, meine Füsse zu küssen.“</vt:lpstr>
      <vt:lpstr>„Ich kann dir sagen, woher das kommt. Ihre vielen Sünden sind ihr vergeben worden, darum hat sie mir viel Liebe erwiesen. Wem aber wenig vergeben wird, der liebt auch wenig.“</vt:lpstr>
      <vt:lpstr>III. Liebe ist barmherzig</vt:lpstr>
      <vt:lpstr>„Deine Sünden sind dir vergeben.“</vt:lpstr>
      <vt:lpstr>„Wer ist dieser Mann, der sogar Sünden vergibt?“</vt:lpstr>
      <vt:lpstr>„Dein Glaube hat dich gerettet. Geh in Frieden!“</vt:lpstr>
      <vt:lpstr>Schlussgedanke</vt:lpstr>
      <vt:lpstr>„Simon, Sohn des Johannes, liebst du mich mehr als irgendein anderer hier?“</vt:lpstr>
      <vt:lpstr>„Ja, Herr, du weisst, dass ich dich lieb habe.“</vt:lpstr>
      <vt:lpstr>„Simon, Sohn des Johannes, liebst du mich?“</vt:lpstr>
      <vt:lpstr>„Ja, Herr, du weisst, dass ich dich lieb habe.“</vt:lpstr>
      <vt:lpstr>„Simon, Sohn des Johannes, hast du mich lieb?“</vt:lpstr>
      <vt:lpstr>„Herr, du weisst alles. Du weisst, dass ich dich lieb habe.“</vt:lpstr>
      <vt:lpstr>„Hast du mich lieb?“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Überraschende Reaktionen von Jesus - Teil 3/4 - Jesus würdigt eine verachtete Frau</dc:title>
  <dc:creator>Jürg Birnstiel</dc:creator>
  <cp:lastModifiedBy>Me</cp:lastModifiedBy>
  <cp:revision>795</cp:revision>
  <dcterms:created xsi:type="dcterms:W3CDTF">2013-11-12T15:20:47Z</dcterms:created>
  <dcterms:modified xsi:type="dcterms:W3CDTF">2018-09-17T14:41:26Z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