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49"/>
  </p:notesMasterIdLst>
  <p:sldIdLst>
    <p:sldId id="256" r:id="rId3"/>
    <p:sldId id="1085" r:id="rId4"/>
    <p:sldId id="430" r:id="rId5"/>
    <p:sldId id="992" r:id="rId6"/>
    <p:sldId id="998" r:id="rId7"/>
    <p:sldId id="1052" r:id="rId8"/>
    <p:sldId id="1053" r:id="rId9"/>
    <p:sldId id="1044" r:id="rId10"/>
    <p:sldId id="1054" r:id="rId11"/>
    <p:sldId id="1055" r:id="rId12"/>
    <p:sldId id="1056" r:id="rId13"/>
    <p:sldId id="1057" r:id="rId14"/>
    <p:sldId id="1045" r:id="rId15"/>
    <p:sldId id="1058" r:id="rId16"/>
    <p:sldId id="1059" r:id="rId17"/>
    <p:sldId id="1086" r:id="rId18"/>
    <p:sldId id="1061" r:id="rId19"/>
    <p:sldId id="1046" r:id="rId20"/>
    <p:sldId id="1062" r:id="rId21"/>
    <p:sldId id="1063" r:id="rId22"/>
    <p:sldId id="1047" r:id="rId23"/>
    <p:sldId id="1064" r:id="rId24"/>
    <p:sldId id="1065" r:id="rId25"/>
    <p:sldId id="1066" r:id="rId26"/>
    <p:sldId id="1048" r:id="rId27"/>
    <p:sldId id="1067" r:id="rId28"/>
    <p:sldId id="1068" r:id="rId29"/>
    <p:sldId id="1069" r:id="rId30"/>
    <p:sldId id="1049" r:id="rId31"/>
    <p:sldId id="1070" r:id="rId32"/>
    <p:sldId id="1071" r:id="rId33"/>
    <p:sldId id="1072" r:id="rId34"/>
    <p:sldId id="1050" r:id="rId35"/>
    <p:sldId id="1073" r:id="rId36"/>
    <p:sldId id="1074" r:id="rId37"/>
    <p:sldId id="1075" r:id="rId38"/>
    <p:sldId id="1076" r:id="rId39"/>
    <p:sldId id="1051" r:id="rId40"/>
    <p:sldId id="1024" r:id="rId41"/>
    <p:sldId id="1087" r:id="rId42"/>
    <p:sldId id="1088" r:id="rId43"/>
    <p:sldId id="1089" r:id="rId44"/>
    <p:sldId id="263" r:id="rId45"/>
    <p:sldId id="1090" r:id="rId46"/>
    <p:sldId id="1084" r:id="rId47"/>
    <p:sldId id="325" r:id="rId48"/>
  </p:sldIdLst>
  <p:sldSz cx="9144000" cy="6858000" type="screen4x3"/>
  <p:notesSz cx="6858000" cy="9144000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0000"/>
    <a:srgbClr val="FFFFFF"/>
    <a:srgbClr val="FFFF00"/>
    <a:srgbClr val="FFCC00"/>
    <a:srgbClr val="A50021"/>
    <a:srgbClr val="CC99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4" autoAdjust="0"/>
    <p:restoredTop sz="90221" autoAdjust="0"/>
  </p:normalViewPr>
  <p:slideViewPr>
    <p:cSldViewPr>
      <p:cViewPr varScale="1">
        <p:scale>
          <a:sx n="119" d="100"/>
          <a:sy n="119" d="100"/>
        </p:scale>
        <p:origin x="-141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16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416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6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16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16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5417E24-EFCE-4FE0-866C-4D3BC8AAC39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2372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2133600"/>
            <a:ext cx="6705600" cy="1905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de-CH" noProof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4419600"/>
            <a:ext cx="6858000" cy="1601788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Arial Rounded MT Bold" pitchFamily="34" charset="0"/>
              </a:defRPr>
            </a:lvl1pPr>
          </a:lstStyle>
          <a:p>
            <a:pPr lvl="0"/>
            <a:r>
              <a:rPr lang="de-CH" noProof="0" smtClean="0"/>
              <a:t>Formatvorlage des Untertitelmasters durch Klicken bearbeiten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28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362200" y="6248400"/>
            <a:ext cx="4343400" cy="457200"/>
          </a:xfrm>
        </p:spPr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DABC290-4BD1-48CA-B358-0CE7CA3B0D7A}" type="slidenum">
              <a:rPr lang="de-CH"/>
              <a:pPr/>
              <a:t>‹Nr.›</a:t>
            </a:fld>
            <a:endParaRPr lang="de-CH"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B8BA0E-9342-4B47-AE72-148DE868B089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07739540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4200" y="304800"/>
            <a:ext cx="1600200" cy="5715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133600" y="304800"/>
            <a:ext cx="4648200" cy="57150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BD887-77DB-4DCB-B0B4-3FC857FEAADE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72830770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2133600"/>
            <a:ext cx="6705600" cy="1905000"/>
          </a:xfrm>
        </p:spPr>
        <p:txBody>
          <a:bodyPr/>
          <a:lstStyle>
            <a:lvl1pPr algn="ctr">
              <a:defRPr sz="4400"/>
            </a:lvl1pPr>
          </a:lstStyle>
          <a:p>
            <a:pPr lvl="0"/>
            <a:r>
              <a:rPr lang="de-CH" noProof="0" smtClean="0"/>
              <a:t>Titelmasterformat durch Klicken bearbeiten</a:t>
            </a:r>
          </a:p>
        </p:txBody>
      </p:sp>
      <p:sp>
        <p:nvSpPr>
          <p:cNvPr id="5775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4419600"/>
            <a:ext cx="6858000" cy="6858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Arial Rounded MT Bold" pitchFamily="34" charset="0"/>
              </a:defRPr>
            </a:lvl1pPr>
          </a:lstStyle>
          <a:p>
            <a:pPr lvl="0"/>
            <a:r>
              <a:rPr lang="de-CH" noProof="0" smtClean="0"/>
              <a:t>Formatvorlage des Untertitelmasters durch Klicken bearbeiten</a:t>
            </a:r>
          </a:p>
        </p:txBody>
      </p:sp>
      <p:sp>
        <p:nvSpPr>
          <p:cNvPr id="57754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28600" y="6248400"/>
            <a:ext cx="1905000" cy="4572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</a:defRPr>
            </a:lvl1pPr>
          </a:lstStyle>
          <a:p>
            <a:endParaRPr lang="de-CH"/>
          </a:p>
        </p:txBody>
      </p:sp>
      <p:sp>
        <p:nvSpPr>
          <p:cNvPr id="57754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362200" y="6248400"/>
            <a:ext cx="4343400" cy="4572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e-CH"/>
          </a:p>
        </p:txBody>
      </p:sp>
      <p:sp>
        <p:nvSpPr>
          <p:cNvPr id="57754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248400"/>
            <a:ext cx="1905000" cy="4572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1C9BE2C-7AA1-43DD-9937-CAA7CB9FD330}" type="slidenum">
              <a:rPr lang="de-CH"/>
              <a:pPr/>
              <a:t>‹Nr.›</a:t>
            </a:fld>
            <a:endParaRPr lang="de-CH"/>
          </a:p>
        </p:txBody>
      </p:sp>
    </p:spTree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D450A-E93F-4F8D-8CDD-945B79A1828E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89619399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97344-1741-40BE-9F7C-F94AEEDD4F77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558619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133600" y="1981200"/>
            <a:ext cx="31242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10200" y="1981200"/>
            <a:ext cx="31242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C71F37-22EC-47C9-88C6-5438275D2A56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65156694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577CAE-81EA-4849-A39C-E076621B6DFA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2275897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49F4ED-98C5-4E21-8A9B-DE4B4F02502A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80556329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4BACE9-304F-4BBD-9AC8-B9F5A4C11749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71248370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F8954-2E5F-470B-910F-0DB382401918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3796206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744D8B-EB32-470B-863B-A3EB43D47B13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9766916"/>
      </p:ext>
    </p:extLst>
  </p:cSld>
  <p:clrMapOvr>
    <a:masterClrMapping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FBAB2-F8FE-4B99-8FB6-48E7223F1A51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42249447"/>
      </p:ext>
    </p:extLst>
  </p:cSld>
  <p:clrMapOvr>
    <a:masterClrMapping/>
  </p:clrMapOvr>
  <p:transition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F61DBC-EC69-499F-886C-0EF50C3835B6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876824"/>
      </p:ext>
    </p:extLst>
  </p:cSld>
  <p:clrMapOvr>
    <a:masterClrMapping/>
  </p:clrMapOvr>
  <p:transition spd="slow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4200" y="304800"/>
            <a:ext cx="1600200" cy="5715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133600" y="304800"/>
            <a:ext cx="4648200" cy="57150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98580-20FD-48A5-8F8E-29538CCE230A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560492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E35C9F-B07A-4B1A-BBCE-6CBBABC50EE5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9187747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133600" y="1981200"/>
            <a:ext cx="31242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10200" y="1981200"/>
            <a:ext cx="31242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A457D-64AE-48B6-B800-6D959428D4F7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0212243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0EA56B-699D-47DF-BEDD-EEE68482FC37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69829588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67CA0-92F6-4542-8354-8C99B177EB36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2876190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BB09F-37F8-4162-B81A-C1870E76334C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1736622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853788-4CCC-4EA5-AB9B-7DDC47A9EA67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87011722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D43C6-9F67-4885-B1AB-9EAC738812E4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97661202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304800"/>
            <a:ext cx="6400800" cy="1447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981200"/>
            <a:ext cx="6400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Textmasterformate durch Klicken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336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de-C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de-C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A8F92853-31D1-4904-AA67-C501B47858B2}" type="slidenum">
              <a:rPr lang="de-CH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slow">
    <p:wipe dir="r"/>
  </p:transition>
  <p:txStyles>
    <p:titleStyle>
      <a:lvl1pPr algn="ctr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 Rounded MT Bold" pitchFamily="34" charset="0"/>
        </a:defRPr>
      </a:lvl2pPr>
      <a:lvl3pPr algn="ctr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 Rounded MT Bold" pitchFamily="34" charset="0"/>
        </a:defRPr>
      </a:lvl3pPr>
      <a:lvl4pPr algn="ctr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 Rounded MT Bold" pitchFamily="34" charset="0"/>
        </a:defRPr>
      </a:lvl4pPr>
      <a:lvl5pPr algn="ctr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 Rounded MT Bold" pitchFamily="34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 Rounded MT Bold" pitchFamily="34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 Rounded MT Bold" pitchFamily="34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 Rounded MT Bold" pitchFamily="34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 Rounded MT Bold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304800"/>
            <a:ext cx="6400800" cy="1447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Titelmasterformat durch Klicken bearbeiten</a:t>
            </a:r>
          </a:p>
        </p:txBody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981200"/>
            <a:ext cx="6400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Textmasterformate durch Klicken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</a:p>
        </p:txBody>
      </p:sp>
      <p:sp>
        <p:nvSpPr>
          <p:cNvPr id="576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336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de-CH"/>
          </a:p>
        </p:txBody>
      </p:sp>
      <p:sp>
        <p:nvSpPr>
          <p:cNvPr id="576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de-CH"/>
          </a:p>
        </p:txBody>
      </p:sp>
      <p:sp>
        <p:nvSpPr>
          <p:cNvPr id="576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125293E8-58D2-4923-A1FE-6D96C16B075E}" type="slidenum">
              <a:rPr lang="de-CH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r"/>
  </p:transition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 Rounded MT Bold" pitchFamily="34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 Rounded MT Bold" pitchFamily="34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 Rounded MT Bold" pitchFamily="34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 Rounded MT Bold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 Rounded MT Bold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 Rounded MT Bold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 Rounded MT Bold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 Rounded MT Bold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260350"/>
            <a:ext cx="8748713" cy="2308324"/>
          </a:xfrm>
          <a:noFill/>
        </p:spPr>
        <p:txBody>
          <a:bodyPr anchor="t">
            <a:spAutoFit/>
          </a:bodyPr>
          <a:lstStyle/>
          <a:p>
            <a:pPr algn="l"/>
            <a:r>
              <a:rPr lang="de-CH" sz="60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Wenn Gott auf das Jahr </a:t>
            </a:r>
            <a:r>
              <a:rPr lang="de-CH" sz="600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2012 </a:t>
            </a:r>
            <a:r>
              <a:rPr lang="de-CH" sz="60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zurückschaut…</a:t>
            </a:r>
            <a:r>
              <a:rPr lang="de-DE" sz="60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 </a:t>
            </a:r>
            <a:endParaRPr lang="de-CH" sz="6000" dirty="0">
              <a:ln>
                <a:solidFill>
                  <a:srgbClr val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109538" y="6021388"/>
            <a:ext cx="7775575" cy="7921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de-CH" sz="36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Matthäus-Evangelium 5,3-12       </a:t>
            </a: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107950" y="3789363"/>
            <a:ext cx="7775575" cy="7921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de-CH" sz="36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Gedanken zum Jahresende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44450"/>
            <a:ext cx="8820150" cy="1739900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sz="3600" dirty="0">
                <a:ln>
                  <a:solidFill>
                    <a:srgbClr val="000000"/>
                  </a:solidFill>
                </a:ln>
              </a:rPr>
              <a:t>„Ich war sehr bedrückt und niedergeschlagen und habe euch unter vielen Tränen geschrieben.“</a:t>
            </a:r>
            <a:endParaRPr lang="de-CH" sz="36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47203" name="Rectangle 3"/>
          <p:cNvSpPr>
            <a:spLocks noChangeArrowheads="1"/>
          </p:cNvSpPr>
          <p:nvPr/>
        </p:nvSpPr>
        <p:spPr bwMode="auto">
          <a:xfrm>
            <a:off x="2123728" y="3501008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2.Korinther-Brief 2,4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496" y="18490"/>
            <a:ext cx="8856662" cy="1754326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sz="3600" dirty="0">
                <a:ln>
                  <a:solidFill>
                    <a:srgbClr val="000000"/>
                  </a:solidFill>
                </a:ln>
              </a:rPr>
              <a:t>„Danach brachen alle in lautes Weinen aus, fielen </a:t>
            </a:r>
            <a:r>
              <a:rPr lang="de-DE" sz="3600" dirty="0" smtClean="0">
                <a:ln>
                  <a:solidFill>
                    <a:srgbClr val="000000"/>
                  </a:solidFill>
                </a:ln>
              </a:rPr>
              <a:t>Paulus um </a:t>
            </a:r>
            <a:r>
              <a:rPr lang="de-DE" sz="3600" dirty="0">
                <a:ln>
                  <a:solidFill>
                    <a:srgbClr val="000000"/>
                  </a:solidFill>
                </a:ln>
              </a:rPr>
              <a:t>den Hals und küssten ihn wieder und wieder.“</a:t>
            </a:r>
            <a:endParaRPr lang="de-CH" sz="36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48227" name="Rectangle 3"/>
          <p:cNvSpPr>
            <a:spLocks noChangeArrowheads="1"/>
          </p:cNvSpPr>
          <p:nvPr/>
        </p:nvSpPr>
        <p:spPr bwMode="auto">
          <a:xfrm>
            <a:off x="2051720" y="4869160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Apostelgeschichte 20,37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363" y="44450"/>
            <a:ext cx="8929687" cy="2105025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sz="6600" dirty="0">
                <a:ln>
                  <a:solidFill>
                    <a:srgbClr val="000000"/>
                  </a:solidFill>
                </a:ln>
              </a:rPr>
              <a:t>„Sie werden getröstet werden.“</a:t>
            </a:r>
            <a:endParaRPr lang="de-CH" sz="66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49251" name="Rectangle 3"/>
          <p:cNvSpPr>
            <a:spLocks noChangeArrowheads="1"/>
          </p:cNvSpPr>
          <p:nvPr/>
        </p:nvSpPr>
        <p:spPr bwMode="auto">
          <a:xfrm>
            <a:off x="2267744" y="2204864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Matthäus-Evangelium 5,4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052513"/>
            <a:ext cx="8424863" cy="2086725"/>
          </a:xfrm>
          <a:noFill/>
        </p:spPr>
        <p:txBody>
          <a:bodyPr anchor="t">
            <a:spAutoFit/>
          </a:bodyPr>
          <a:lstStyle/>
          <a:p>
            <a:pPr marL="1117600" indent="-1117600" algn="l"/>
            <a:r>
              <a:rPr lang="de-DE" sz="54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III.  …freut er sich über Menschen, die sanftmütig sind </a:t>
            </a:r>
            <a:endParaRPr lang="de-CH" sz="5400" dirty="0">
              <a:ln>
                <a:solidFill>
                  <a:srgbClr val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36963" name="Rectangle 3"/>
          <p:cNvSpPr>
            <a:spLocks noChangeArrowheads="1"/>
          </p:cNvSpPr>
          <p:nvPr/>
        </p:nvSpPr>
        <p:spPr bwMode="auto">
          <a:xfrm>
            <a:off x="250825" y="260350"/>
            <a:ext cx="874871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de-CH" sz="3000" dirty="0">
                <a:solidFill>
                  <a:schemeClr val="bg1"/>
                </a:solidFill>
                <a:latin typeface="Arial Rounded MT Bold" pitchFamily="34" charset="0"/>
              </a:rPr>
              <a:t>Wenn Gott auf das Jahr </a:t>
            </a:r>
            <a:r>
              <a:rPr lang="de-CH" sz="3000" dirty="0" smtClean="0">
                <a:solidFill>
                  <a:schemeClr val="bg1"/>
                </a:solidFill>
                <a:latin typeface="Arial Rounded MT Bold" pitchFamily="34" charset="0"/>
              </a:rPr>
              <a:t>2012 </a:t>
            </a:r>
            <a:r>
              <a:rPr lang="de-CH" sz="3000" dirty="0">
                <a:solidFill>
                  <a:schemeClr val="bg1"/>
                </a:solidFill>
                <a:latin typeface="Arial Rounded MT Bold" pitchFamily="34" charset="0"/>
              </a:rPr>
              <a:t>zurückschaut…</a:t>
            </a:r>
            <a:r>
              <a:rPr lang="de-DE" sz="3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endParaRPr lang="de-CH" sz="3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363" y="44450"/>
            <a:ext cx="8929687" cy="2123658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dirty="0">
                <a:ln>
                  <a:solidFill>
                    <a:srgbClr val="000000"/>
                  </a:solidFill>
                </a:ln>
              </a:rPr>
              <a:t>„Glücklich zu preisen sind die Sanftmütigen; denn sie werden die Erde als Besitz erhalten.“</a:t>
            </a:r>
            <a:endParaRPr lang="de-CH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50275" name="Rectangle 3"/>
          <p:cNvSpPr>
            <a:spLocks noChangeArrowheads="1"/>
          </p:cNvSpPr>
          <p:nvPr/>
        </p:nvSpPr>
        <p:spPr bwMode="auto">
          <a:xfrm>
            <a:off x="2195736" y="2276872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Matthäus-Evangelium 5,5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44450"/>
            <a:ext cx="8856663" cy="2062103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sz="3200" dirty="0">
                <a:ln>
                  <a:solidFill>
                    <a:srgbClr val="000000"/>
                  </a:solidFill>
                </a:ln>
              </a:rPr>
              <a:t>„Werde ruhig vor dem Herrn und warte gelassen auf sein Tun! </a:t>
            </a:r>
            <a:r>
              <a:rPr lang="de-DE" sz="3200" dirty="0" smtClean="0">
                <a:ln>
                  <a:solidFill>
                    <a:srgbClr val="000000"/>
                  </a:solidFill>
                </a:ln>
              </a:rPr>
              <a:t>Wenn Menschen</a:t>
            </a:r>
            <a:r>
              <a:rPr lang="de-DE" sz="3200" dirty="0">
                <a:ln>
                  <a:solidFill>
                    <a:srgbClr val="000000"/>
                  </a:solidFill>
                </a:ln>
              </a:rPr>
              <a:t>, die Böses im Schilde führen, auch noch ständig Erfolg haben, </a:t>
            </a:r>
            <a:r>
              <a:rPr lang="de-DE" sz="3200" dirty="0" smtClean="0">
                <a:ln>
                  <a:solidFill>
                    <a:srgbClr val="000000"/>
                  </a:solidFill>
                </a:ln>
              </a:rPr>
              <a:t>reg dich nicht auf</a:t>
            </a:r>
            <a:r>
              <a:rPr lang="de-DE" sz="3200" dirty="0">
                <a:ln>
                  <a:solidFill>
                    <a:srgbClr val="000000"/>
                  </a:solidFill>
                </a:ln>
              </a:rPr>
              <a:t>!“</a:t>
            </a:r>
            <a:endParaRPr lang="de-CH" sz="32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51299" name="Rectangle 3"/>
          <p:cNvSpPr>
            <a:spLocks noChangeArrowheads="1"/>
          </p:cNvSpPr>
          <p:nvPr/>
        </p:nvSpPr>
        <p:spPr bwMode="auto">
          <a:xfrm>
            <a:off x="1547664" y="1988840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Psalm 37,7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7704" y="1916832"/>
            <a:ext cx="5832648" cy="2308324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de-CH" sz="3600" dirty="0" smtClean="0">
                <a:ln>
                  <a:solidFill>
                    <a:srgbClr val="000000"/>
                  </a:solidFill>
                </a:ln>
              </a:rPr>
              <a:t>„Lass dich nicht vom Bösen besiegen, sondern besiege Böses mit Gutem.“</a:t>
            </a:r>
            <a:endParaRPr lang="de-CH" sz="36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48227" name="Rectangle 3"/>
          <p:cNvSpPr>
            <a:spLocks noChangeArrowheads="1"/>
          </p:cNvSpPr>
          <p:nvPr/>
        </p:nvSpPr>
        <p:spPr bwMode="auto">
          <a:xfrm>
            <a:off x="1403648" y="4293096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Römer-Brief 12,21</a:t>
            </a:r>
            <a:endParaRPr lang="de-CH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3060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363" y="44450"/>
            <a:ext cx="8929687" cy="1920875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sz="6000" dirty="0">
                <a:ln>
                  <a:solidFill>
                    <a:srgbClr val="000000"/>
                  </a:solidFill>
                </a:ln>
              </a:rPr>
              <a:t>„Sie werden die Erde als Besitz erhalten.“</a:t>
            </a:r>
            <a:endParaRPr lang="de-CH" sz="60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53347" name="Rectangle 3"/>
          <p:cNvSpPr>
            <a:spLocks noChangeArrowheads="1"/>
          </p:cNvSpPr>
          <p:nvPr/>
        </p:nvSpPr>
        <p:spPr bwMode="auto">
          <a:xfrm>
            <a:off x="2051720" y="2204864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Matthäus-Evangelium 5,5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052513"/>
            <a:ext cx="8424863" cy="2751522"/>
          </a:xfrm>
          <a:noFill/>
        </p:spPr>
        <p:txBody>
          <a:bodyPr anchor="t">
            <a:spAutoFit/>
          </a:bodyPr>
          <a:lstStyle/>
          <a:p>
            <a:pPr marL="1117600" indent="-1117600" algn="l"/>
            <a:r>
              <a:rPr lang="de-DE" sz="540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IV. …freut er sich über Menschen, die sich nach Gerechtigkeit sehnen </a:t>
            </a:r>
            <a:endParaRPr lang="de-CH" sz="5400">
              <a:ln>
                <a:solidFill>
                  <a:srgbClr val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37987" name="Rectangle 3"/>
          <p:cNvSpPr>
            <a:spLocks noChangeArrowheads="1"/>
          </p:cNvSpPr>
          <p:nvPr/>
        </p:nvSpPr>
        <p:spPr bwMode="auto">
          <a:xfrm>
            <a:off x="250825" y="260350"/>
            <a:ext cx="874871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de-CH" sz="3000" dirty="0">
                <a:solidFill>
                  <a:schemeClr val="bg1"/>
                </a:solidFill>
                <a:latin typeface="Arial Rounded MT Bold" pitchFamily="34" charset="0"/>
              </a:rPr>
              <a:t>Wenn Gott auf das Jahr </a:t>
            </a:r>
            <a:r>
              <a:rPr lang="de-CH" sz="3000" dirty="0" smtClean="0">
                <a:solidFill>
                  <a:schemeClr val="bg1"/>
                </a:solidFill>
                <a:latin typeface="Arial Rounded MT Bold" pitchFamily="34" charset="0"/>
              </a:rPr>
              <a:t>2012 </a:t>
            </a:r>
            <a:r>
              <a:rPr lang="de-CH" sz="3000" dirty="0">
                <a:solidFill>
                  <a:schemeClr val="bg1"/>
                </a:solidFill>
                <a:latin typeface="Arial Rounded MT Bold" pitchFamily="34" charset="0"/>
              </a:rPr>
              <a:t>zurückschaut…</a:t>
            </a:r>
            <a:r>
              <a:rPr lang="de-DE" sz="3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endParaRPr lang="de-CH" sz="3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363" y="44450"/>
            <a:ext cx="8929687" cy="2554545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sz="4000" dirty="0">
                <a:ln>
                  <a:solidFill>
                    <a:srgbClr val="000000"/>
                  </a:solidFill>
                </a:ln>
              </a:rPr>
              <a:t>„Glücklich zu preisen sind die, die nach der Gerechtigkeit hungern und dürsten; denn sie werden satt werden.“</a:t>
            </a:r>
            <a:endParaRPr lang="de-CH" sz="40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54371" name="Rectangle 3"/>
          <p:cNvSpPr>
            <a:spLocks noChangeArrowheads="1"/>
          </p:cNvSpPr>
          <p:nvPr/>
        </p:nvSpPr>
        <p:spPr bwMode="auto">
          <a:xfrm>
            <a:off x="2123728" y="2348880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Matthäus-Evangelium 5,6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363" y="44450"/>
            <a:ext cx="8929687" cy="2308324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CH" sz="3600" dirty="0" smtClean="0">
                <a:ln>
                  <a:solidFill>
                    <a:srgbClr val="000000"/>
                  </a:solidFill>
                </a:ln>
              </a:rPr>
              <a:t>„Als Jesus die Menschenmenge sah, stieg er auf einen Berg. Er setzte sich, seine Jünger versammelten sich um ihn, und er begann sie zu lehren.“</a:t>
            </a:r>
            <a:endParaRPr lang="de-CH" sz="36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875523" name="Rectangle 3"/>
          <p:cNvSpPr>
            <a:spLocks noChangeArrowheads="1"/>
          </p:cNvSpPr>
          <p:nvPr/>
        </p:nvSpPr>
        <p:spPr bwMode="auto">
          <a:xfrm>
            <a:off x="2339752" y="2348880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Matthäus-Evangelium </a:t>
            </a: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5,1-2</a:t>
            </a:r>
            <a:endParaRPr lang="de-CH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5237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363" y="44450"/>
            <a:ext cx="8929687" cy="2105025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sz="6600" dirty="0">
                <a:ln>
                  <a:solidFill>
                    <a:srgbClr val="000000"/>
                  </a:solidFill>
                </a:ln>
              </a:rPr>
              <a:t>„Sie werden satt werden.“</a:t>
            </a:r>
            <a:endParaRPr lang="de-CH" sz="66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55395" name="Rectangle 3"/>
          <p:cNvSpPr>
            <a:spLocks noChangeArrowheads="1"/>
          </p:cNvSpPr>
          <p:nvPr/>
        </p:nvSpPr>
        <p:spPr bwMode="auto">
          <a:xfrm>
            <a:off x="2195736" y="2204864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Matthäus-Evangelium 5,6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052513"/>
            <a:ext cx="8424863" cy="2086725"/>
          </a:xfrm>
          <a:noFill/>
        </p:spPr>
        <p:txBody>
          <a:bodyPr anchor="t">
            <a:spAutoFit/>
          </a:bodyPr>
          <a:lstStyle/>
          <a:p>
            <a:pPr marL="1117600" indent="-1117600" algn="l"/>
            <a:r>
              <a:rPr lang="de-DE" sz="54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V.  …freut er sich über Menschen, die barmherzig sind </a:t>
            </a:r>
            <a:endParaRPr lang="de-CH" sz="5400" dirty="0">
              <a:ln>
                <a:solidFill>
                  <a:srgbClr val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39011" name="Rectangle 3"/>
          <p:cNvSpPr>
            <a:spLocks noChangeArrowheads="1"/>
          </p:cNvSpPr>
          <p:nvPr/>
        </p:nvSpPr>
        <p:spPr bwMode="auto">
          <a:xfrm>
            <a:off x="250825" y="260350"/>
            <a:ext cx="874871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de-CH" sz="3000" dirty="0">
                <a:solidFill>
                  <a:schemeClr val="bg1"/>
                </a:solidFill>
                <a:latin typeface="Arial Rounded MT Bold" pitchFamily="34" charset="0"/>
              </a:rPr>
              <a:t>Wenn Gott auf das Jahr </a:t>
            </a:r>
            <a:r>
              <a:rPr lang="de-CH" sz="3000" dirty="0" smtClean="0">
                <a:solidFill>
                  <a:schemeClr val="bg1"/>
                </a:solidFill>
                <a:latin typeface="Arial Rounded MT Bold" pitchFamily="34" charset="0"/>
              </a:rPr>
              <a:t>2012 </a:t>
            </a:r>
            <a:r>
              <a:rPr lang="de-CH" sz="3000" dirty="0">
                <a:solidFill>
                  <a:schemeClr val="bg1"/>
                </a:solidFill>
                <a:latin typeface="Arial Rounded MT Bold" pitchFamily="34" charset="0"/>
              </a:rPr>
              <a:t>zurückschaut…</a:t>
            </a:r>
            <a:r>
              <a:rPr lang="de-DE" sz="3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endParaRPr lang="de-CH" sz="3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363" y="44450"/>
            <a:ext cx="8929687" cy="2123658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dirty="0">
                <a:ln>
                  <a:solidFill>
                    <a:srgbClr val="000000"/>
                  </a:solidFill>
                </a:ln>
              </a:rPr>
              <a:t>„Glücklich zu preisen sind die Barmherzigen; denn sie werden Erbarmen finden.“</a:t>
            </a:r>
            <a:endParaRPr lang="de-CH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56419" name="Rectangle 3"/>
          <p:cNvSpPr>
            <a:spLocks noChangeArrowheads="1"/>
          </p:cNvSpPr>
          <p:nvPr/>
        </p:nvSpPr>
        <p:spPr bwMode="auto">
          <a:xfrm>
            <a:off x="2195736" y="2204864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Matthäus-Evangelium 5,7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856662" cy="2771775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dirty="0"/>
              <a:t>„Und vergib uns unsere Schuld, wie auch wir denen vergeben haben, die an uns schuldig wurden.“</a:t>
            </a:r>
            <a:endParaRPr lang="de-CH" dirty="0"/>
          </a:p>
        </p:txBody>
      </p:sp>
      <p:sp>
        <p:nvSpPr>
          <p:cNvPr id="957443" name="Rectangle 3"/>
          <p:cNvSpPr>
            <a:spLocks noChangeArrowheads="1"/>
          </p:cNvSpPr>
          <p:nvPr/>
        </p:nvSpPr>
        <p:spPr bwMode="auto">
          <a:xfrm>
            <a:off x="2195736" y="2780928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solidFill>
                  <a:srgbClr val="FFFFFF"/>
                </a:solidFill>
                <a:latin typeface="Arial Rounded MT Bold" pitchFamily="34" charset="0"/>
              </a:rPr>
              <a:t>Matthäus-Evangelium 6,12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363" y="44450"/>
            <a:ext cx="8929687" cy="762000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dirty="0">
                <a:ln>
                  <a:solidFill>
                    <a:srgbClr val="000000"/>
                  </a:solidFill>
                </a:ln>
              </a:rPr>
              <a:t>„Sie werden Erbarmen finden.“</a:t>
            </a:r>
            <a:endParaRPr lang="de-CH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58467" name="Rectangle 3"/>
          <p:cNvSpPr>
            <a:spLocks noChangeArrowheads="1"/>
          </p:cNvSpPr>
          <p:nvPr/>
        </p:nvSpPr>
        <p:spPr bwMode="auto">
          <a:xfrm>
            <a:off x="2267744" y="1268760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Matthäus-Evangelium 5,7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052513"/>
            <a:ext cx="8424863" cy="2086725"/>
          </a:xfrm>
          <a:noFill/>
        </p:spPr>
        <p:txBody>
          <a:bodyPr anchor="t">
            <a:spAutoFit/>
          </a:bodyPr>
          <a:lstStyle/>
          <a:p>
            <a:pPr marL="1117600" indent="-1117600" algn="l"/>
            <a:r>
              <a:rPr lang="de-DE" sz="54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VI. …freut er sich über Menschen, die reine Herzen haben </a:t>
            </a:r>
            <a:endParaRPr lang="de-CH" sz="5400" dirty="0">
              <a:ln>
                <a:solidFill>
                  <a:srgbClr val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40035" name="Rectangle 3"/>
          <p:cNvSpPr>
            <a:spLocks noChangeArrowheads="1"/>
          </p:cNvSpPr>
          <p:nvPr/>
        </p:nvSpPr>
        <p:spPr bwMode="auto">
          <a:xfrm>
            <a:off x="250825" y="260350"/>
            <a:ext cx="874871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de-CH" sz="3000" dirty="0">
                <a:solidFill>
                  <a:schemeClr val="bg1"/>
                </a:solidFill>
                <a:latin typeface="Arial Rounded MT Bold" pitchFamily="34" charset="0"/>
              </a:rPr>
              <a:t>Wenn Gott auf das Jahr </a:t>
            </a:r>
            <a:r>
              <a:rPr lang="de-CH" sz="3000" dirty="0" smtClean="0">
                <a:solidFill>
                  <a:schemeClr val="bg1"/>
                </a:solidFill>
                <a:latin typeface="Arial Rounded MT Bold" pitchFamily="34" charset="0"/>
              </a:rPr>
              <a:t>2012 </a:t>
            </a:r>
            <a:r>
              <a:rPr lang="de-CH" sz="3000" dirty="0">
                <a:solidFill>
                  <a:schemeClr val="bg1"/>
                </a:solidFill>
                <a:latin typeface="Arial Rounded MT Bold" pitchFamily="34" charset="0"/>
              </a:rPr>
              <a:t>zurückschaut…</a:t>
            </a:r>
            <a:r>
              <a:rPr lang="de-DE" sz="3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endParaRPr lang="de-CH" sz="3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363" y="44450"/>
            <a:ext cx="8929687" cy="2123658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dirty="0">
                <a:ln>
                  <a:solidFill>
                    <a:srgbClr val="000000"/>
                  </a:solidFill>
                </a:ln>
              </a:rPr>
              <a:t>„Glücklich zu preisen sind die, die ein reines Herz haben; denn sie werden Gott sehen.“</a:t>
            </a:r>
            <a:endParaRPr lang="de-CH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59491" name="Rectangle 3"/>
          <p:cNvSpPr>
            <a:spLocks noChangeArrowheads="1"/>
          </p:cNvSpPr>
          <p:nvPr/>
        </p:nvSpPr>
        <p:spPr bwMode="auto">
          <a:xfrm>
            <a:off x="2267744" y="2132856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Matthäus-Evangelium 5,8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4450"/>
            <a:ext cx="3671888" cy="5016758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sz="3200" dirty="0">
                <a:ln>
                  <a:solidFill>
                    <a:srgbClr val="000000"/>
                  </a:solidFill>
                </a:ln>
              </a:rPr>
              <a:t>„Wenn wir </a:t>
            </a:r>
            <a:r>
              <a:rPr lang="de-DE" sz="3200" dirty="0" smtClean="0">
                <a:ln>
                  <a:solidFill>
                    <a:srgbClr val="000000"/>
                  </a:solidFill>
                </a:ln>
              </a:rPr>
              <a:t>im </a:t>
            </a:r>
            <a:r>
              <a:rPr lang="de-DE" sz="3200" dirty="0">
                <a:ln>
                  <a:solidFill>
                    <a:srgbClr val="000000"/>
                  </a:solidFill>
                </a:ln>
              </a:rPr>
              <a:t>Licht leben, so wie Gott im Licht ist, sind wir miteinander verbunden, und das Blut Jesu, seines Sohnes, reinigt uns von aller Sünde.“</a:t>
            </a:r>
            <a:endParaRPr lang="de-CH" sz="32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60515" name="Rectangle 3"/>
          <p:cNvSpPr>
            <a:spLocks noChangeArrowheads="1"/>
          </p:cNvSpPr>
          <p:nvPr/>
        </p:nvSpPr>
        <p:spPr bwMode="auto">
          <a:xfrm>
            <a:off x="1691680" y="4928673"/>
            <a:ext cx="6697662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1.Johannes-Brief 1,7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363" y="44450"/>
            <a:ext cx="8929687" cy="2286000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sz="7200" dirty="0">
                <a:ln>
                  <a:solidFill>
                    <a:srgbClr val="000000"/>
                  </a:solidFill>
                </a:ln>
              </a:rPr>
              <a:t>„Sie werden Gott sehen.“</a:t>
            </a:r>
            <a:endParaRPr lang="de-CH" sz="72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61539" name="Rectangle 3"/>
          <p:cNvSpPr>
            <a:spLocks noChangeArrowheads="1"/>
          </p:cNvSpPr>
          <p:nvPr/>
        </p:nvSpPr>
        <p:spPr bwMode="auto">
          <a:xfrm>
            <a:off x="1907704" y="2276872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Matthäus-Evangelium 5,8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052513"/>
            <a:ext cx="8424863" cy="2086725"/>
          </a:xfrm>
          <a:noFill/>
        </p:spPr>
        <p:txBody>
          <a:bodyPr anchor="t">
            <a:spAutoFit/>
          </a:bodyPr>
          <a:lstStyle/>
          <a:p>
            <a:pPr marL="1117600" indent="-1117600" algn="l"/>
            <a:r>
              <a:rPr lang="de-DE" sz="54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VII. …freut er sich über Menschen, die reine Herzen haben </a:t>
            </a:r>
            <a:endParaRPr lang="de-CH" sz="5400" dirty="0">
              <a:ln>
                <a:solidFill>
                  <a:srgbClr val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41059" name="Rectangle 3"/>
          <p:cNvSpPr>
            <a:spLocks noChangeArrowheads="1"/>
          </p:cNvSpPr>
          <p:nvPr/>
        </p:nvSpPr>
        <p:spPr bwMode="auto">
          <a:xfrm>
            <a:off x="250825" y="260350"/>
            <a:ext cx="874871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de-CH" sz="3000" dirty="0">
                <a:solidFill>
                  <a:schemeClr val="bg1"/>
                </a:solidFill>
                <a:latin typeface="Arial Rounded MT Bold" pitchFamily="34" charset="0"/>
              </a:rPr>
              <a:t>Wenn Gott auf das Jahr </a:t>
            </a:r>
            <a:r>
              <a:rPr lang="de-CH" sz="3000" dirty="0" smtClean="0">
                <a:solidFill>
                  <a:schemeClr val="bg1"/>
                </a:solidFill>
                <a:latin typeface="Arial Rounded MT Bold" pitchFamily="34" charset="0"/>
              </a:rPr>
              <a:t>2012 </a:t>
            </a:r>
            <a:r>
              <a:rPr lang="de-CH" sz="3000" dirty="0">
                <a:solidFill>
                  <a:schemeClr val="bg1"/>
                </a:solidFill>
                <a:latin typeface="Arial Rounded MT Bold" pitchFamily="34" charset="0"/>
              </a:rPr>
              <a:t>zurückschaut…</a:t>
            </a:r>
            <a:r>
              <a:rPr lang="de-DE" sz="3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endParaRPr lang="de-CH" sz="3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052513"/>
            <a:ext cx="8424863" cy="2086725"/>
          </a:xfrm>
          <a:noFill/>
        </p:spPr>
        <p:txBody>
          <a:bodyPr anchor="t">
            <a:spAutoFit/>
          </a:bodyPr>
          <a:lstStyle/>
          <a:p>
            <a:pPr marL="1117600" indent="-1117600" algn="l">
              <a:buFontTx/>
              <a:buAutoNum type="romanUcPeriod"/>
            </a:pPr>
            <a:r>
              <a:rPr lang="de-DE" sz="54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…freut er sich über Menschen, die vor Gott arm sind </a:t>
            </a:r>
            <a:endParaRPr lang="de-CH" sz="5400" dirty="0">
              <a:ln>
                <a:solidFill>
                  <a:srgbClr val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38599" name="Rectangle 7"/>
          <p:cNvSpPr>
            <a:spLocks noChangeArrowheads="1"/>
          </p:cNvSpPr>
          <p:nvPr/>
        </p:nvSpPr>
        <p:spPr bwMode="auto">
          <a:xfrm>
            <a:off x="250825" y="260350"/>
            <a:ext cx="874871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de-CH" sz="3000" dirty="0">
                <a:solidFill>
                  <a:schemeClr val="bg1"/>
                </a:solidFill>
                <a:latin typeface="Arial Rounded MT Bold" pitchFamily="34" charset="0"/>
              </a:rPr>
              <a:t>Wenn Gott auf das Jahr </a:t>
            </a:r>
            <a:r>
              <a:rPr lang="de-CH" sz="3000" dirty="0" smtClean="0">
                <a:solidFill>
                  <a:schemeClr val="bg1"/>
                </a:solidFill>
                <a:latin typeface="Arial Rounded MT Bold" pitchFamily="34" charset="0"/>
              </a:rPr>
              <a:t>2012 </a:t>
            </a:r>
            <a:r>
              <a:rPr lang="de-CH" sz="3000" dirty="0">
                <a:solidFill>
                  <a:schemeClr val="bg1"/>
                </a:solidFill>
                <a:latin typeface="Arial Rounded MT Bold" pitchFamily="34" charset="0"/>
              </a:rPr>
              <a:t>zurückschaut…</a:t>
            </a:r>
            <a:r>
              <a:rPr lang="de-DE" sz="3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endParaRPr lang="de-CH" sz="3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363" y="44450"/>
            <a:ext cx="8929687" cy="2800767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dirty="0">
                <a:ln>
                  <a:solidFill>
                    <a:srgbClr val="000000"/>
                  </a:solidFill>
                </a:ln>
              </a:rPr>
              <a:t>„Glücklich zu preisen sind die, die Frieden stiften; denn sie werden Söhne Gottes genannt werden.“</a:t>
            </a:r>
            <a:endParaRPr lang="de-CH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62563" name="Rectangle 3"/>
          <p:cNvSpPr>
            <a:spLocks noChangeArrowheads="1"/>
          </p:cNvSpPr>
          <p:nvPr/>
        </p:nvSpPr>
        <p:spPr bwMode="auto">
          <a:xfrm>
            <a:off x="1907704" y="2492896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Matthäus-Evangelium 5,9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856662" cy="2123658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dirty="0">
                <a:ln>
                  <a:solidFill>
                    <a:srgbClr val="000000"/>
                  </a:solidFill>
                </a:ln>
              </a:rPr>
              <a:t>„Wenn es möglich ist und soweit es an euch liegt, </a:t>
            </a:r>
            <a:r>
              <a:rPr lang="de-DE" dirty="0" smtClean="0">
                <a:ln>
                  <a:solidFill>
                    <a:srgbClr val="000000"/>
                  </a:solidFill>
                </a:ln>
              </a:rPr>
              <a:t>lebt</a:t>
            </a:r>
            <a:br>
              <a:rPr lang="de-DE" dirty="0" smtClean="0">
                <a:ln>
                  <a:solidFill>
                    <a:srgbClr val="000000"/>
                  </a:solidFill>
                </a:ln>
              </a:rPr>
            </a:br>
            <a:r>
              <a:rPr lang="de-DE" dirty="0" smtClean="0">
                <a:ln>
                  <a:solidFill>
                    <a:srgbClr val="000000"/>
                  </a:solidFill>
                </a:ln>
              </a:rPr>
              <a:t>mit </a:t>
            </a:r>
            <a:r>
              <a:rPr lang="de-DE" dirty="0">
                <a:ln>
                  <a:solidFill>
                    <a:srgbClr val="000000"/>
                  </a:solidFill>
                </a:ln>
              </a:rPr>
              <a:t>allen Menschen in Frieden.“</a:t>
            </a:r>
            <a:endParaRPr lang="de-CH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63587" name="Rectangle 3"/>
          <p:cNvSpPr>
            <a:spLocks noChangeArrowheads="1"/>
          </p:cNvSpPr>
          <p:nvPr/>
        </p:nvSpPr>
        <p:spPr bwMode="auto">
          <a:xfrm>
            <a:off x="1763688" y="2276872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Römer-Brief 12,8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363" y="44450"/>
            <a:ext cx="8929687" cy="2835275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sz="6000" dirty="0">
                <a:ln>
                  <a:solidFill>
                    <a:srgbClr val="000000"/>
                  </a:solidFill>
                </a:ln>
              </a:rPr>
              <a:t>„Sie werden Söhne Gottes genannt werden.“</a:t>
            </a:r>
            <a:endParaRPr lang="de-CH" sz="60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64611" name="Rectangle 3"/>
          <p:cNvSpPr>
            <a:spLocks noChangeArrowheads="1"/>
          </p:cNvSpPr>
          <p:nvPr/>
        </p:nvSpPr>
        <p:spPr bwMode="auto">
          <a:xfrm>
            <a:off x="1907704" y="2708920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Matthäus-Evangelium 5,9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052513"/>
            <a:ext cx="8424863" cy="2086725"/>
          </a:xfrm>
          <a:noFill/>
        </p:spPr>
        <p:txBody>
          <a:bodyPr anchor="t">
            <a:spAutoFit/>
          </a:bodyPr>
          <a:lstStyle/>
          <a:p>
            <a:pPr marL="1117600" indent="-1117600" algn="l"/>
            <a:r>
              <a:rPr lang="de-DE" sz="54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VIII. …freut er sich über Menschen, die Verfolgung erleiden </a:t>
            </a:r>
            <a:endParaRPr lang="de-CH" sz="5400" dirty="0">
              <a:ln>
                <a:solidFill>
                  <a:srgbClr val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42083" name="Rectangle 3"/>
          <p:cNvSpPr>
            <a:spLocks noChangeArrowheads="1"/>
          </p:cNvSpPr>
          <p:nvPr/>
        </p:nvSpPr>
        <p:spPr bwMode="auto">
          <a:xfrm>
            <a:off x="250825" y="260350"/>
            <a:ext cx="874871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de-CH" sz="3000" dirty="0">
                <a:solidFill>
                  <a:schemeClr val="bg1"/>
                </a:solidFill>
                <a:latin typeface="Arial Rounded MT Bold" pitchFamily="34" charset="0"/>
              </a:rPr>
              <a:t>Wenn Gott auf das Jahr </a:t>
            </a:r>
            <a:r>
              <a:rPr lang="de-CH" sz="3000" dirty="0" smtClean="0">
                <a:solidFill>
                  <a:schemeClr val="bg1"/>
                </a:solidFill>
                <a:latin typeface="Arial Rounded MT Bold" pitchFamily="34" charset="0"/>
              </a:rPr>
              <a:t>2012 </a:t>
            </a:r>
            <a:r>
              <a:rPr lang="de-CH" sz="3000" dirty="0">
                <a:solidFill>
                  <a:schemeClr val="bg1"/>
                </a:solidFill>
                <a:latin typeface="Arial Rounded MT Bold" pitchFamily="34" charset="0"/>
              </a:rPr>
              <a:t>zurückschaut…</a:t>
            </a:r>
            <a:r>
              <a:rPr lang="de-DE" sz="3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endParaRPr lang="de-CH" sz="3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363" y="44450"/>
            <a:ext cx="8929687" cy="2123658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dirty="0">
                <a:ln>
                  <a:solidFill>
                    <a:srgbClr val="000000"/>
                  </a:solidFill>
                </a:ln>
              </a:rPr>
              <a:t>„Glücklich zu preisen sind die, die um der Gerechtigkeit willen verfolgt werden“</a:t>
            </a:r>
            <a:endParaRPr lang="de-CH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65635" name="Rectangle 3"/>
          <p:cNvSpPr>
            <a:spLocks noChangeArrowheads="1"/>
          </p:cNvSpPr>
          <p:nvPr/>
        </p:nvSpPr>
        <p:spPr bwMode="auto">
          <a:xfrm>
            <a:off x="2195736" y="2204864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Matthäus-Evangelium 5,10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363" y="44450"/>
            <a:ext cx="8929687" cy="2308324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sz="3600" dirty="0">
                <a:ln>
                  <a:solidFill>
                    <a:srgbClr val="000000"/>
                  </a:solidFill>
                </a:ln>
              </a:rPr>
              <a:t>„Glücklich zu preisen seid ihr, wenn man euch um meinetwillen beschimpft und verfolgt und euch zu Unrecht die schlimmsten Dinge nachsagt.“</a:t>
            </a:r>
            <a:endParaRPr lang="de-CH" sz="36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66659" name="Rectangle 3"/>
          <p:cNvSpPr>
            <a:spLocks noChangeArrowheads="1"/>
          </p:cNvSpPr>
          <p:nvPr/>
        </p:nvSpPr>
        <p:spPr bwMode="auto">
          <a:xfrm>
            <a:off x="2195736" y="2564904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Matthäus-Evangelium 5,11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363" y="44450"/>
            <a:ext cx="8929687" cy="2286000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sz="7200" dirty="0">
                <a:ln>
                  <a:solidFill>
                    <a:srgbClr val="000000"/>
                  </a:solidFill>
                </a:ln>
              </a:rPr>
              <a:t>„Ihnen gehört das Himmelreich.“</a:t>
            </a:r>
            <a:endParaRPr lang="de-CH" sz="72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67683" name="Rectangle 3"/>
          <p:cNvSpPr>
            <a:spLocks noChangeArrowheads="1"/>
          </p:cNvSpPr>
          <p:nvPr/>
        </p:nvSpPr>
        <p:spPr bwMode="auto">
          <a:xfrm>
            <a:off x="2123728" y="2348880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Matthäus-Evangelium 5,10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363" y="44450"/>
            <a:ext cx="8929687" cy="2308324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sz="3600">
                <a:ln>
                  <a:solidFill>
                    <a:srgbClr val="000000"/>
                  </a:solidFill>
                </a:ln>
              </a:rPr>
              <a:t>„Freut euch und jubelt! Denn im Himmel wartet eine grosse Belohnung auf euch. Genauso hat man ja vor euch schon die Propheten verfolgt.“</a:t>
            </a:r>
            <a:endParaRPr lang="de-CH" sz="360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68707" name="Rectangle 3"/>
          <p:cNvSpPr>
            <a:spLocks noChangeArrowheads="1"/>
          </p:cNvSpPr>
          <p:nvPr/>
        </p:nvSpPr>
        <p:spPr bwMode="auto">
          <a:xfrm>
            <a:off x="2051720" y="2492896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Matthäus-Evangelium 5,12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052513"/>
            <a:ext cx="8424863" cy="2086725"/>
          </a:xfrm>
          <a:noFill/>
        </p:spPr>
        <p:txBody>
          <a:bodyPr anchor="t">
            <a:spAutoFit/>
          </a:bodyPr>
          <a:lstStyle/>
          <a:p>
            <a:pPr marL="1117600" indent="-1117600" algn="l"/>
            <a:r>
              <a:rPr lang="de-DE" sz="54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IX. …ist er traurig über jede Art von Bosheit und Ungerechtigkeit </a:t>
            </a:r>
            <a:endParaRPr lang="de-CH" sz="5400" dirty="0">
              <a:ln>
                <a:solidFill>
                  <a:srgbClr val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43107" name="Rectangle 3"/>
          <p:cNvSpPr>
            <a:spLocks noChangeArrowheads="1"/>
          </p:cNvSpPr>
          <p:nvPr/>
        </p:nvSpPr>
        <p:spPr bwMode="auto">
          <a:xfrm>
            <a:off x="250825" y="260350"/>
            <a:ext cx="874871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de-CH" sz="3000" dirty="0">
                <a:solidFill>
                  <a:schemeClr val="bg1"/>
                </a:solidFill>
                <a:latin typeface="Arial Rounded MT Bold" pitchFamily="34" charset="0"/>
              </a:rPr>
              <a:t>Wenn Gott auf das Jahr </a:t>
            </a:r>
            <a:r>
              <a:rPr lang="de-CH" sz="3000" dirty="0" smtClean="0">
                <a:solidFill>
                  <a:schemeClr val="bg1"/>
                </a:solidFill>
                <a:latin typeface="Arial Rounded MT Bold" pitchFamily="34" charset="0"/>
              </a:rPr>
              <a:t>2012 </a:t>
            </a:r>
            <a:r>
              <a:rPr lang="de-CH" sz="3000" dirty="0">
                <a:solidFill>
                  <a:schemeClr val="bg1"/>
                </a:solidFill>
                <a:latin typeface="Arial Rounded MT Bold" pitchFamily="34" charset="0"/>
              </a:rPr>
              <a:t>zurückschaut…</a:t>
            </a:r>
            <a:r>
              <a:rPr lang="de-DE" sz="3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endParaRPr lang="de-CH" sz="3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281044" cy="3416320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CH" sz="3600" dirty="0" smtClean="0">
                <a:ln>
                  <a:solidFill>
                    <a:srgbClr val="000000"/>
                  </a:solidFill>
                </a:ln>
              </a:rPr>
              <a:t>„Nichtsnutzige, heimtückische Menschen laufen umher und verbreiten Lügen. Sie zwinkern mit den Augen, um andere zu täuschen, und geben Zeichen mit den Händen oder Füssen.“</a:t>
            </a:r>
            <a:endParaRPr lang="de-CH" sz="36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08291" name="Rectangle 3"/>
          <p:cNvSpPr>
            <a:spLocks noChangeArrowheads="1"/>
          </p:cNvSpPr>
          <p:nvPr/>
        </p:nvSpPr>
        <p:spPr bwMode="auto">
          <a:xfrm>
            <a:off x="1976832" y="3645024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Sprüche 6,12-13</a:t>
            </a:r>
            <a:endParaRPr lang="de-CH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363" y="44450"/>
            <a:ext cx="8929687" cy="2123658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dirty="0">
                <a:ln>
                  <a:solidFill>
                    <a:srgbClr val="000000"/>
                  </a:solidFill>
                </a:ln>
              </a:rPr>
              <a:t>„Glücklich zu preisen sind die, die arm sind vor Gott; denn ihnen gehört das Himmelreich.“</a:t>
            </a:r>
            <a:endParaRPr lang="de-CH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875523" name="Rectangle 3"/>
          <p:cNvSpPr>
            <a:spLocks noChangeArrowheads="1"/>
          </p:cNvSpPr>
          <p:nvPr/>
        </p:nvSpPr>
        <p:spPr bwMode="auto">
          <a:xfrm>
            <a:off x="2195736" y="2348880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Matthäus-Evangelium 5,3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15888"/>
            <a:ext cx="8496944" cy="3970318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CH" sz="3600" dirty="0" smtClean="0">
                <a:ln>
                  <a:solidFill>
                    <a:srgbClr val="000000"/>
                  </a:solidFill>
                </a:ln>
              </a:rPr>
              <a:t>„Ihr Herz ist falsch; immerzu schmieden sie böse Pläne und zetteln Streitereien an. Darum nehmen sie ein schreckliches Ende. Unerwartet wird das Verderben sie treffen und nichts wird es abwenden können.“</a:t>
            </a:r>
            <a:endParaRPr lang="de-CH" sz="36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08291" name="Rectangle 3"/>
          <p:cNvSpPr>
            <a:spLocks noChangeArrowheads="1"/>
          </p:cNvSpPr>
          <p:nvPr/>
        </p:nvSpPr>
        <p:spPr bwMode="auto">
          <a:xfrm>
            <a:off x="1979712" y="3757682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Sprüche 6,14-15</a:t>
            </a:r>
            <a:endParaRPr lang="de-CH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6240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856662" cy="2862322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CH" sz="3600" dirty="0" smtClean="0">
                <a:ln>
                  <a:solidFill>
                    <a:srgbClr val="000000"/>
                  </a:solidFill>
                </a:ln>
              </a:rPr>
              <a:t>„Sechs Dinge verabscheut der Herr und das siebte kann er erst recht nicht ausstehen: Überhebliche Augen, eine lügnerische Zunge, Hände, die schuldlose Menschen töten.“</a:t>
            </a:r>
            <a:endParaRPr lang="de-CH" sz="36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08291" name="Rectangle 3"/>
          <p:cNvSpPr>
            <a:spLocks noChangeArrowheads="1"/>
          </p:cNvSpPr>
          <p:nvPr/>
        </p:nvSpPr>
        <p:spPr bwMode="auto">
          <a:xfrm>
            <a:off x="2123728" y="3212976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Sprüche 6,16-17</a:t>
            </a:r>
            <a:endParaRPr lang="de-CH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5329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137028" cy="3970318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CH" sz="3600" dirty="0" smtClean="0">
                <a:ln>
                  <a:solidFill>
                    <a:srgbClr val="000000"/>
                  </a:solidFill>
                </a:ln>
              </a:rPr>
              <a:t>„Einen Kopf, der böse Pläne ausheckt, Füsse, die auf verbrecherischen Wegen laufen. Einen Zeugen, der nicht die Wahrheit sagt, und einen Menschen, der Brüder gegeneinander aufhetzt.“</a:t>
            </a:r>
            <a:endParaRPr lang="de-CH" sz="36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08291" name="Rectangle 3"/>
          <p:cNvSpPr>
            <a:spLocks noChangeArrowheads="1"/>
          </p:cNvSpPr>
          <p:nvPr/>
        </p:nvSpPr>
        <p:spPr bwMode="auto">
          <a:xfrm>
            <a:off x="1979712" y="3757682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Sprüche 6,18-19</a:t>
            </a:r>
            <a:endParaRPr lang="de-CH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0762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333375"/>
            <a:ext cx="8496300" cy="792163"/>
          </a:xfrm>
        </p:spPr>
        <p:txBody>
          <a:bodyPr/>
          <a:lstStyle/>
          <a:p>
            <a:pPr algn="l"/>
            <a:r>
              <a:rPr lang="de-CH" sz="72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Schlussgedanke</a:t>
            </a:r>
            <a:r>
              <a:rPr lang="de-DE" sz="72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 </a:t>
            </a:r>
            <a:endParaRPr lang="de-CH" sz="7200" dirty="0">
              <a:ln>
                <a:solidFill>
                  <a:srgbClr val="000000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137028" cy="2862322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CH" sz="3600" dirty="0" smtClean="0">
                <a:ln>
                  <a:solidFill>
                    <a:srgbClr val="000000"/>
                  </a:solidFill>
                </a:ln>
              </a:rPr>
              <a:t>„Im Reich Gottes geht es nicht um Fragen des Essens und Trinkens, sondern um das, was der Heilige Geist bewirkt: Gerechtigkeit, Frieden und Freude.“</a:t>
            </a:r>
            <a:endParaRPr lang="de-CH" sz="36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08291" name="Rectangle 3"/>
          <p:cNvSpPr>
            <a:spLocks noChangeArrowheads="1"/>
          </p:cNvSpPr>
          <p:nvPr/>
        </p:nvSpPr>
        <p:spPr bwMode="auto">
          <a:xfrm>
            <a:off x="2123728" y="2996952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Römer-Brief 14,17</a:t>
            </a:r>
            <a:endParaRPr lang="de-CH" sz="18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7387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363" y="44450"/>
            <a:ext cx="8929687" cy="2123658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dirty="0">
                <a:ln>
                  <a:solidFill>
                    <a:srgbClr val="000000"/>
                  </a:solidFill>
                </a:ln>
              </a:rPr>
              <a:t>„Freut euch und jubelt! Denn im Himmel wartet eine </a:t>
            </a:r>
            <a:r>
              <a:rPr lang="de-DE" dirty="0" err="1">
                <a:ln>
                  <a:solidFill>
                    <a:srgbClr val="000000"/>
                  </a:solidFill>
                </a:ln>
              </a:rPr>
              <a:t>grosse</a:t>
            </a:r>
            <a:r>
              <a:rPr lang="de-DE" dirty="0">
                <a:ln>
                  <a:solidFill>
                    <a:srgbClr val="000000"/>
                  </a:solidFill>
                </a:ln>
              </a:rPr>
              <a:t> Belohnung auf euch.“</a:t>
            </a:r>
            <a:endParaRPr lang="de-CH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76899" name="Rectangle 3"/>
          <p:cNvSpPr>
            <a:spLocks noChangeArrowheads="1"/>
          </p:cNvSpPr>
          <p:nvPr/>
        </p:nvSpPr>
        <p:spPr bwMode="auto">
          <a:xfrm>
            <a:off x="1979712" y="2339588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Matthäus-Evangelium 5,12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496" y="115888"/>
            <a:ext cx="9000554" cy="2862322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sz="3600" dirty="0">
                <a:ln>
                  <a:solidFill>
                    <a:srgbClr val="000000"/>
                  </a:solidFill>
                </a:ln>
              </a:rPr>
              <a:t>„Genauso wird im Himmel </a:t>
            </a:r>
            <a:r>
              <a:rPr lang="de-DE" sz="3600" dirty="0" smtClean="0">
                <a:ln>
                  <a:solidFill>
                    <a:srgbClr val="000000"/>
                  </a:solidFill>
                </a:ln>
              </a:rPr>
              <a:t>mehr Freude </a:t>
            </a:r>
            <a:r>
              <a:rPr lang="de-DE" sz="3600" dirty="0">
                <a:ln>
                  <a:solidFill>
                    <a:srgbClr val="000000"/>
                  </a:solidFill>
                </a:ln>
              </a:rPr>
              <a:t>sein über einen einzigen Sünder, der umkehrt, als über neunundneunzig Gerechte, die es nicht </a:t>
            </a:r>
            <a:r>
              <a:rPr lang="de-DE" sz="3600" dirty="0" smtClean="0">
                <a:ln>
                  <a:solidFill>
                    <a:srgbClr val="000000"/>
                  </a:solidFill>
                </a:ln>
              </a:rPr>
              <a:t>nötig haben</a:t>
            </a:r>
            <a:r>
              <a:rPr lang="de-DE" sz="3600" dirty="0">
                <a:ln>
                  <a:solidFill>
                    <a:srgbClr val="000000"/>
                  </a:solidFill>
                </a:ln>
              </a:rPr>
              <a:t/>
            </a:r>
            <a:br>
              <a:rPr lang="de-DE" sz="3600" dirty="0">
                <a:ln>
                  <a:solidFill>
                    <a:srgbClr val="000000"/>
                  </a:solidFill>
                </a:ln>
              </a:rPr>
            </a:br>
            <a:r>
              <a:rPr lang="de-DE" sz="3600" dirty="0">
                <a:ln>
                  <a:solidFill>
                    <a:srgbClr val="000000"/>
                  </a:solidFill>
                </a:ln>
              </a:rPr>
              <a:t>umzukehren.“</a:t>
            </a:r>
            <a:endParaRPr lang="de-CH" sz="36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881667" name="Rectangle 3"/>
          <p:cNvSpPr>
            <a:spLocks noChangeArrowheads="1"/>
          </p:cNvSpPr>
          <p:nvPr/>
        </p:nvSpPr>
        <p:spPr bwMode="auto">
          <a:xfrm>
            <a:off x="106585" y="2996952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Lukas-Evangelium 15,7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856662" cy="2123658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dirty="0">
                <a:ln>
                  <a:solidFill>
                    <a:srgbClr val="000000"/>
                  </a:solidFill>
                </a:ln>
              </a:rPr>
              <a:t>„Wenn sie verzweifelt sind und keinen Mut mehr haben, dann ist er ihnen nahe und hilft.“</a:t>
            </a:r>
            <a:endParaRPr lang="de-CH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44131" name="Rectangle 3"/>
          <p:cNvSpPr>
            <a:spLocks noChangeArrowheads="1"/>
          </p:cNvSpPr>
          <p:nvPr/>
        </p:nvSpPr>
        <p:spPr bwMode="auto">
          <a:xfrm>
            <a:off x="2051720" y="2276872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Psalm 34,19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363" y="44450"/>
            <a:ext cx="8929687" cy="2286000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sz="7200" dirty="0">
                <a:ln>
                  <a:solidFill>
                    <a:srgbClr val="000000"/>
                  </a:solidFill>
                </a:ln>
              </a:rPr>
              <a:t>„Ihnen gehört das Himmelreich.“</a:t>
            </a:r>
            <a:endParaRPr lang="de-CH" sz="7200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45155" name="Rectangle 3"/>
          <p:cNvSpPr>
            <a:spLocks noChangeArrowheads="1"/>
          </p:cNvSpPr>
          <p:nvPr/>
        </p:nvSpPr>
        <p:spPr bwMode="auto">
          <a:xfrm>
            <a:off x="2267744" y="2276872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Matthäus-Evangelium 5,3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052513"/>
            <a:ext cx="8424863" cy="2086725"/>
          </a:xfrm>
          <a:noFill/>
        </p:spPr>
        <p:txBody>
          <a:bodyPr anchor="t">
            <a:spAutoFit/>
          </a:bodyPr>
          <a:lstStyle/>
          <a:p>
            <a:pPr marL="1117600" indent="-1117600" algn="l"/>
            <a:r>
              <a:rPr lang="de-DE" sz="54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II.   …freut er sich über Menschen, die traurig sind </a:t>
            </a:r>
            <a:endParaRPr lang="de-CH" sz="5400" dirty="0">
              <a:ln>
                <a:solidFill>
                  <a:srgbClr val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35939" name="Rectangle 3"/>
          <p:cNvSpPr>
            <a:spLocks noChangeArrowheads="1"/>
          </p:cNvSpPr>
          <p:nvPr/>
        </p:nvSpPr>
        <p:spPr bwMode="auto">
          <a:xfrm>
            <a:off x="250825" y="260350"/>
            <a:ext cx="874871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de-CH" sz="3000" dirty="0">
                <a:solidFill>
                  <a:schemeClr val="bg1"/>
                </a:solidFill>
                <a:latin typeface="Arial Rounded MT Bold" pitchFamily="34" charset="0"/>
              </a:rPr>
              <a:t>Wenn Gott auf das Jahr </a:t>
            </a:r>
            <a:r>
              <a:rPr lang="de-CH" sz="3000" dirty="0" smtClean="0">
                <a:solidFill>
                  <a:schemeClr val="bg1"/>
                </a:solidFill>
                <a:latin typeface="Arial Rounded MT Bold" pitchFamily="34" charset="0"/>
              </a:rPr>
              <a:t>2012 </a:t>
            </a:r>
            <a:r>
              <a:rPr lang="de-CH" sz="3000" dirty="0">
                <a:solidFill>
                  <a:schemeClr val="bg1"/>
                </a:solidFill>
                <a:latin typeface="Arial Rounded MT Bold" pitchFamily="34" charset="0"/>
              </a:rPr>
              <a:t>zurückschaut…</a:t>
            </a:r>
            <a:r>
              <a:rPr lang="de-DE" sz="30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endParaRPr lang="de-CH" sz="3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363" y="44450"/>
            <a:ext cx="8929687" cy="2123658"/>
          </a:xfrm>
          <a:noFill/>
          <a:ln/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de-DE" dirty="0">
                <a:ln>
                  <a:solidFill>
                    <a:srgbClr val="000000"/>
                  </a:solidFill>
                </a:ln>
              </a:rPr>
              <a:t>„Glücklich zu preisen sind die, die trauern; denn sie werden getröstet werden.“</a:t>
            </a:r>
            <a:endParaRPr lang="de-CH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46179" name="Rectangle 3"/>
          <p:cNvSpPr>
            <a:spLocks noChangeArrowheads="1"/>
          </p:cNvSpPr>
          <p:nvPr/>
        </p:nvSpPr>
        <p:spPr bwMode="auto">
          <a:xfrm>
            <a:off x="2123728" y="2204864"/>
            <a:ext cx="6697663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8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Rounded MT Bold" pitchFamily="34" charset="0"/>
              </a:rPr>
              <a:t>Matthäus-Evangelium 5,4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1072134">
  <a:themeElements>
    <a:clrScheme name="01072134 5">
      <a:dk1>
        <a:srgbClr val="336699"/>
      </a:dk1>
      <a:lt1>
        <a:srgbClr val="EBF1F7"/>
      </a:lt1>
      <a:dk2>
        <a:srgbClr val="5F5F5F"/>
      </a:dk2>
      <a:lt2>
        <a:srgbClr val="005A58"/>
      </a:lt2>
      <a:accent1>
        <a:srgbClr val="B2C7D6"/>
      </a:accent1>
      <a:accent2>
        <a:srgbClr val="698CCB"/>
      </a:accent2>
      <a:accent3>
        <a:srgbClr val="F3F7FA"/>
      </a:accent3>
      <a:accent4>
        <a:srgbClr val="2A5682"/>
      </a:accent4>
      <a:accent5>
        <a:srgbClr val="D5E0E8"/>
      </a:accent5>
      <a:accent6>
        <a:srgbClr val="5E7EB8"/>
      </a:accent6>
      <a:hlink>
        <a:srgbClr val="DFEFFF"/>
      </a:hlink>
      <a:folHlink>
        <a:srgbClr val="003399"/>
      </a:folHlink>
    </a:clrScheme>
    <a:fontScheme name="01072134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35921" dir="2700000" algn="ctr" rotWithShape="0">
            <a:srgbClr val="000000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35921" dir="2700000" algn="ctr" rotWithShape="0">
            <a:srgbClr val="000000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01072134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4D4D4D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2">
        <a:dk1>
          <a:srgbClr val="006699"/>
        </a:dk1>
        <a:lt1>
          <a:srgbClr val="FFFFFF"/>
        </a:lt1>
        <a:dk2>
          <a:srgbClr val="000000"/>
        </a:dk2>
        <a:lt2>
          <a:srgbClr val="808080"/>
        </a:lt2>
        <a:accent1>
          <a:srgbClr val="B1CFE7"/>
        </a:accent1>
        <a:accent2>
          <a:srgbClr val="CCCCFF"/>
        </a:accent2>
        <a:accent3>
          <a:srgbClr val="FFFFFF"/>
        </a:accent3>
        <a:accent4>
          <a:srgbClr val="005682"/>
        </a:accent4>
        <a:accent5>
          <a:srgbClr val="D5E4F1"/>
        </a:accent5>
        <a:accent6>
          <a:srgbClr val="B9B9E7"/>
        </a:accent6>
        <a:hlink>
          <a:srgbClr val="4274BE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3">
        <a:dk1>
          <a:srgbClr val="003366"/>
        </a:dk1>
        <a:lt1>
          <a:srgbClr val="DEF6F1"/>
        </a:lt1>
        <a:dk2>
          <a:srgbClr val="003366"/>
        </a:dk2>
        <a:lt2>
          <a:srgbClr val="969696"/>
        </a:lt2>
        <a:accent1>
          <a:srgbClr val="FFFFFF"/>
        </a:accent1>
        <a:accent2>
          <a:srgbClr val="9CCAF0"/>
        </a:accent2>
        <a:accent3>
          <a:srgbClr val="ECFAF7"/>
        </a:accent3>
        <a:accent4>
          <a:srgbClr val="002A56"/>
        </a:accent4>
        <a:accent5>
          <a:srgbClr val="FFFFFF"/>
        </a:accent5>
        <a:accent6>
          <a:srgbClr val="8DB7D9"/>
        </a:accent6>
        <a:hlink>
          <a:srgbClr val="0066CC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4">
        <a:dk1>
          <a:srgbClr val="003366"/>
        </a:dk1>
        <a:lt1>
          <a:srgbClr val="FFFFD9"/>
        </a:lt1>
        <a:dk2>
          <a:srgbClr val="336699"/>
        </a:dk2>
        <a:lt2>
          <a:srgbClr val="777777"/>
        </a:lt2>
        <a:accent1>
          <a:srgbClr val="ECF9FE"/>
        </a:accent1>
        <a:accent2>
          <a:srgbClr val="2569A7"/>
        </a:accent2>
        <a:accent3>
          <a:srgbClr val="FFFFE9"/>
        </a:accent3>
        <a:accent4>
          <a:srgbClr val="002A56"/>
        </a:accent4>
        <a:accent5>
          <a:srgbClr val="F4FBFE"/>
        </a:accent5>
        <a:accent6>
          <a:srgbClr val="205E97"/>
        </a:accent6>
        <a:hlink>
          <a:srgbClr val="0099CC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5">
        <a:dk1>
          <a:srgbClr val="336699"/>
        </a:dk1>
        <a:lt1>
          <a:srgbClr val="EBF1F7"/>
        </a:lt1>
        <a:dk2>
          <a:srgbClr val="5F5F5F"/>
        </a:dk2>
        <a:lt2>
          <a:srgbClr val="005A58"/>
        </a:lt2>
        <a:accent1>
          <a:srgbClr val="B2C7D6"/>
        </a:accent1>
        <a:accent2>
          <a:srgbClr val="698CCB"/>
        </a:accent2>
        <a:accent3>
          <a:srgbClr val="F3F7FA"/>
        </a:accent3>
        <a:accent4>
          <a:srgbClr val="2A5682"/>
        </a:accent4>
        <a:accent5>
          <a:srgbClr val="D5E0E8"/>
        </a:accent5>
        <a:accent6>
          <a:srgbClr val="5E7EB8"/>
        </a:accent6>
        <a:hlink>
          <a:srgbClr val="DFEFFF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6">
        <a:dk1>
          <a:srgbClr val="005A58"/>
        </a:dk1>
        <a:lt1>
          <a:srgbClr val="006699"/>
        </a:lt1>
        <a:dk2>
          <a:srgbClr val="0058B8"/>
        </a:dk2>
        <a:lt2>
          <a:srgbClr val="336699"/>
        </a:lt2>
        <a:accent1>
          <a:srgbClr val="98BED8"/>
        </a:accent1>
        <a:accent2>
          <a:srgbClr val="6D6FC7"/>
        </a:accent2>
        <a:accent3>
          <a:srgbClr val="AAB4D8"/>
        </a:accent3>
        <a:accent4>
          <a:srgbClr val="005682"/>
        </a:accent4>
        <a:accent5>
          <a:srgbClr val="CADBE9"/>
        </a:accent5>
        <a:accent6>
          <a:srgbClr val="6264B4"/>
        </a:accent6>
        <a:hlink>
          <a:srgbClr val="CCECFF"/>
        </a:hlink>
        <a:folHlink>
          <a:srgbClr val="0033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072134 7">
        <a:dk1>
          <a:srgbClr val="336699"/>
        </a:dk1>
        <a:lt1>
          <a:srgbClr val="C0C0C0"/>
        </a:lt1>
        <a:dk2>
          <a:srgbClr val="49718D"/>
        </a:dk2>
        <a:lt2>
          <a:srgbClr val="5C1F00"/>
        </a:lt2>
        <a:accent1>
          <a:srgbClr val="DDDDDD"/>
        </a:accent1>
        <a:accent2>
          <a:srgbClr val="BE7960"/>
        </a:accent2>
        <a:accent3>
          <a:srgbClr val="DCDCDC"/>
        </a:accent3>
        <a:accent4>
          <a:srgbClr val="2A5682"/>
        </a:accent4>
        <a:accent5>
          <a:srgbClr val="EBEBEB"/>
        </a:accent5>
        <a:accent6>
          <a:srgbClr val="AC6D56"/>
        </a:accent6>
        <a:hlink>
          <a:srgbClr val="65A0BD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8">
        <a:dk1>
          <a:srgbClr val="336699"/>
        </a:dk1>
        <a:lt1>
          <a:srgbClr val="0099CC"/>
        </a:lt1>
        <a:dk2>
          <a:srgbClr val="000066"/>
        </a:dk2>
        <a:lt2>
          <a:srgbClr val="336699"/>
        </a:lt2>
        <a:accent1>
          <a:srgbClr val="336699"/>
        </a:accent1>
        <a:accent2>
          <a:srgbClr val="DDDDDD"/>
        </a:accent2>
        <a:accent3>
          <a:srgbClr val="AAAAB8"/>
        </a:accent3>
        <a:accent4>
          <a:srgbClr val="0082AE"/>
        </a:accent4>
        <a:accent5>
          <a:srgbClr val="ADB8CA"/>
        </a:accent5>
        <a:accent6>
          <a:srgbClr val="C8C8C8"/>
        </a:accent6>
        <a:hlink>
          <a:srgbClr val="7AC3EC"/>
        </a:hlink>
        <a:folHlink>
          <a:srgbClr val="D7EA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072134 9">
        <a:dk1>
          <a:srgbClr val="2846A4"/>
        </a:dk1>
        <a:lt1>
          <a:srgbClr val="566272"/>
        </a:lt1>
        <a:dk2>
          <a:srgbClr val="004B70"/>
        </a:dk2>
        <a:lt2>
          <a:srgbClr val="777777"/>
        </a:lt2>
        <a:accent1>
          <a:srgbClr val="9CA5AA"/>
        </a:accent1>
        <a:accent2>
          <a:srgbClr val="88B2D2"/>
        </a:accent2>
        <a:accent3>
          <a:srgbClr val="B4B7BC"/>
        </a:accent3>
        <a:accent4>
          <a:srgbClr val="213A8B"/>
        </a:accent4>
        <a:accent5>
          <a:srgbClr val="CBCFD2"/>
        </a:accent5>
        <a:accent6>
          <a:srgbClr val="7BA1BE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10">
        <a:dk1>
          <a:srgbClr val="003366"/>
        </a:dk1>
        <a:lt1>
          <a:srgbClr val="FFFFFF"/>
        </a:lt1>
        <a:dk2>
          <a:srgbClr val="003366"/>
        </a:dk2>
        <a:lt2>
          <a:srgbClr val="808080"/>
        </a:lt2>
        <a:accent1>
          <a:srgbClr val="B7D6E7"/>
        </a:accent1>
        <a:accent2>
          <a:srgbClr val="24446A"/>
        </a:accent2>
        <a:accent3>
          <a:srgbClr val="FFFFFF"/>
        </a:accent3>
        <a:accent4>
          <a:srgbClr val="002A56"/>
        </a:accent4>
        <a:accent5>
          <a:srgbClr val="D8E8F1"/>
        </a:accent5>
        <a:accent6>
          <a:srgbClr val="203D5F"/>
        </a:accent6>
        <a:hlink>
          <a:srgbClr val="518FB1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11">
        <a:dk1>
          <a:srgbClr val="336699"/>
        </a:dk1>
        <a:lt1>
          <a:srgbClr val="FFFFFF"/>
        </a:lt1>
        <a:dk2>
          <a:srgbClr val="003399"/>
        </a:dk2>
        <a:lt2>
          <a:srgbClr val="969696"/>
        </a:lt2>
        <a:accent1>
          <a:srgbClr val="CCECFF"/>
        </a:accent1>
        <a:accent2>
          <a:srgbClr val="6A90BA"/>
        </a:accent2>
        <a:accent3>
          <a:srgbClr val="FFFFFF"/>
        </a:accent3>
        <a:accent4>
          <a:srgbClr val="2A5682"/>
        </a:accent4>
        <a:accent5>
          <a:srgbClr val="E2F4FF"/>
        </a:accent5>
        <a:accent6>
          <a:srgbClr val="5F82A8"/>
        </a:accent6>
        <a:hlink>
          <a:srgbClr val="CC3300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12">
        <a:dk1>
          <a:srgbClr val="4D4D4D"/>
        </a:dk1>
        <a:lt1>
          <a:srgbClr val="666699"/>
        </a:lt1>
        <a:dk2>
          <a:srgbClr val="36587E"/>
        </a:dk2>
        <a:lt2>
          <a:srgbClr val="3E3E5C"/>
        </a:lt2>
        <a:accent1>
          <a:srgbClr val="90AFCC"/>
        </a:accent1>
        <a:accent2>
          <a:srgbClr val="2170AB"/>
        </a:accent2>
        <a:accent3>
          <a:srgbClr val="B8B8CA"/>
        </a:accent3>
        <a:accent4>
          <a:srgbClr val="404040"/>
        </a:accent4>
        <a:accent5>
          <a:srgbClr val="C6D4E2"/>
        </a:accent5>
        <a:accent6>
          <a:srgbClr val="1D659B"/>
        </a:accent6>
        <a:hlink>
          <a:srgbClr val="A8CCF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72134 13">
        <a:dk1>
          <a:srgbClr val="2D5C8B"/>
        </a:dk1>
        <a:lt1>
          <a:srgbClr val="E0EAF4"/>
        </a:lt1>
        <a:dk2>
          <a:srgbClr val="35648B"/>
        </a:dk2>
        <a:lt2>
          <a:srgbClr val="2D2015"/>
        </a:lt2>
        <a:accent1>
          <a:srgbClr val="92A4B0"/>
        </a:accent1>
        <a:accent2>
          <a:srgbClr val="8F5F2F"/>
        </a:accent2>
        <a:accent3>
          <a:srgbClr val="EDF3F8"/>
        </a:accent3>
        <a:accent4>
          <a:srgbClr val="254D76"/>
        </a:accent4>
        <a:accent5>
          <a:srgbClr val="C7CFD4"/>
        </a:accent5>
        <a:accent6>
          <a:srgbClr val="81552A"/>
        </a:accent6>
        <a:hlink>
          <a:srgbClr val="EADF7A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01072134">
  <a:themeElements>
    <a:clrScheme name="1_01072134 5">
      <a:dk1>
        <a:srgbClr val="336699"/>
      </a:dk1>
      <a:lt1>
        <a:srgbClr val="EBF1F7"/>
      </a:lt1>
      <a:dk2>
        <a:srgbClr val="5F5F5F"/>
      </a:dk2>
      <a:lt2>
        <a:srgbClr val="005A58"/>
      </a:lt2>
      <a:accent1>
        <a:srgbClr val="B2C7D6"/>
      </a:accent1>
      <a:accent2>
        <a:srgbClr val="698CCB"/>
      </a:accent2>
      <a:accent3>
        <a:srgbClr val="F3F7FA"/>
      </a:accent3>
      <a:accent4>
        <a:srgbClr val="2A5682"/>
      </a:accent4>
      <a:accent5>
        <a:srgbClr val="D5E0E8"/>
      </a:accent5>
      <a:accent6>
        <a:srgbClr val="5E7EB8"/>
      </a:accent6>
      <a:hlink>
        <a:srgbClr val="DFEFFF"/>
      </a:hlink>
      <a:folHlink>
        <a:srgbClr val="003399"/>
      </a:folHlink>
    </a:clrScheme>
    <a:fontScheme name="1_01072134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35921" dir="2700000" algn="ctr" rotWithShape="0">
            <a:srgbClr val="000000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35921" dir="2700000" algn="ctr" rotWithShape="0">
            <a:srgbClr val="000000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01072134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4D4D4D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01072134 2">
        <a:dk1>
          <a:srgbClr val="006699"/>
        </a:dk1>
        <a:lt1>
          <a:srgbClr val="FFFFFF"/>
        </a:lt1>
        <a:dk2>
          <a:srgbClr val="000000"/>
        </a:dk2>
        <a:lt2>
          <a:srgbClr val="808080"/>
        </a:lt2>
        <a:accent1>
          <a:srgbClr val="B1CFE7"/>
        </a:accent1>
        <a:accent2>
          <a:srgbClr val="CCCCFF"/>
        </a:accent2>
        <a:accent3>
          <a:srgbClr val="FFFFFF"/>
        </a:accent3>
        <a:accent4>
          <a:srgbClr val="005682"/>
        </a:accent4>
        <a:accent5>
          <a:srgbClr val="D5E4F1"/>
        </a:accent5>
        <a:accent6>
          <a:srgbClr val="B9B9E7"/>
        </a:accent6>
        <a:hlink>
          <a:srgbClr val="4274BE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01072134 3">
        <a:dk1>
          <a:srgbClr val="003366"/>
        </a:dk1>
        <a:lt1>
          <a:srgbClr val="DEF6F1"/>
        </a:lt1>
        <a:dk2>
          <a:srgbClr val="003366"/>
        </a:dk2>
        <a:lt2>
          <a:srgbClr val="969696"/>
        </a:lt2>
        <a:accent1>
          <a:srgbClr val="FFFFFF"/>
        </a:accent1>
        <a:accent2>
          <a:srgbClr val="9CCAF0"/>
        </a:accent2>
        <a:accent3>
          <a:srgbClr val="ECFAF7"/>
        </a:accent3>
        <a:accent4>
          <a:srgbClr val="002A56"/>
        </a:accent4>
        <a:accent5>
          <a:srgbClr val="FFFFFF"/>
        </a:accent5>
        <a:accent6>
          <a:srgbClr val="8DB7D9"/>
        </a:accent6>
        <a:hlink>
          <a:srgbClr val="0066CC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01072134 4">
        <a:dk1>
          <a:srgbClr val="003366"/>
        </a:dk1>
        <a:lt1>
          <a:srgbClr val="FFFFD9"/>
        </a:lt1>
        <a:dk2>
          <a:srgbClr val="336699"/>
        </a:dk2>
        <a:lt2>
          <a:srgbClr val="777777"/>
        </a:lt2>
        <a:accent1>
          <a:srgbClr val="ECF9FE"/>
        </a:accent1>
        <a:accent2>
          <a:srgbClr val="2569A7"/>
        </a:accent2>
        <a:accent3>
          <a:srgbClr val="FFFFE9"/>
        </a:accent3>
        <a:accent4>
          <a:srgbClr val="002A56"/>
        </a:accent4>
        <a:accent5>
          <a:srgbClr val="F4FBFE"/>
        </a:accent5>
        <a:accent6>
          <a:srgbClr val="205E97"/>
        </a:accent6>
        <a:hlink>
          <a:srgbClr val="0099CC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01072134 5">
        <a:dk1>
          <a:srgbClr val="336699"/>
        </a:dk1>
        <a:lt1>
          <a:srgbClr val="EBF1F7"/>
        </a:lt1>
        <a:dk2>
          <a:srgbClr val="5F5F5F"/>
        </a:dk2>
        <a:lt2>
          <a:srgbClr val="005A58"/>
        </a:lt2>
        <a:accent1>
          <a:srgbClr val="B2C7D6"/>
        </a:accent1>
        <a:accent2>
          <a:srgbClr val="698CCB"/>
        </a:accent2>
        <a:accent3>
          <a:srgbClr val="F3F7FA"/>
        </a:accent3>
        <a:accent4>
          <a:srgbClr val="2A5682"/>
        </a:accent4>
        <a:accent5>
          <a:srgbClr val="D5E0E8"/>
        </a:accent5>
        <a:accent6>
          <a:srgbClr val="5E7EB8"/>
        </a:accent6>
        <a:hlink>
          <a:srgbClr val="DFEFFF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01072134 6">
        <a:dk1>
          <a:srgbClr val="005A58"/>
        </a:dk1>
        <a:lt1>
          <a:srgbClr val="006699"/>
        </a:lt1>
        <a:dk2>
          <a:srgbClr val="0058B8"/>
        </a:dk2>
        <a:lt2>
          <a:srgbClr val="336699"/>
        </a:lt2>
        <a:accent1>
          <a:srgbClr val="98BED8"/>
        </a:accent1>
        <a:accent2>
          <a:srgbClr val="6D6FC7"/>
        </a:accent2>
        <a:accent3>
          <a:srgbClr val="AAB4D8"/>
        </a:accent3>
        <a:accent4>
          <a:srgbClr val="005682"/>
        </a:accent4>
        <a:accent5>
          <a:srgbClr val="CADBE9"/>
        </a:accent5>
        <a:accent6>
          <a:srgbClr val="6264B4"/>
        </a:accent6>
        <a:hlink>
          <a:srgbClr val="CCECFF"/>
        </a:hlink>
        <a:folHlink>
          <a:srgbClr val="0033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01072134 7">
        <a:dk1>
          <a:srgbClr val="336699"/>
        </a:dk1>
        <a:lt1>
          <a:srgbClr val="C0C0C0"/>
        </a:lt1>
        <a:dk2>
          <a:srgbClr val="49718D"/>
        </a:dk2>
        <a:lt2>
          <a:srgbClr val="5C1F00"/>
        </a:lt2>
        <a:accent1>
          <a:srgbClr val="DDDDDD"/>
        </a:accent1>
        <a:accent2>
          <a:srgbClr val="BE7960"/>
        </a:accent2>
        <a:accent3>
          <a:srgbClr val="DCDCDC"/>
        </a:accent3>
        <a:accent4>
          <a:srgbClr val="2A5682"/>
        </a:accent4>
        <a:accent5>
          <a:srgbClr val="EBEBEB"/>
        </a:accent5>
        <a:accent6>
          <a:srgbClr val="AC6D56"/>
        </a:accent6>
        <a:hlink>
          <a:srgbClr val="65A0BD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01072134 8">
        <a:dk1>
          <a:srgbClr val="336699"/>
        </a:dk1>
        <a:lt1>
          <a:srgbClr val="0099CC"/>
        </a:lt1>
        <a:dk2>
          <a:srgbClr val="000066"/>
        </a:dk2>
        <a:lt2>
          <a:srgbClr val="336699"/>
        </a:lt2>
        <a:accent1>
          <a:srgbClr val="336699"/>
        </a:accent1>
        <a:accent2>
          <a:srgbClr val="DDDDDD"/>
        </a:accent2>
        <a:accent3>
          <a:srgbClr val="AAAAB8"/>
        </a:accent3>
        <a:accent4>
          <a:srgbClr val="0082AE"/>
        </a:accent4>
        <a:accent5>
          <a:srgbClr val="ADB8CA"/>
        </a:accent5>
        <a:accent6>
          <a:srgbClr val="C8C8C8"/>
        </a:accent6>
        <a:hlink>
          <a:srgbClr val="7AC3EC"/>
        </a:hlink>
        <a:folHlink>
          <a:srgbClr val="D7EA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01072134 9">
        <a:dk1>
          <a:srgbClr val="2846A4"/>
        </a:dk1>
        <a:lt1>
          <a:srgbClr val="566272"/>
        </a:lt1>
        <a:dk2>
          <a:srgbClr val="004B70"/>
        </a:dk2>
        <a:lt2>
          <a:srgbClr val="777777"/>
        </a:lt2>
        <a:accent1>
          <a:srgbClr val="9CA5AA"/>
        </a:accent1>
        <a:accent2>
          <a:srgbClr val="88B2D2"/>
        </a:accent2>
        <a:accent3>
          <a:srgbClr val="B4B7BC"/>
        </a:accent3>
        <a:accent4>
          <a:srgbClr val="213A8B"/>
        </a:accent4>
        <a:accent5>
          <a:srgbClr val="CBCFD2"/>
        </a:accent5>
        <a:accent6>
          <a:srgbClr val="7BA1BE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01072134 10">
        <a:dk1>
          <a:srgbClr val="003366"/>
        </a:dk1>
        <a:lt1>
          <a:srgbClr val="FFFFFF"/>
        </a:lt1>
        <a:dk2>
          <a:srgbClr val="003366"/>
        </a:dk2>
        <a:lt2>
          <a:srgbClr val="808080"/>
        </a:lt2>
        <a:accent1>
          <a:srgbClr val="B7D6E7"/>
        </a:accent1>
        <a:accent2>
          <a:srgbClr val="24446A"/>
        </a:accent2>
        <a:accent3>
          <a:srgbClr val="FFFFFF"/>
        </a:accent3>
        <a:accent4>
          <a:srgbClr val="002A56"/>
        </a:accent4>
        <a:accent5>
          <a:srgbClr val="D8E8F1"/>
        </a:accent5>
        <a:accent6>
          <a:srgbClr val="203D5F"/>
        </a:accent6>
        <a:hlink>
          <a:srgbClr val="518FB1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01072134 11">
        <a:dk1>
          <a:srgbClr val="336699"/>
        </a:dk1>
        <a:lt1>
          <a:srgbClr val="FFFFFF"/>
        </a:lt1>
        <a:dk2>
          <a:srgbClr val="003399"/>
        </a:dk2>
        <a:lt2>
          <a:srgbClr val="969696"/>
        </a:lt2>
        <a:accent1>
          <a:srgbClr val="CCECFF"/>
        </a:accent1>
        <a:accent2>
          <a:srgbClr val="6A90BA"/>
        </a:accent2>
        <a:accent3>
          <a:srgbClr val="FFFFFF"/>
        </a:accent3>
        <a:accent4>
          <a:srgbClr val="2A5682"/>
        </a:accent4>
        <a:accent5>
          <a:srgbClr val="E2F4FF"/>
        </a:accent5>
        <a:accent6>
          <a:srgbClr val="5F82A8"/>
        </a:accent6>
        <a:hlink>
          <a:srgbClr val="CC3300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01072134 12">
        <a:dk1>
          <a:srgbClr val="4D4D4D"/>
        </a:dk1>
        <a:lt1>
          <a:srgbClr val="666699"/>
        </a:lt1>
        <a:dk2>
          <a:srgbClr val="36587E"/>
        </a:dk2>
        <a:lt2>
          <a:srgbClr val="3E3E5C"/>
        </a:lt2>
        <a:accent1>
          <a:srgbClr val="90AFCC"/>
        </a:accent1>
        <a:accent2>
          <a:srgbClr val="2170AB"/>
        </a:accent2>
        <a:accent3>
          <a:srgbClr val="B8B8CA"/>
        </a:accent3>
        <a:accent4>
          <a:srgbClr val="404040"/>
        </a:accent4>
        <a:accent5>
          <a:srgbClr val="C6D4E2"/>
        </a:accent5>
        <a:accent6>
          <a:srgbClr val="1D659B"/>
        </a:accent6>
        <a:hlink>
          <a:srgbClr val="A8CCF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01072134 13">
        <a:dk1>
          <a:srgbClr val="2D5C8B"/>
        </a:dk1>
        <a:lt1>
          <a:srgbClr val="E0EAF4"/>
        </a:lt1>
        <a:dk2>
          <a:srgbClr val="35648B"/>
        </a:dk2>
        <a:lt2>
          <a:srgbClr val="2D2015"/>
        </a:lt2>
        <a:accent1>
          <a:srgbClr val="92A4B0"/>
        </a:accent1>
        <a:accent2>
          <a:srgbClr val="8F5F2F"/>
        </a:accent2>
        <a:accent3>
          <a:srgbClr val="EDF3F8"/>
        </a:accent3>
        <a:accent4>
          <a:srgbClr val="254D76"/>
        </a:accent4>
        <a:accent5>
          <a:srgbClr val="C7CFD4"/>
        </a:accent5>
        <a:accent6>
          <a:srgbClr val="81552A"/>
        </a:accent6>
        <a:hlink>
          <a:srgbClr val="EADF7A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914</Words>
  <Application>Microsoft Office PowerPoint</Application>
  <PresentationFormat>Bildschirmpräsentation (4:3)</PresentationFormat>
  <Paragraphs>90</Paragraphs>
  <Slides>46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48" baseType="lpstr">
      <vt:lpstr>01072134</vt:lpstr>
      <vt:lpstr>1_01072134</vt:lpstr>
      <vt:lpstr>Wenn Gott auf das Jahr 2012 zurückschaut… </vt:lpstr>
      <vt:lpstr>„Als Jesus die Menschenmenge sah, stieg er auf einen Berg. Er setzte sich, seine Jünger versammelten sich um ihn, und er begann sie zu lehren.“</vt:lpstr>
      <vt:lpstr>…freut er sich über Menschen, die vor Gott arm sind </vt:lpstr>
      <vt:lpstr>„Glücklich zu preisen sind die, die arm sind vor Gott; denn ihnen gehört das Himmelreich.“</vt:lpstr>
      <vt:lpstr>„Genauso wird im Himmel mehr Freude sein über einen einzigen Sünder, der umkehrt, als über neunundneunzig Gerechte, die es nicht nötig haben umzukehren.“</vt:lpstr>
      <vt:lpstr>„Wenn sie verzweifelt sind und keinen Mut mehr haben, dann ist er ihnen nahe und hilft.“</vt:lpstr>
      <vt:lpstr>„Ihnen gehört das Himmelreich.“</vt:lpstr>
      <vt:lpstr>II.   …freut er sich über Menschen, die traurig sind </vt:lpstr>
      <vt:lpstr>„Glücklich zu preisen sind die, die trauern; denn sie werden getröstet werden.“</vt:lpstr>
      <vt:lpstr>„Ich war sehr bedrückt und niedergeschlagen und habe euch unter vielen Tränen geschrieben.“</vt:lpstr>
      <vt:lpstr>„Danach brachen alle in lautes Weinen aus, fielen Paulus um den Hals und küssten ihn wieder und wieder.“</vt:lpstr>
      <vt:lpstr>„Sie werden getröstet werden.“</vt:lpstr>
      <vt:lpstr>III.  …freut er sich über Menschen, die sanftmütig sind </vt:lpstr>
      <vt:lpstr>„Glücklich zu preisen sind die Sanftmütigen; denn sie werden die Erde als Besitz erhalten.“</vt:lpstr>
      <vt:lpstr>„Werde ruhig vor dem Herrn und warte gelassen auf sein Tun! Wenn Menschen, die Böses im Schilde führen, auch noch ständig Erfolg haben, reg dich nicht auf!“</vt:lpstr>
      <vt:lpstr>„Lass dich nicht vom Bösen besiegen, sondern besiege Böses mit Gutem.“</vt:lpstr>
      <vt:lpstr>„Sie werden die Erde als Besitz erhalten.“</vt:lpstr>
      <vt:lpstr>IV. …freut er sich über Menschen, die sich nach Gerechtigkeit sehnen </vt:lpstr>
      <vt:lpstr>„Glücklich zu preisen sind die, die nach der Gerechtigkeit hungern und dürsten; denn sie werden satt werden.“</vt:lpstr>
      <vt:lpstr>„Sie werden satt werden.“</vt:lpstr>
      <vt:lpstr>V.  …freut er sich über Menschen, die barmherzig sind </vt:lpstr>
      <vt:lpstr>„Glücklich zu preisen sind die Barmherzigen; denn sie werden Erbarmen finden.“</vt:lpstr>
      <vt:lpstr>„Und vergib uns unsere Schuld, wie auch wir denen vergeben haben, die an uns schuldig wurden.“</vt:lpstr>
      <vt:lpstr>„Sie werden Erbarmen finden.“</vt:lpstr>
      <vt:lpstr>VI. …freut er sich über Menschen, die reine Herzen haben </vt:lpstr>
      <vt:lpstr>„Glücklich zu preisen sind die, die ein reines Herz haben; denn sie werden Gott sehen.“</vt:lpstr>
      <vt:lpstr>„Wenn wir im Licht leben, so wie Gott im Licht ist, sind wir miteinander verbunden, und das Blut Jesu, seines Sohnes, reinigt uns von aller Sünde.“</vt:lpstr>
      <vt:lpstr>„Sie werden Gott sehen.“</vt:lpstr>
      <vt:lpstr>VII. …freut er sich über Menschen, die reine Herzen haben </vt:lpstr>
      <vt:lpstr>„Glücklich zu preisen sind die, die Frieden stiften; denn sie werden Söhne Gottes genannt werden.“</vt:lpstr>
      <vt:lpstr>„Wenn es möglich ist und soweit es an euch liegt, lebt mit allen Menschen in Frieden.“</vt:lpstr>
      <vt:lpstr>„Sie werden Söhne Gottes genannt werden.“</vt:lpstr>
      <vt:lpstr>VIII. …freut er sich über Menschen, die Verfolgung erleiden </vt:lpstr>
      <vt:lpstr>„Glücklich zu preisen sind die, die um der Gerechtigkeit willen verfolgt werden“</vt:lpstr>
      <vt:lpstr>„Glücklich zu preisen seid ihr, wenn man euch um meinetwillen beschimpft und verfolgt und euch zu Unrecht die schlimmsten Dinge nachsagt.“</vt:lpstr>
      <vt:lpstr>„Ihnen gehört das Himmelreich.“</vt:lpstr>
      <vt:lpstr>„Freut euch und jubelt! Denn im Himmel wartet eine grosse Belohnung auf euch. Genauso hat man ja vor euch schon die Propheten verfolgt.“</vt:lpstr>
      <vt:lpstr>IX. …ist er traurig über jede Art von Bosheit und Ungerechtigkeit </vt:lpstr>
      <vt:lpstr>„Nichtsnutzige, heimtückische Menschen laufen umher und verbreiten Lügen. Sie zwinkern mit den Augen, um andere zu täuschen, und geben Zeichen mit den Händen oder Füssen.“</vt:lpstr>
      <vt:lpstr>„Ihr Herz ist falsch; immerzu schmieden sie böse Pläne und zetteln Streitereien an. Darum nehmen sie ein schreckliches Ende. Unerwartet wird das Verderben sie treffen und nichts wird es abwenden können.“</vt:lpstr>
      <vt:lpstr>„Sechs Dinge verabscheut der Herr und das siebte kann er erst recht nicht ausstehen: Überhebliche Augen, eine lügnerische Zunge, Hände, die schuldlose Menschen töten.“</vt:lpstr>
      <vt:lpstr>„Einen Kopf, der böse Pläne ausheckt, Füsse, die auf verbrecherischen Wegen laufen. Einen Zeugen, der nicht die Wahrheit sagt, und einen Menschen, der Brüder gegeneinander aufhetzt.“</vt:lpstr>
      <vt:lpstr>Schlussgedanke </vt:lpstr>
      <vt:lpstr>„Im Reich Gottes geht es nicht um Fragen des Essens und Trinkens, sondern um das, was der Heilige Geist bewirkt: Gerechtigkeit, Frieden und Freude.“</vt:lpstr>
      <vt:lpstr>„Freut euch und jubelt! Denn im Himmel wartet eine grosse Belohnung auf euch.“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Wenn Gott auf das Jahr 2012 zurückblickt - Folien</dc:title>
  <dc:creator>Jürg Birnstiel</dc:creator>
  <cp:lastModifiedBy>Me</cp:lastModifiedBy>
  <cp:revision>912</cp:revision>
  <cp:lastPrinted>1601-01-01T00:00:00Z</cp:lastPrinted>
  <dcterms:created xsi:type="dcterms:W3CDTF">2005-04-13T18:10:29Z</dcterms:created>
  <dcterms:modified xsi:type="dcterms:W3CDTF">2013-03-05T19:15:31Z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TC010721341031</vt:lpwstr>
  </property>
</Properties>
</file>