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9" r:id="rId3"/>
    <p:sldId id="309" r:id="rId4"/>
    <p:sldId id="310" r:id="rId5"/>
    <p:sldId id="311" r:id="rId6"/>
    <p:sldId id="272" r:id="rId7"/>
    <p:sldId id="293" r:id="rId8"/>
    <p:sldId id="312" r:id="rId9"/>
    <p:sldId id="295" r:id="rId10"/>
    <p:sldId id="296" r:id="rId11"/>
    <p:sldId id="276" r:id="rId12"/>
    <p:sldId id="297" r:id="rId13"/>
    <p:sldId id="300" r:id="rId14"/>
    <p:sldId id="301" r:id="rId15"/>
    <p:sldId id="313" r:id="rId16"/>
    <p:sldId id="302" r:id="rId17"/>
    <p:sldId id="314" r:id="rId18"/>
    <p:sldId id="303" r:id="rId19"/>
    <p:sldId id="304" r:id="rId20"/>
    <p:sldId id="315" r:id="rId21"/>
    <p:sldId id="305" r:id="rId22"/>
    <p:sldId id="306" r:id="rId23"/>
    <p:sldId id="316" r:id="rId24"/>
    <p:sldId id="291" r:id="rId25"/>
    <p:sldId id="307"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66"/>
    <a:srgbClr val="FF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63" autoAdjust="0"/>
    <p:restoredTop sz="90929"/>
  </p:normalViewPr>
  <p:slideViewPr>
    <p:cSldViewPr>
      <p:cViewPr>
        <p:scale>
          <a:sx n="100" d="100"/>
          <a:sy n="100" d="100"/>
        </p:scale>
        <p:origin x="-1950"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F49C638-6EE0-42E4-AB12-7F848D341B45}" type="slidenum">
              <a:rPr lang="en-US"/>
              <a:pPr>
                <a:defRPr/>
              </a:pPr>
              <a:t>‹Nr.›</a:t>
            </a:fld>
            <a:endParaRPr lang="en-US"/>
          </a:p>
        </p:txBody>
      </p:sp>
    </p:spTree>
    <p:extLst>
      <p:ext uri="{BB962C8B-B14F-4D97-AF65-F5344CB8AC3E}">
        <p14:creationId xmlns:p14="http://schemas.microsoft.com/office/powerpoint/2010/main" val="163812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020340444"/>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1394010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39000" y="990600"/>
            <a:ext cx="1905000" cy="4800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24000" y="990600"/>
            <a:ext cx="5562600" cy="4800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4771318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15388627"/>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13236142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24000" y="2286000"/>
            <a:ext cx="37338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10200" y="2286000"/>
            <a:ext cx="37338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2850870"/>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41902343"/>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27610800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0309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29442819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84100931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99FF"/>
            </a:gs>
          </a:gsLst>
          <a:lin ang="5400000" scaled="1"/>
        </a:gradFill>
        <a:effectLst/>
      </p:bgPr>
    </p:bg>
    <p:spTree>
      <p:nvGrpSpPr>
        <p:cNvPr id="1" name=""/>
        <p:cNvGrpSpPr/>
        <p:nvPr/>
      </p:nvGrpSpPr>
      <p:grpSpPr>
        <a:xfrm>
          <a:off x="0" y="0"/>
          <a:ext cx="0" cy="0"/>
          <a:chOff x="0" y="0"/>
          <a:chExt cx="0" cy="0"/>
        </a:xfrm>
      </p:grpSpPr>
      <p:pic>
        <p:nvPicPr>
          <p:cNvPr id="1026" name="Picture 8" descr="fatherson-1.tiff                                               001D13B3CS.Web-Mintel.1451             C01DAF5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0"/>
            <a:ext cx="9525000" cy="715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524000" y="9906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524000" y="2286000"/>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userDrawn="1"/>
        </p:nvSpPr>
        <p:spPr bwMode="auto">
          <a:xfrm>
            <a:off x="7086600" y="5791200"/>
            <a:ext cx="1930400" cy="274638"/>
          </a:xfrm>
          <a:prstGeom prst="rect">
            <a:avLst/>
          </a:prstGeom>
          <a:noFill/>
          <a:ln w="9525">
            <a:noFill/>
            <a:miter lim="800000"/>
            <a:headEnd/>
            <a:tailEnd/>
          </a:ln>
          <a:effectLst/>
        </p:spPr>
        <p:txBody>
          <a:bodyPr wrap="none">
            <a:spAutoFit/>
          </a:bodyPr>
          <a:lstStyle/>
          <a:p>
            <a:pPr algn="ctr">
              <a:spcBef>
                <a:spcPct val="50000"/>
              </a:spcBef>
              <a:defRPr/>
            </a:pPr>
            <a:r>
              <a:rPr lang="en-US" sz="800" b="1">
                <a:solidFill>
                  <a:srgbClr val="000086"/>
                </a:solidFill>
                <a:latin typeface="Arial" charset="0"/>
              </a:rPr>
              <a:t>© 2008 Gospel Light. </a:t>
            </a:r>
            <a:r>
              <a:rPr lang="en-US" sz="800" b="1" i="1">
                <a:solidFill>
                  <a:srgbClr val="000086"/>
                </a:solidFill>
                <a:latin typeface="Arial" charset="0"/>
              </a:rPr>
              <a:t>Take It Home.</a:t>
            </a:r>
            <a:r>
              <a:rPr lang="en-US" sz="1200" b="1">
                <a:solidFill>
                  <a:srgbClr val="000086"/>
                </a:solidFill>
                <a:latin typeface="Arial" charset="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defRPr>
      </a:lvl2pPr>
      <a:lvl3pPr algn="ctr" rtl="0" eaLnBrk="0" fontAlgn="base" hangingPunct="0">
        <a:spcBef>
          <a:spcPct val="0"/>
        </a:spcBef>
        <a:spcAft>
          <a:spcPct val="0"/>
        </a:spcAft>
        <a:defRPr sz="4400">
          <a:solidFill>
            <a:srgbClr val="000066"/>
          </a:solidFill>
          <a:latin typeface="Arial" charset="0"/>
        </a:defRPr>
      </a:lvl3pPr>
      <a:lvl4pPr algn="ctr" rtl="0" eaLnBrk="0" fontAlgn="base" hangingPunct="0">
        <a:spcBef>
          <a:spcPct val="0"/>
        </a:spcBef>
        <a:spcAft>
          <a:spcPct val="0"/>
        </a:spcAft>
        <a:defRPr sz="4400">
          <a:solidFill>
            <a:srgbClr val="000066"/>
          </a:solidFill>
          <a:latin typeface="Arial" charset="0"/>
        </a:defRPr>
      </a:lvl4pPr>
      <a:lvl5pPr algn="ctr" rtl="0" eaLnBrk="0" fontAlgn="base" hangingPunct="0">
        <a:spcBef>
          <a:spcPct val="0"/>
        </a:spcBef>
        <a:spcAft>
          <a:spcPct val="0"/>
        </a:spcAft>
        <a:defRPr sz="4400">
          <a:solidFill>
            <a:srgbClr val="000066"/>
          </a:solidFill>
          <a:latin typeface="Arial" charset="0"/>
        </a:defRPr>
      </a:lvl5pPr>
      <a:lvl6pPr marL="457200" algn="ctr" rtl="0" fontAlgn="base">
        <a:spcBef>
          <a:spcPct val="0"/>
        </a:spcBef>
        <a:spcAft>
          <a:spcPct val="0"/>
        </a:spcAft>
        <a:defRPr sz="4400">
          <a:solidFill>
            <a:srgbClr val="000066"/>
          </a:solidFill>
          <a:latin typeface="Arial" charset="0"/>
        </a:defRPr>
      </a:lvl6pPr>
      <a:lvl7pPr marL="914400" algn="ctr" rtl="0" fontAlgn="base">
        <a:spcBef>
          <a:spcPct val="0"/>
        </a:spcBef>
        <a:spcAft>
          <a:spcPct val="0"/>
        </a:spcAft>
        <a:defRPr sz="4400">
          <a:solidFill>
            <a:srgbClr val="000066"/>
          </a:solidFill>
          <a:latin typeface="Arial" charset="0"/>
        </a:defRPr>
      </a:lvl7pPr>
      <a:lvl8pPr marL="1371600" algn="ctr" rtl="0" fontAlgn="base">
        <a:spcBef>
          <a:spcPct val="0"/>
        </a:spcBef>
        <a:spcAft>
          <a:spcPct val="0"/>
        </a:spcAft>
        <a:defRPr sz="4400">
          <a:solidFill>
            <a:srgbClr val="000066"/>
          </a:solidFill>
          <a:latin typeface="Arial" charset="0"/>
        </a:defRPr>
      </a:lvl8pPr>
      <a:lvl9pPr marL="1828800" algn="ctr" rtl="0" fontAlgn="base">
        <a:spcBef>
          <a:spcPct val="0"/>
        </a:spcBef>
        <a:spcAft>
          <a:spcPct val="0"/>
        </a:spcAft>
        <a:defRPr sz="4400">
          <a:solidFill>
            <a:srgbClr val="000066"/>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
          <p:cNvSpPr>
            <a:spLocks noChangeArrowheads="1"/>
          </p:cNvSpPr>
          <p:nvPr/>
        </p:nvSpPr>
        <p:spPr bwMode="auto">
          <a:xfrm>
            <a:off x="4841219" y="5013176"/>
            <a:ext cx="4302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smtClean="0">
                <a:solidFill>
                  <a:srgbClr val="000066"/>
                </a:solidFill>
                <a:latin typeface="Arial" charset="0"/>
              </a:rPr>
              <a:t>Gedanken</a:t>
            </a:r>
            <a:r>
              <a:rPr lang="en-US" b="1" dirty="0" smtClean="0">
                <a:solidFill>
                  <a:srgbClr val="000066"/>
                </a:solidFill>
                <a:latin typeface="Arial" charset="0"/>
              </a:rPr>
              <a:t> </a:t>
            </a:r>
            <a:r>
              <a:rPr lang="en-US" b="1" dirty="0" err="1" smtClean="0">
                <a:solidFill>
                  <a:srgbClr val="000066"/>
                </a:solidFill>
                <a:latin typeface="Arial" charset="0"/>
              </a:rPr>
              <a:t>zum</a:t>
            </a:r>
            <a:r>
              <a:rPr lang="en-US" b="1" dirty="0" smtClean="0">
                <a:solidFill>
                  <a:srgbClr val="000066"/>
                </a:solidFill>
                <a:latin typeface="Arial" charset="0"/>
              </a:rPr>
              <a:t> </a:t>
            </a:r>
            <a:r>
              <a:rPr lang="en-US" b="1" dirty="0" err="1" smtClean="0">
                <a:solidFill>
                  <a:srgbClr val="000066"/>
                </a:solidFill>
                <a:latin typeface="Arial" charset="0"/>
              </a:rPr>
              <a:t>Schulanfang</a:t>
            </a:r>
            <a:endParaRPr lang="en-US" b="1" dirty="0">
              <a:solidFill>
                <a:srgbClr val="000066"/>
              </a:solidFill>
              <a:latin typeface="Arial" charset="0"/>
            </a:endParaRPr>
          </a:p>
        </p:txBody>
      </p:sp>
      <p:sp>
        <p:nvSpPr>
          <p:cNvPr id="2052" name="Text Box 17"/>
          <p:cNvSpPr txBox="1">
            <a:spLocks noChangeArrowheads="1"/>
          </p:cNvSpPr>
          <p:nvPr/>
        </p:nvSpPr>
        <p:spPr bwMode="auto">
          <a:xfrm>
            <a:off x="3563888" y="1347193"/>
            <a:ext cx="54726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800" b="1" i="1" dirty="0" err="1" smtClean="0">
                <a:solidFill>
                  <a:srgbClr val="000066"/>
                </a:solidFill>
                <a:latin typeface="Arial" charset="0"/>
              </a:rPr>
              <a:t>Wie</a:t>
            </a:r>
            <a:r>
              <a:rPr lang="en-US" sz="4800" b="1" i="1" dirty="0" smtClean="0">
                <a:solidFill>
                  <a:srgbClr val="000066"/>
                </a:solidFill>
                <a:latin typeface="Arial" charset="0"/>
              </a:rPr>
              <a:t> </a:t>
            </a:r>
            <a:r>
              <a:rPr lang="en-US" sz="4800" b="1" i="1" dirty="0" err="1" smtClean="0">
                <a:solidFill>
                  <a:srgbClr val="000066"/>
                </a:solidFill>
                <a:latin typeface="Arial" charset="0"/>
              </a:rPr>
              <a:t>leben</a:t>
            </a:r>
            <a:r>
              <a:rPr lang="en-US" sz="4800" b="1" i="1" dirty="0" smtClean="0">
                <a:solidFill>
                  <a:srgbClr val="000066"/>
                </a:solidFill>
                <a:latin typeface="Arial" charset="0"/>
              </a:rPr>
              <a:t> </a:t>
            </a:r>
            <a:r>
              <a:rPr lang="en-US" sz="4800" b="1" i="1" dirty="0" err="1" smtClean="0">
                <a:solidFill>
                  <a:srgbClr val="000066"/>
                </a:solidFill>
                <a:latin typeface="Arial" charset="0"/>
              </a:rPr>
              <a:t>wir</a:t>
            </a:r>
            <a:r>
              <a:rPr lang="en-US" sz="4800" b="1" i="1" dirty="0" smtClean="0">
                <a:solidFill>
                  <a:srgbClr val="000066"/>
                </a:solidFill>
                <a:latin typeface="Arial" charset="0"/>
              </a:rPr>
              <a:t> </a:t>
            </a:r>
            <a:r>
              <a:rPr lang="en-US" sz="4800" b="1" i="1" dirty="0" err="1" smtClean="0">
                <a:solidFill>
                  <a:srgbClr val="000066"/>
                </a:solidFill>
                <a:latin typeface="Arial" charset="0"/>
              </a:rPr>
              <a:t>im</a:t>
            </a:r>
            <a:r>
              <a:rPr lang="en-US" sz="4800" b="1" i="1" dirty="0" smtClean="0">
                <a:solidFill>
                  <a:srgbClr val="000066"/>
                </a:solidFill>
                <a:latin typeface="Arial" charset="0"/>
              </a:rPr>
              <a:t> </a:t>
            </a:r>
            <a:r>
              <a:rPr lang="en-US" sz="4800" b="1" i="1" dirty="0" err="1" smtClean="0">
                <a:solidFill>
                  <a:srgbClr val="000066"/>
                </a:solidFill>
                <a:latin typeface="Arial" charset="0"/>
              </a:rPr>
              <a:t>Spannungsfeld</a:t>
            </a:r>
            <a:r>
              <a:rPr lang="en-US" sz="4800" b="1" i="1" dirty="0">
                <a:solidFill>
                  <a:srgbClr val="000066"/>
                </a:solidFill>
                <a:latin typeface="Arial" charset="0"/>
              </a:rPr>
              <a:t> </a:t>
            </a:r>
            <a:r>
              <a:rPr lang="en-US" sz="4800" b="1" i="1" dirty="0" err="1" smtClean="0">
                <a:solidFill>
                  <a:srgbClr val="000066"/>
                </a:solidFill>
                <a:latin typeface="Arial" charset="0"/>
              </a:rPr>
              <a:t>zwischen</a:t>
            </a:r>
            <a:r>
              <a:rPr lang="en-US" sz="4800" b="1" i="1" dirty="0" smtClean="0">
                <a:solidFill>
                  <a:srgbClr val="000066"/>
                </a:solidFill>
                <a:latin typeface="Arial" charset="0"/>
              </a:rPr>
              <a:t> </a:t>
            </a:r>
            <a:r>
              <a:rPr lang="en-US" sz="4800" b="1" i="1" dirty="0" err="1" smtClean="0">
                <a:solidFill>
                  <a:srgbClr val="000066"/>
                </a:solidFill>
                <a:latin typeface="Arial" charset="0"/>
              </a:rPr>
              <a:t>Himmel</a:t>
            </a:r>
            <a:r>
              <a:rPr lang="en-US" sz="4800" b="1" i="1" dirty="0" smtClean="0">
                <a:solidFill>
                  <a:srgbClr val="000066"/>
                </a:solidFill>
                <a:latin typeface="Arial" charset="0"/>
              </a:rPr>
              <a:t> und </a:t>
            </a:r>
            <a:r>
              <a:rPr lang="en-US" sz="4800" b="1" i="1" dirty="0" err="1" smtClean="0">
                <a:solidFill>
                  <a:srgbClr val="000066"/>
                </a:solidFill>
                <a:latin typeface="Arial" charset="0"/>
              </a:rPr>
              <a:t>Erde</a:t>
            </a:r>
            <a:r>
              <a:rPr lang="en-US" sz="4800" b="1" i="1" dirty="0" smtClean="0">
                <a:solidFill>
                  <a:srgbClr val="000066"/>
                </a:solidFill>
                <a:latin typeface="Arial" charset="0"/>
              </a:rPr>
              <a:t>?</a:t>
            </a:r>
            <a:endParaRPr lang="en-US" sz="4800" dirty="0">
              <a:solidFill>
                <a:srgbClr val="000066"/>
              </a:solidFill>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828206" y="1340768"/>
            <a:ext cx="6275784" cy="3170099"/>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„Gott beweist uns seine Liebe dadurch, dass Christus für uns starb, als wir noch Sünder waren.“</a:t>
            </a:r>
            <a:endParaRPr lang="en-US" dirty="0"/>
          </a:p>
        </p:txBody>
      </p:sp>
      <p:sp>
        <p:nvSpPr>
          <p:cNvPr id="6" name="Text Box 2"/>
          <p:cNvSpPr txBox="1">
            <a:spLocks noChangeArrowheads="1"/>
          </p:cNvSpPr>
          <p:nvPr/>
        </p:nvSpPr>
        <p:spPr bwMode="auto">
          <a:xfrm>
            <a:off x="1403648" y="4586863"/>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Römer-Brief 5,8</a:t>
            </a:r>
            <a:endParaRPr lang="en-US" sz="2000" i="1" dirty="0">
              <a:latin typeface="Arial Rounded MT Bold" pitchFamily="34" charset="0"/>
            </a:endParaRPr>
          </a:p>
        </p:txBody>
      </p:sp>
      <p:sp>
        <p:nvSpPr>
          <p:cNvPr id="7" name="Rectangle 9"/>
          <p:cNvSpPr>
            <a:spLocks noChangeArrowheads="1"/>
          </p:cNvSpPr>
          <p:nvPr/>
        </p:nvSpPr>
        <p:spPr bwMode="auto">
          <a:xfrm>
            <a:off x="1187624" y="165101"/>
            <a:ext cx="79367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1. …</a:t>
            </a:r>
            <a:r>
              <a:rPr lang="en-US" sz="4000" b="1" dirty="0" err="1" smtClean="0">
                <a:solidFill>
                  <a:srgbClr val="000066"/>
                </a:solidFill>
                <a:latin typeface="Arial" charset="0"/>
              </a:rPr>
              <a:t>indem</a:t>
            </a:r>
            <a:r>
              <a:rPr lang="en-US" sz="4000" b="1" dirty="0" smtClean="0">
                <a:solidFill>
                  <a:srgbClr val="000066"/>
                </a:solidFill>
                <a:latin typeface="Arial" charset="0"/>
              </a:rPr>
              <a:t> </a:t>
            </a:r>
            <a:r>
              <a:rPr lang="en-US" sz="4000" b="1" dirty="0" err="1" smtClean="0">
                <a:solidFill>
                  <a:srgbClr val="000066"/>
                </a:solidFill>
                <a:latin typeface="Arial" charset="0"/>
              </a:rPr>
              <a:t>wir</a:t>
            </a:r>
            <a:r>
              <a:rPr lang="en-US" sz="4000" b="1" dirty="0">
                <a:solidFill>
                  <a:srgbClr val="000066"/>
                </a:solidFill>
                <a:latin typeface="Arial" charset="0"/>
              </a:rPr>
              <a:t> </a:t>
            </a:r>
            <a:r>
              <a:rPr lang="en-US" sz="4000" b="1" dirty="0" smtClean="0">
                <a:solidFill>
                  <a:srgbClr val="000066"/>
                </a:solidFill>
                <a:latin typeface="Arial" charset="0"/>
              </a:rPr>
              <a:t>Menschen </a:t>
            </a:r>
            <a:r>
              <a:rPr lang="en-US" sz="4000" b="1" dirty="0" err="1" smtClean="0">
                <a:solidFill>
                  <a:srgbClr val="000066"/>
                </a:solidFill>
                <a:latin typeface="Arial" charset="0"/>
              </a:rPr>
              <a:t>lieben</a:t>
            </a:r>
            <a:endParaRPr lang="en-US" sz="4000" b="1" dirty="0">
              <a:solidFill>
                <a:srgbClr val="000066"/>
              </a:solidFill>
              <a:latin typeface="Arial" charset="0"/>
            </a:endParaRPr>
          </a:p>
        </p:txBody>
      </p:sp>
    </p:spTree>
    <p:extLst>
      <p:ext uri="{BB962C8B-B14F-4D97-AF65-F5344CB8AC3E}">
        <p14:creationId xmlns:p14="http://schemas.microsoft.com/office/powerpoint/2010/main" val="6814019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187624" y="165101"/>
            <a:ext cx="79367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1. …</a:t>
            </a:r>
            <a:r>
              <a:rPr lang="en-US" sz="4000" b="1" dirty="0" err="1" smtClean="0">
                <a:solidFill>
                  <a:srgbClr val="000066"/>
                </a:solidFill>
                <a:latin typeface="Arial" charset="0"/>
              </a:rPr>
              <a:t>indem</a:t>
            </a:r>
            <a:r>
              <a:rPr lang="en-US" sz="4000" b="1" dirty="0" smtClean="0">
                <a:solidFill>
                  <a:srgbClr val="000066"/>
                </a:solidFill>
                <a:latin typeface="Arial" charset="0"/>
              </a:rPr>
              <a:t> </a:t>
            </a:r>
            <a:r>
              <a:rPr lang="en-US" sz="4000" b="1" dirty="0" err="1" smtClean="0">
                <a:solidFill>
                  <a:srgbClr val="000066"/>
                </a:solidFill>
                <a:latin typeface="Arial" charset="0"/>
              </a:rPr>
              <a:t>wir</a:t>
            </a:r>
            <a:r>
              <a:rPr lang="en-US" sz="4000" b="1" dirty="0">
                <a:solidFill>
                  <a:srgbClr val="000066"/>
                </a:solidFill>
                <a:latin typeface="Arial" charset="0"/>
              </a:rPr>
              <a:t> </a:t>
            </a:r>
            <a:r>
              <a:rPr lang="en-US" sz="4000" b="1" dirty="0" smtClean="0">
                <a:solidFill>
                  <a:srgbClr val="000066"/>
                </a:solidFill>
                <a:latin typeface="Arial" charset="0"/>
              </a:rPr>
              <a:t>Menschen </a:t>
            </a:r>
            <a:r>
              <a:rPr lang="en-US" sz="4000" b="1" dirty="0" err="1" smtClean="0">
                <a:solidFill>
                  <a:srgbClr val="000066"/>
                </a:solidFill>
                <a:latin typeface="Arial" charset="0"/>
              </a:rPr>
              <a:t>lieben</a:t>
            </a:r>
            <a:endParaRPr lang="en-US" sz="4000" b="1" dirty="0">
              <a:solidFill>
                <a:srgbClr val="000066"/>
              </a:solidFill>
              <a:latin typeface="Arial" charset="0"/>
            </a:endParaRPr>
          </a:p>
        </p:txBody>
      </p:sp>
      <p:sp>
        <p:nvSpPr>
          <p:cNvPr id="5" name="Text Box 2"/>
          <p:cNvSpPr txBox="1">
            <a:spLocks noChangeArrowheads="1"/>
          </p:cNvSpPr>
          <p:nvPr/>
        </p:nvSpPr>
        <p:spPr bwMode="auto">
          <a:xfrm>
            <a:off x="2555776" y="1445568"/>
            <a:ext cx="6404867" cy="2554545"/>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„Wenn es möglich ist und soweit es an euch </a:t>
            </a:r>
            <a:r>
              <a:rPr lang="de-CH" dirty="0" smtClean="0"/>
              <a:t>liegt,</a:t>
            </a:r>
            <a:br>
              <a:rPr lang="de-CH" dirty="0" smtClean="0"/>
            </a:br>
            <a:r>
              <a:rPr lang="de-CH" dirty="0" smtClean="0"/>
              <a:t>lebt </a:t>
            </a:r>
            <a:r>
              <a:rPr lang="de-CH" dirty="0"/>
              <a:t>mit allen </a:t>
            </a:r>
            <a:r>
              <a:rPr lang="de-CH" dirty="0" smtClean="0"/>
              <a:t>Menschen</a:t>
            </a:r>
            <a:br>
              <a:rPr lang="de-CH" dirty="0" smtClean="0"/>
            </a:br>
            <a:r>
              <a:rPr lang="de-CH" dirty="0" smtClean="0"/>
              <a:t>in </a:t>
            </a:r>
            <a:r>
              <a:rPr lang="de-CH" dirty="0"/>
              <a:t>Frieden.“</a:t>
            </a:r>
            <a:endParaRPr lang="en-US" dirty="0"/>
          </a:p>
        </p:txBody>
      </p:sp>
      <p:sp>
        <p:nvSpPr>
          <p:cNvPr id="6" name="Text Box 2"/>
          <p:cNvSpPr txBox="1">
            <a:spLocks noChangeArrowheads="1"/>
          </p:cNvSpPr>
          <p:nvPr/>
        </p:nvSpPr>
        <p:spPr bwMode="auto">
          <a:xfrm>
            <a:off x="1403648" y="4221088"/>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Römer-Brief 12,18</a:t>
            </a:r>
            <a:endParaRPr lang="en-US" sz="2000" i="1" dirty="0">
              <a:latin typeface="Arial Rounded MT Bold"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383185" y="149227"/>
            <a:ext cx="77973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2. …</a:t>
            </a:r>
            <a:r>
              <a:rPr lang="en-US" sz="4000" b="1" dirty="0" err="1" smtClean="0">
                <a:solidFill>
                  <a:srgbClr val="000066"/>
                </a:solidFill>
                <a:latin typeface="Arial" charset="0"/>
              </a:rPr>
              <a:t>indem</a:t>
            </a:r>
            <a:r>
              <a:rPr lang="en-US" sz="4000" b="1" dirty="0" smtClean="0">
                <a:solidFill>
                  <a:srgbClr val="000066"/>
                </a:solidFill>
                <a:latin typeface="Arial" charset="0"/>
              </a:rPr>
              <a:t> </a:t>
            </a:r>
            <a:r>
              <a:rPr lang="en-US" sz="4000" b="1" dirty="0" err="1" smtClean="0">
                <a:solidFill>
                  <a:srgbClr val="000066"/>
                </a:solidFill>
                <a:latin typeface="Arial" charset="0"/>
              </a:rPr>
              <a:t>wir</a:t>
            </a:r>
            <a:r>
              <a:rPr lang="en-US" sz="4000" b="1" dirty="0">
                <a:solidFill>
                  <a:srgbClr val="000066"/>
                </a:solidFill>
                <a:latin typeface="Arial" charset="0"/>
              </a:rPr>
              <a:t> </a:t>
            </a:r>
            <a:r>
              <a:rPr lang="en-US" sz="4000" b="1" dirty="0" err="1" smtClean="0">
                <a:solidFill>
                  <a:srgbClr val="000066"/>
                </a:solidFill>
                <a:latin typeface="Arial" charset="0"/>
              </a:rPr>
              <a:t>nicht</a:t>
            </a:r>
            <a:r>
              <a:rPr lang="en-US" sz="4000" b="1" dirty="0" smtClean="0">
                <a:solidFill>
                  <a:srgbClr val="000066"/>
                </a:solidFill>
                <a:latin typeface="Arial" charset="0"/>
              </a:rPr>
              <a:t> </a:t>
            </a:r>
            <a:r>
              <a:rPr lang="en-US" sz="4000" b="1" dirty="0" err="1" smtClean="0">
                <a:solidFill>
                  <a:srgbClr val="000066"/>
                </a:solidFill>
                <a:latin typeface="Arial" charset="0"/>
              </a:rPr>
              <a:t>verurteilen</a:t>
            </a:r>
            <a:endParaRPr lang="en-US" sz="4000" b="1" dirty="0">
              <a:solidFill>
                <a:srgbClr val="000066"/>
              </a:solidFill>
              <a:latin typeface="Arial" charset="0"/>
            </a:endParaRPr>
          </a:p>
        </p:txBody>
      </p:sp>
    </p:spTree>
    <p:extLst>
      <p:ext uri="{BB962C8B-B14F-4D97-AF65-F5344CB8AC3E}">
        <p14:creationId xmlns:p14="http://schemas.microsoft.com/office/powerpoint/2010/main" val="1631958970"/>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08520" y="155579"/>
            <a:ext cx="93602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3. …</a:t>
            </a:r>
            <a:r>
              <a:rPr lang="en-US" sz="4000" b="1" dirty="0" err="1" smtClean="0">
                <a:solidFill>
                  <a:srgbClr val="000066"/>
                </a:solidFill>
                <a:latin typeface="Arial" charset="0"/>
              </a:rPr>
              <a:t>indem</a:t>
            </a:r>
            <a:r>
              <a:rPr lang="en-US" sz="4000" b="1" dirty="0" smtClean="0">
                <a:solidFill>
                  <a:srgbClr val="000066"/>
                </a:solidFill>
                <a:latin typeface="Arial" charset="0"/>
              </a:rPr>
              <a:t> </a:t>
            </a:r>
            <a:r>
              <a:rPr lang="en-US" sz="4000" b="1" dirty="0" err="1" smtClean="0">
                <a:solidFill>
                  <a:srgbClr val="000066"/>
                </a:solidFill>
                <a:latin typeface="Arial" charset="0"/>
              </a:rPr>
              <a:t>wir</a:t>
            </a:r>
            <a:r>
              <a:rPr lang="en-US" sz="4000" b="1" dirty="0" smtClean="0">
                <a:solidFill>
                  <a:srgbClr val="000066"/>
                </a:solidFill>
                <a:latin typeface="Arial" charset="0"/>
              </a:rPr>
              <a:t> von Menschen </a:t>
            </a:r>
            <a:r>
              <a:rPr lang="en-US" sz="4000" b="1" dirty="0" err="1" smtClean="0">
                <a:solidFill>
                  <a:srgbClr val="000066"/>
                </a:solidFill>
                <a:latin typeface="Arial" charset="0"/>
              </a:rPr>
              <a:t>lernen</a:t>
            </a:r>
            <a:endParaRPr lang="en-US" sz="4000" b="1" dirty="0">
              <a:solidFill>
                <a:srgbClr val="000066"/>
              </a:solidFill>
              <a:latin typeface="Arial" charset="0"/>
            </a:endParaRPr>
          </a:p>
        </p:txBody>
      </p:sp>
    </p:spTree>
    <p:extLst>
      <p:ext uri="{BB962C8B-B14F-4D97-AF65-F5344CB8AC3E}">
        <p14:creationId xmlns:p14="http://schemas.microsoft.com/office/powerpoint/2010/main" val="282595980"/>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63688" y="1268760"/>
            <a:ext cx="7488832" cy="3539430"/>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sz="3200" dirty="0"/>
              <a:t>„Richtet eure Gedanken ganz auf die Dinge, die wahr und achtenswert, gerecht, rein und unanstössig sind und allgemeine Zustimmung verdienen; beschäftigt </a:t>
            </a:r>
            <a:r>
              <a:rPr lang="de-CH" sz="3200" dirty="0" smtClean="0"/>
              <a:t>euch</a:t>
            </a:r>
            <a:br>
              <a:rPr lang="de-CH" sz="3200" dirty="0" smtClean="0"/>
            </a:br>
            <a:r>
              <a:rPr lang="de-CH" sz="3200" dirty="0" smtClean="0"/>
              <a:t>mit </a:t>
            </a:r>
            <a:r>
              <a:rPr lang="de-CH" sz="3200" dirty="0"/>
              <a:t>dem, was vorbildlich </a:t>
            </a:r>
            <a:r>
              <a:rPr lang="de-CH" sz="3200" dirty="0" smtClean="0"/>
              <a:t>ist</a:t>
            </a:r>
            <a:br>
              <a:rPr lang="de-CH" sz="3200" dirty="0" smtClean="0"/>
            </a:br>
            <a:r>
              <a:rPr lang="de-CH" sz="3200" dirty="0" smtClean="0"/>
              <a:t>und </a:t>
            </a:r>
            <a:r>
              <a:rPr lang="de-CH" sz="3200" dirty="0"/>
              <a:t>zu Recht gelobt wird.“</a:t>
            </a:r>
            <a:endParaRPr lang="en-US" sz="3200" dirty="0"/>
          </a:p>
        </p:txBody>
      </p:sp>
      <p:sp>
        <p:nvSpPr>
          <p:cNvPr id="6" name="Text Box 2"/>
          <p:cNvSpPr txBox="1">
            <a:spLocks noChangeArrowheads="1"/>
          </p:cNvSpPr>
          <p:nvPr/>
        </p:nvSpPr>
        <p:spPr bwMode="auto">
          <a:xfrm>
            <a:off x="1639366" y="4808190"/>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Philipper-Brief 4,8</a:t>
            </a:r>
            <a:endParaRPr lang="en-US" sz="2000" i="1" dirty="0">
              <a:latin typeface="Arial Rounded MT Bold" pitchFamily="34" charset="0"/>
            </a:endParaRPr>
          </a:p>
        </p:txBody>
      </p:sp>
      <p:sp>
        <p:nvSpPr>
          <p:cNvPr id="7" name="Rectangle 9"/>
          <p:cNvSpPr>
            <a:spLocks noChangeArrowheads="1"/>
          </p:cNvSpPr>
          <p:nvPr/>
        </p:nvSpPr>
        <p:spPr bwMode="auto">
          <a:xfrm>
            <a:off x="-108520" y="155579"/>
            <a:ext cx="93602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3. …</a:t>
            </a:r>
            <a:r>
              <a:rPr lang="en-US" sz="4000" b="1" dirty="0" err="1" smtClean="0">
                <a:solidFill>
                  <a:srgbClr val="000066"/>
                </a:solidFill>
                <a:latin typeface="Arial" charset="0"/>
              </a:rPr>
              <a:t>indem</a:t>
            </a:r>
            <a:r>
              <a:rPr lang="en-US" sz="4000" b="1" dirty="0" smtClean="0">
                <a:solidFill>
                  <a:srgbClr val="000066"/>
                </a:solidFill>
                <a:latin typeface="Arial" charset="0"/>
              </a:rPr>
              <a:t> </a:t>
            </a:r>
            <a:r>
              <a:rPr lang="en-US" sz="4000" b="1" dirty="0" err="1" smtClean="0">
                <a:solidFill>
                  <a:srgbClr val="000066"/>
                </a:solidFill>
                <a:latin typeface="Arial" charset="0"/>
              </a:rPr>
              <a:t>wir</a:t>
            </a:r>
            <a:r>
              <a:rPr lang="en-US" sz="4000" b="1" dirty="0" smtClean="0">
                <a:solidFill>
                  <a:srgbClr val="000066"/>
                </a:solidFill>
                <a:latin typeface="Arial" charset="0"/>
              </a:rPr>
              <a:t> von Menschen </a:t>
            </a:r>
            <a:r>
              <a:rPr lang="en-US" sz="4000" b="1" dirty="0" err="1" smtClean="0">
                <a:solidFill>
                  <a:srgbClr val="000066"/>
                </a:solidFill>
                <a:latin typeface="Arial" charset="0"/>
              </a:rPr>
              <a:t>lernen</a:t>
            </a:r>
            <a:endParaRPr lang="en-US" sz="4000" b="1" dirty="0">
              <a:solidFill>
                <a:srgbClr val="000066"/>
              </a:solidFill>
              <a:latin typeface="Arial" charset="0"/>
            </a:endParaRPr>
          </a:p>
        </p:txBody>
      </p:sp>
    </p:spTree>
    <p:extLst>
      <p:ext uri="{BB962C8B-B14F-4D97-AF65-F5344CB8AC3E}">
        <p14:creationId xmlns:p14="http://schemas.microsoft.com/office/powerpoint/2010/main" val="360676497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23428" y="155591"/>
            <a:ext cx="9421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4. …</a:t>
            </a:r>
            <a:r>
              <a:rPr lang="en-US" sz="4000" b="1" dirty="0" err="1" smtClean="0">
                <a:solidFill>
                  <a:srgbClr val="000066"/>
                </a:solidFill>
                <a:latin typeface="Arial" charset="0"/>
              </a:rPr>
              <a:t>indem</a:t>
            </a:r>
            <a:r>
              <a:rPr lang="en-US" sz="4000" b="1" dirty="0" smtClean="0">
                <a:solidFill>
                  <a:srgbClr val="000066"/>
                </a:solidFill>
                <a:latin typeface="Arial" charset="0"/>
              </a:rPr>
              <a:t>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Gesprächspartner</a:t>
            </a:r>
            <a:r>
              <a:rPr lang="en-US" sz="4000" b="1" dirty="0" smtClean="0">
                <a:solidFill>
                  <a:srgbClr val="000066"/>
                </a:solidFill>
                <a:latin typeface="Arial" charset="0"/>
              </a:rPr>
              <a:t> </a:t>
            </a:r>
            <a:r>
              <a:rPr lang="en-US" sz="4000" b="1" dirty="0" err="1" smtClean="0">
                <a:solidFill>
                  <a:srgbClr val="000066"/>
                </a:solidFill>
                <a:latin typeface="Arial" charset="0"/>
              </a:rPr>
              <a:t>sind</a:t>
            </a:r>
            <a:endParaRPr lang="en-US" sz="4000" b="1" dirty="0">
              <a:solidFill>
                <a:srgbClr val="000066"/>
              </a:solidFill>
              <a:latin typeface="Arial" charset="0"/>
            </a:endParaRPr>
          </a:p>
        </p:txBody>
      </p:sp>
    </p:spTree>
    <p:extLst>
      <p:ext uri="{BB962C8B-B14F-4D97-AF65-F5344CB8AC3E}">
        <p14:creationId xmlns:p14="http://schemas.microsoft.com/office/powerpoint/2010/main" val="1988954537"/>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201613"/>
            <a:ext cx="67621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dirty="0" smtClean="0">
                <a:solidFill>
                  <a:srgbClr val="000066"/>
                </a:solidFill>
                <a:latin typeface="Arial" charset="0"/>
              </a:rPr>
              <a:t>II.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fördern</a:t>
            </a:r>
            <a:r>
              <a:rPr lang="en-US" sz="4000" b="1" dirty="0" smtClean="0">
                <a:solidFill>
                  <a:srgbClr val="000066"/>
                </a:solidFill>
                <a:latin typeface="Arial" charset="0"/>
              </a:rPr>
              <a:t> den </a:t>
            </a:r>
            <a:r>
              <a:rPr lang="en-US" sz="4000" b="1" dirty="0" err="1" smtClean="0">
                <a:solidFill>
                  <a:srgbClr val="000066"/>
                </a:solidFill>
                <a:latin typeface="Arial" charset="0"/>
              </a:rPr>
              <a:t>Glauben</a:t>
            </a:r>
            <a:endParaRPr lang="en-US" sz="4000" b="1" dirty="0">
              <a:solidFill>
                <a:srgbClr val="000066"/>
              </a:solidFill>
              <a:latin typeface="Arial" charset="0"/>
            </a:endParaRPr>
          </a:p>
        </p:txBody>
      </p:sp>
    </p:spTree>
    <p:extLst>
      <p:ext uri="{BB962C8B-B14F-4D97-AF65-F5344CB8AC3E}">
        <p14:creationId xmlns:p14="http://schemas.microsoft.com/office/powerpoint/2010/main" val="199476354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735288" y="1268760"/>
            <a:ext cx="6408712" cy="2308324"/>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sz="4800" dirty="0"/>
              <a:t>„Schlechter Umgang verdirbt auch den besten Charakter.“</a:t>
            </a:r>
            <a:endParaRPr lang="en-US" sz="4800" dirty="0"/>
          </a:p>
        </p:txBody>
      </p:sp>
      <p:sp>
        <p:nvSpPr>
          <p:cNvPr id="6" name="Text Box 2"/>
          <p:cNvSpPr txBox="1">
            <a:spLocks noChangeArrowheads="1"/>
          </p:cNvSpPr>
          <p:nvPr/>
        </p:nvSpPr>
        <p:spPr bwMode="auto">
          <a:xfrm>
            <a:off x="1639366" y="4808190"/>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1.Korinther-Brief 15,33</a:t>
            </a:r>
            <a:endParaRPr lang="en-US" sz="2000" i="1" dirty="0">
              <a:latin typeface="Arial Rounded MT Bold" pitchFamily="34" charset="0"/>
            </a:endParaRPr>
          </a:p>
        </p:txBody>
      </p:sp>
    </p:spTree>
    <p:extLst>
      <p:ext uri="{BB962C8B-B14F-4D97-AF65-F5344CB8AC3E}">
        <p14:creationId xmlns:p14="http://schemas.microsoft.com/office/powerpoint/2010/main" val="2704167532"/>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611560" y="152269"/>
            <a:ext cx="86741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1. …</a:t>
            </a:r>
            <a:r>
              <a:rPr lang="en-US" sz="4000" b="1" dirty="0" err="1" smtClean="0">
                <a:solidFill>
                  <a:srgbClr val="000066"/>
                </a:solidFill>
                <a:latin typeface="Arial" charset="0"/>
              </a:rPr>
              <a:t>indem</a:t>
            </a:r>
            <a:r>
              <a:rPr lang="en-US" sz="4000" b="1" dirty="0" smtClean="0">
                <a:solidFill>
                  <a:srgbClr val="000066"/>
                </a:solidFill>
                <a:latin typeface="Arial" charset="0"/>
              </a:rPr>
              <a:t>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verbunden</a:t>
            </a:r>
            <a:r>
              <a:rPr lang="en-US" sz="4000" b="1" dirty="0" smtClean="0">
                <a:solidFill>
                  <a:srgbClr val="000066"/>
                </a:solidFill>
                <a:latin typeface="Arial" charset="0"/>
              </a:rPr>
              <a:t> </a:t>
            </a:r>
            <a:r>
              <a:rPr lang="en-US" sz="4000" b="1" dirty="0" err="1" smtClean="0">
                <a:solidFill>
                  <a:srgbClr val="000066"/>
                </a:solidFill>
                <a:latin typeface="Arial" charset="0"/>
              </a:rPr>
              <a:t>bleiben</a:t>
            </a:r>
            <a:endParaRPr lang="en-US" sz="4000" b="1" dirty="0">
              <a:solidFill>
                <a:srgbClr val="000066"/>
              </a:solidFill>
              <a:latin typeface="Arial" charset="0"/>
            </a:endParaRPr>
          </a:p>
        </p:txBody>
      </p:sp>
    </p:spTree>
    <p:extLst>
      <p:ext uri="{BB962C8B-B14F-4D97-AF65-F5344CB8AC3E}">
        <p14:creationId xmlns:p14="http://schemas.microsoft.com/office/powerpoint/2010/main" val="182290215"/>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08520" y="149233"/>
            <a:ext cx="9289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600" b="1" dirty="0" smtClean="0">
                <a:solidFill>
                  <a:srgbClr val="000066"/>
                </a:solidFill>
                <a:latin typeface="Arial" charset="0"/>
              </a:rPr>
              <a:t>2. …</a:t>
            </a:r>
            <a:r>
              <a:rPr lang="en-US" sz="3600" b="1" dirty="0" err="1" smtClean="0">
                <a:solidFill>
                  <a:srgbClr val="000066"/>
                </a:solidFill>
                <a:latin typeface="Arial" charset="0"/>
              </a:rPr>
              <a:t>indem</a:t>
            </a:r>
            <a:r>
              <a:rPr lang="en-US" sz="3600" b="1" dirty="0" smtClean="0">
                <a:solidFill>
                  <a:srgbClr val="000066"/>
                </a:solidFill>
                <a:latin typeface="Arial" charset="0"/>
              </a:rPr>
              <a:t> </a:t>
            </a:r>
            <a:r>
              <a:rPr lang="en-US" sz="3600" b="1" dirty="0" err="1" smtClean="0">
                <a:solidFill>
                  <a:srgbClr val="000066"/>
                </a:solidFill>
                <a:latin typeface="Arial" charset="0"/>
              </a:rPr>
              <a:t>wir</a:t>
            </a:r>
            <a:r>
              <a:rPr lang="en-US" sz="3600" b="1" dirty="0" smtClean="0">
                <a:solidFill>
                  <a:srgbClr val="000066"/>
                </a:solidFill>
                <a:latin typeface="Arial" charset="0"/>
              </a:rPr>
              <a:t> </a:t>
            </a:r>
            <a:r>
              <a:rPr lang="en-US" sz="3600" b="1" dirty="0" err="1" smtClean="0">
                <a:solidFill>
                  <a:srgbClr val="000066"/>
                </a:solidFill>
                <a:latin typeface="Arial" charset="0"/>
              </a:rPr>
              <a:t>für</a:t>
            </a:r>
            <a:r>
              <a:rPr lang="en-US" sz="3600" b="1" dirty="0" smtClean="0">
                <a:solidFill>
                  <a:srgbClr val="000066"/>
                </a:solidFill>
                <a:latin typeface="Arial" charset="0"/>
              </a:rPr>
              <a:t> das Reich </a:t>
            </a:r>
            <a:r>
              <a:rPr lang="en-US" sz="3600" b="1" dirty="0" err="1" smtClean="0">
                <a:solidFill>
                  <a:srgbClr val="000066"/>
                </a:solidFill>
                <a:latin typeface="Arial" charset="0"/>
              </a:rPr>
              <a:t>Gottes</a:t>
            </a:r>
            <a:r>
              <a:rPr lang="en-US" sz="3600" b="1" dirty="0" smtClean="0">
                <a:solidFill>
                  <a:srgbClr val="000066"/>
                </a:solidFill>
                <a:latin typeface="Arial" charset="0"/>
              </a:rPr>
              <a:t> </a:t>
            </a:r>
            <a:r>
              <a:rPr lang="en-US" sz="3600" b="1" dirty="0" err="1" smtClean="0">
                <a:solidFill>
                  <a:srgbClr val="000066"/>
                </a:solidFill>
                <a:latin typeface="Arial" charset="0"/>
              </a:rPr>
              <a:t>leben</a:t>
            </a:r>
            <a:endParaRPr lang="en-US" sz="3600" b="1" dirty="0">
              <a:solidFill>
                <a:srgbClr val="000066"/>
              </a:solidFill>
              <a:latin typeface="Arial" charset="0"/>
            </a:endParaRPr>
          </a:p>
        </p:txBody>
      </p:sp>
    </p:spTree>
    <p:extLst>
      <p:ext uri="{BB962C8B-B14F-4D97-AF65-F5344CB8AC3E}">
        <p14:creationId xmlns:p14="http://schemas.microsoft.com/office/powerpoint/2010/main" val="28673059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004120" y="1484784"/>
            <a:ext cx="7139880" cy="3170099"/>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„Ihr gehört nicht zur Welt; ich habe euch aus der Welt heraus erwählt. Das ist der Grund, warum sie euch hasst.“</a:t>
            </a:r>
            <a:endParaRPr lang="en-US" dirty="0"/>
          </a:p>
        </p:txBody>
      </p:sp>
      <p:sp>
        <p:nvSpPr>
          <p:cNvPr id="7" name="Text Box 2"/>
          <p:cNvSpPr txBox="1">
            <a:spLocks noChangeArrowheads="1"/>
          </p:cNvSpPr>
          <p:nvPr/>
        </p:nvSpPr>
        <p:spPr bwMode="auto">
          <a:xfrm>
            <a:off x="1637159" y="4765214"/>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Johannes-Evangelium 15,19</a:t>
            </a:r>
            <a:endParaRPr lang="en-US" sz="2000" i="1" dirty="0">
              <a:latin typeface="Arial Rounded MT Bold"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735288" y="1268760"/>
            <a:ext cx="6408712" cy="2062103"/>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sz="3200" dirty="0"/>
              <a:t>„Es soll euch zuerst um Gottes Reich und Gottes Gerechtigkeit gehen, dann wird euch das Übrige alles dazugegeben.“</a:t>
            </a:r>
            <a:endParaRPr lang="en-US" sz="3200" dirty="0"/>
          </a:p>
        </p:txBody>
      </p:sp>
      <p:sp>
        <p:nvSpPr>
          <p:cNvPr id="6" name="Text Box 2"/>
          <p:cNvSpPr txBox="1">
            <a:spLocks noChangeArrowheads="1"/>
          </p:cNvSpPr>
          <p:nvPr/>
        </p:nvSpPr>
        <p:spPr bwMode="auto">
          <a:xfrm>
            <a:off x="1639366" y="3717032"/>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Matthäus-Evangelium 6,33</a:t>
            </a:r>
            <a:endParaRPr lang="en-US" sz="2000" i="1" dirty="0">
              <a:latin typeface="Arial Rounded MT Bold" pitchFamily="34" charset="0"/>
            </a:endParaRPr>
          </a:p>
        </p:txBody>
      </p:sp>
      <p:sp>
        <p:nvSpPr>
          <p:cNvPr id="7" name="Rectangle 9"/>
          <p:cNvSpPr>
            <a:spLocks noChangeArrowheads="1"/>
          </p:cNvSpPr>
          <p:nvPr/>
        </p:nvSpPr>
        <p:spPr bwMode="auto">
          <a:xfrm>
            <a:off x="-108520" y="149233"/>
            <a:ext cx="9289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600" b="1" dirty="0" smtClean="0">
                <a:solidFill>
                  <a:srgbClr val="000066"/>
                </a:solidFill>
                <a:latin typeface="Arial" charset="0"/>
              </a:rPr>
              <a:t>2. …</a:t>
            </a:r>
            <a:r>
              <a:rPr lang="en-US" sz="3600" b="1" dirty="0" err="1" smtClean="0">
                <a:solidFill>
                  <a:srgbClr val="000066"/>
                </a:solidFill>
                <a:latin typeface="Arial" charset="0"/>
              </a:rPr>
              <a:t>indem</a:t>
            </a:r>
            <a:r>
              <a:rPr lang="en-US" sz="3600" b="1" dirty="0" smtClean="0">
                <a:solidFill>
                  <a:srgbClr val="000066"/>
                </a:solidFill>
                <a:latin typeface="Arial" charset="0"/>
              </a:rPr>
              <a:t> </a:t>
            </a:r>
            <a:r>
              <a:rPr lang="en-US" sz="3600" b="1" dirty="0" err="1" smtClean="0">
                <a:solidFill>
                  <a:srgbClr val="000066"/>
                </a:solidFill>
                <a:latin typeface="Arial" charset="0"/>
              </a:rPr>
              <a:t>wir</a:t>
            </a:r>
            <a:r>
              <a:rPr lang="en-US" sz="3600" b="1" dirty="0" smtClean="0">
                <a:solidFill>
                  <a:srgbClr val="000066"/>
                </a:solidFill>
                <a:latin typeface="Arial" charset="0"/>
              </a:rPr>
              <a:t> </a:t>
            </a:r>
            <a:r>
              <a:rPr lang="en-US" sz="3600" b="1" dirty="0" err="1" smtClean="0">
                <a:solidFill>
                  <a:srgbClr val="000066"/>
                </a:solidFill>
                <a:latin typeface="Arial" charset="0"/>
              </a:rPr>
              <a:t>für</a:t>
            </a:r>
            <a:r>
              <a:rPr lang="en-US" sz="3600" b="1" dirty="0" smtClean="0">
                <a:solidFill>
                  <a:srgbClr val="000066"/>
                </a:solidFill>
                <a:latin typeface="Arial" charset="0"/>
              </a:rPr>
              <a:t> das Reich </a:t>
            </a:r>
            <a:r>
              <a:rPr lang="en-US" sz="3600" b="1" dirty="0" err="1" smtClean="0">
                <a:solidFill>
                  <a:srgbClr val="000066"/>
                </a:solidFill>
                <a:latin typeface="Arial" charset="0"/>
              </a:rPr>
              <a:t>Gottes</a:t>
            </a:r>
            <a:r>
              <a:rPr lang="en-US" sz="3600" b="1" dirty="0" smtClean="0">
                <a:solidFill>
                  <a:srgbClr val="000066"/>
                </a:solidFill>
                <a:latin typeface="Arial" charset="0"/>
              </a:rPr>
              <a:t> </a:t>
            </a:r>
            <a:r>
              <a:rPr lang="en-US" sz="3600" b="1" dirty="0" err="1" smtClean="0">
                <a:solidFill>
                  <a:srgbClr val="000066"/>
                </a:solidFill>
                <a:latin typeface="Arial" charset="0"/>
              </a:rPr>
              <a:t>leben</a:t>
            </a:r>
            <a:endParaRPr lang="en-US" sz="3600" b="1" dirty="0">
              <a:solidFill>
                <a:srgbClr val="000066"/>
              </a:solidFill>
              <a:latin typeface="Arial" charset="0"/>
            </a:endParaRPr>
          </a:p>
        </p:txBody>
      </p:sp>
    </p:spTree>
    <p:extLst>
      <p:ext uri="{BB962C8B-B14F-4D97-AF65-F5344CB8AC3E}">
        <p14:creationId xmlns:p14="http://schemas.microsoft.com/office/powerpoint/2010/main" val="200928608"/>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998" y="155579"/>
            <a:ext cx="9137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3. …</a:t>
            </a:r>
            <a:r>
              <a:rPr lang="en-US" sz="4000" b="1" dirty="0" err="1" smtClean="0">
                <a:solidFill>
                  <a:srgbClr val="000066"/>
                </a:solidFill>
                <a:latin typeface="Arial" charset="0"/>
              </a:rPr>
              <a:t>indem</a:t>
            </a:r>
            <a:r>
              <a:rPr lang="en-US" sz="4000" b="1" dirty="0" smtClean="0">
                <a:solidFill>
                  <a:srgbClr val="000066"/>
                </a:solidFill>
                <a:latin typeface="Arial" charset="0"/>
              </a:rPr>
              <a:t>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Gemeinschaft</a:t>
            </a:r>
            <a:r>
              <a:rPr lang="en-US" sz="4000" b="1" dirty="0" smtClean="0">
                <a:solidFill>
                  <a:srgbClr val="000066"/>
                </a:solidFill>
                <a:latin typeface="Arial" charset="0"/>
              </a:rPr>
              <a:t> </a:t>
            </a:r>
            <a:r>
              <a:rPr lang="en-US" sz="4000" b="1" dirty="0" err="1" smtClean="0">
                <a:solidFill>
                  <a:srgbClr val="000066"/>
                </a:solidFill>
                <a:latin typeface="Arial" charset="0"/>
              </a:rPr>
              <a:t>fördern</a:t>
            </a:r>
            <a:endParaRPr lang="en-US" sz="4000" b="1" dirty="0">
              <a:solidFill>
                <a:srgbClr val="000066"/>
              </a:solidFill>
              <a:latin typeface="Arial" charset="0"/>
            </a:endParaRPr>
          </a:p>
        </p:txBody>
      </p:sp>
    </p:spTree>
    <p:extLst>
      <p:ext uri="{BB962C8B-B14F-4D97-AF65-F5344CB8AC3E}">
        <p14:creationId xmlns:p14="http://schemas.microsoft.com/office/powerpoint/2010/main" val="2154068606"/>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09246" y="149233"/>
            <a:ext cx="89992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600" b="1" dirty="0" smtClean="0">
                <a:solidFill>
                  <a:srgbClr val="000066"/>
                </a:solidFill>
                <a:latin typeface="Arial" charset="0"/>
              </a:rPr>
              <a:t>4. …</a:t>
            </a:r>
            <a:r>
              <a:rPr lang="en-US" sz="3600" b="1" dirty="0" err="1" smtClean="0">
                <a:solidFill>
                  <a:srgbClr val="000066"/>
                </a:solidFill>
                <a:latin typeface="Arial" charset="0"/>
              </a:rPr>
              <a:t>indem</a:t>
            </a:r>
            <a:r>
              <a:rPr lang="en-US" sz="3600" b="1" dirty="0" smtClean="0">
                <a:solidFill>
                  <a:srgbClr val="000066"/>
                </a:solidFill>
                <a:latin typeface="Arial" charset="0"/>
              </a:rPr>
              <a:t> </a:t>
            </a:r>
            <a:r>
              <a:rPr lang="en-US" sz="3600" b="1" dirty="0" err="1" smtClean="0">
                <a:solidFill>
                  <a:srgbClr val="000066"/>
                </a:solidFill>
                <a:latin typeface="Arial" charset="0"/>
              </a:rPr>
              <a:t>unsere</a:t>
            </a:r>
            <a:r>
              <a:rPr lang="en-US" sz="3600" b="1" dirty="0" smtClean="0">
                <a:solidFill>
                  <a:srgbClr val="000066"/>
                </a:solidFill>
                <a:latin typeface="Arial" charset="0"/>
              </a:rPr>
              <a:t> </a:t>
            </a:r>
            <a:r>
              <a:rPr lang="en-US" sz="3600" b="1" dirty="0" err="1" smtClean="0">
                <a:solidFill>
                  <a:srgbClr val="000066"/>
                </a:solidFill>
                <a:latin typeface="Arial" charset="0"/>
              </a:rPr>
              <a:t>Werte</a:t>
            </a:r>
            <a:r>
              <a:rPr lang="en-US" sz="3600" b="1" dirty="0" smtClean="0">
                <a:solidFill>
                  <a:srgbClr val="000066"/>
                </a:solidFill>
                <a:latin typeface="Arial" charset="0"/>
              </a:rPr>
              <a:t> </a:t>
            </a:r>
            <a:r>
              <a:rPr lang="en-US" sz="3600" b="1" dirty="0" err="1" smtClean="0">
                <a:solidFill>
                  <a:srgbClr val="000066"/>
                </a:solidFill>
                <a:latin typeface="Arial" charset="0"/>
              </a:rPr>
              <a:t>erkennbar</a:t>
            </a:r>
            <a:r>
              <a:rPr lang="en-US" sz="3600" b="1" dirty="0" smtClean="0">
                <a:solidFill>
                  <a:srgbClr val="000066"/>
                </a:solidFill>
                <a:latin typeface="Arial" charset="0"/>
              </a:rPr>
              <a:t> </a:t>
            </a:r>
            <a:r>
              <a:rPr lang="en-US" sz="3600" b="1" dirty="0" err="1" smtClean="0">
                <a:solidFill>
                  <a:srgbClr val="000066"/>
                </a:solidFill>
                <a:latin typeface="Arial" charset="0"/>
              </a:rPr>
              <a:t>sind</a:t>
            </a:r>
            <a:endParaRPr lang="en-US" sz="3600" b="1" dirty="0">
              <a:solidFill>
                <a:srgbClr val="000066"/>
              </a:solidFill>
              <a:latin typeface="Arial" charset="0"/>
            </a:endParaRPr>
          </a:p>
        </p:txBody>
      </p:sp>
    </p:spTree>
    <p:extLst>
      <p:ext uri="{BB962C8B-B14F-4D97-AF65-F5344CB8AC3E}">
        <p14:creationId xmlns:p14="http://schemas.microsoft.com/office/powerpoint/2010/main" val="358258684"/>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735288" y="1268760"/>
            <a:ext cx="6408712" cy="1200329"/>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sz="3600" dirty="0"/>
              <a:t>„Wo euer Reichtum ist, da wird auch euer Herz sein.“</a:t>
            </a:r>
            <a:endParaRPr lang="en-US" sz="3600" dirty="0"/>
          </a:p>
        </p:txBody>
      </p:sp>
      <p:sp>
        <p:nvSpPr>
          <p:cNvPr id="6" name="Text Box 2"/>
          <p:cNvSpPr txBox="1">
            <a:spLocks noChangeArrowheads="1"/>
          </p:cNvSpPr>
          <p:nvPr/>
        </p:nvSpPr>
        <p:spPr bwMode="auto">
          <a:xfrm>
            <a:off x="1639366" y="3068960"/>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Lukas-Evangelium 12,34</a:t>
            </a:r>
            <a:endParaRPr lang="en-US" sz="2000" i="1" dirty="0">
              <a:latin typeface="Arial Rounded MT Bold" pitchFamily="34" charset="0"/>
            </a:endParaRPr>
          </a:p>
        </p:txBody>
      </p:sp>
      <p:sp>
        <p:nvSpPr>
          <p:cNvPr id="8" name="Rectangle 9"/>
          <p:cNvSpPr>
            <a:spLocks noChangeArrowheads="1"/>
          </p:cNvSpPr>
          <p:nvPr/>
        </p:nvSpPr>
        <p:spPr bwMode="auto">
          <a:xfrm>
            <a:off x="109246" y="149233"/>
            <a:ext cx="89992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600" b="1" dirty="0" smtClean="0">
                <a:solidFill>
                  <a:srgbClr val="000066"/>
                </a:solidFill>
                <a:latin typeface="Arial" charset="0"/>
              </a:rPr>
              <a:t>4. …</a:t>
            </a:r>
            <a:r>
              <a:rPr lang="en-US" sz="3600" b="1" dirty="0" err="1" smtClean="0">
                <a:solidFill>
                  <a:srgbClr val="000066"/>
                </a:solidFill>
                <a:latin typeface="Arial" charset="0"/>
              </a:rPr>
              <a:t>indem</a:t>
            </a:r>
            <a:r>
              <a:rPr lang="en-US" sz="3600" b="1" dirty="0" smtClean="0">
                <a:solidFill>
                  <a:srgbClr val="000066"/>
                </a:solidFill>
                <a:latin typeface="Arial" charset="0"/>
              </a:rPr>
              <a:t> </a:t>
            </a:r>
            <a:r>
              <a:rPr lang="en-US" sz="3600" b="1" dirty="0" err="1" smtClean="0">
                <a:solidFill>
                  <a:srgbClr val="000066"/>
                </a:solidFill>
                <a:latin typeface="Arial" charset="0"/>
              </a:rPr>
              <a:t>unsere</a:t>
            </a:r>
            <a:r>
              <a:rPr lang="en-US" sz="3600" b="1" dirty="0" smtClean="0">
                <a:solidFill>
                  <a:srgbClr val="000066"/>
                </a:solidFill>
                <a:latin typeface="Arial" charset="0"/>
              </a:rPr>
              <a:t> </a:t>
            </a:r>
            <a:r>
              <a:rPr lang="en-US" sz="3600" b="1" dirty="0" err="1" smtClean="0">
                <a:solidFill>
                  <a:srgbClr val="000066"/>
                </a:solidFill>
                <a:latin typeface="Arial" charset="0"/>
              </a:rPr>
              <a:t>Werte</a:t>
            </a:r>
            <a:r>
              <a:rPr lang="en-US" sz="3600" b="1" dirty="0" smtClean="0">
                <a:solidFill>
                  <a:srgbClr val="000066"/>
                </a:solidFill>
                <a:latin typeface="Arial" charset="0"/>
              </a:rPr>
              <a:t> </a:t>
            </a:r>
            <a:r>
              <a:rPr lang="en-US" sz="3600" b="1" dirty="0" err="1" smtClean="0">
                <a:solidFill>
                  <a:srgbClr val="000066"/>
                </a:solidFill>
                <a:latin typeface="Arial" charset="0"/>
              </a:rPr>
              <a:t>erkennbar</a:t>
            </a:r>
            <a:r>
              <a:rPr lang="en-US" sz="3600" b="1" dirty="0" smtClean="0">
                <a:solidFill>
                  <a:srgbClr val="000066"/>
                </a:solidFill>
                <a:latin typeface="Arial" charset="0"/>
              </a:rPr>
              <a:t> </a:t>
            </a:r>
            <a:r>
              <a:rPr lang="en-US" sz="3600" b="1" dirty="0" err="1" smtClean="0">
                <a:solidFill>
                  <a:srgbClr val="000066"/>
                </a:solidFill>
                <a:latin typeface="Arial" charset="0"/>
              </a:rPr>
              <a:t>sind</a:t>
            </a:r>
            <a:endParaRPr lang="en-US" sz="3600" b="1" dirty="0">
              <a:solidFill>
                <a:srgbClr val="000066"/>
              </a:solidFill>
              <a:latin typeface="Arial" charset="0"/>
            </a:endParaRPr>
          </a:p>
        </p:txBody>
      </p:sp>
    </p:spTree>
    <p:extLst>
      <p:ext uri="{BB962C8B-B14F-4D97-AF65-F5344CB8AC3E}">
        <p14:creationId xmlns:p14="http://schemas.microsoft.com/office/powerpoint/2010/main" val="20110526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6"/>
          <p:cNvSpPr txBox="1">
            <a:spLocks noChangeArrowheads="1"/>
          </p:cNvSpPr>
          <p:nvPr/>
        </p:nvSpPr>
        <p:spPr bwMode="auto">
          <a:xfrm>
            <a:off x="-122933" y="77723"/>
            <a:ext cx="9015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800" b="1" i="1" dirty="0" err="1" smtClean="0">
                <a:solidFill>
                  <a:srgbClr val="000066"/>
                </a:solidFill>
                <a:latin typeface="Arial" charset="0"/>
              </a:rPr>
              <a:t>Schlussgedanke</a:t>
            </a:r>
            <a:endParaRPr lang="en-US" sz="4800" dirty="0">
              <a:solidFill>
                <a:srgbClr val="000066"/>
              </a:solidFill>
            </a:endParaRP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040632" y="1240210"/>
            <a:ext cx="7139880" cy="3108543"/>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sz="2800" dirty="0"/>
              <a:t>„Richtet euch nicht länger nach den Massstäben dieser Welt, sondern lernt, in einer neuen Weise zu denken, damit ihr verändert werdet und beurteilen könnt, ob etwas Gottes Wille ist – ob es gut ist, ob Gott Freude daran hat </a:t>
            </a:r>
            <a:r>
              <a:rPr lang="de-CH" sz="2800" dirty="0" smtClean="0"/>
              <a:t>und</a:t>
            </a:r>
            <a:br>
              <a:rPr lang="de-CH" sz="2800" dirty="0" smtClean="0"/>
            </a:br>
            <a:r>
              <a:rPr lang="de-CH" sz="2800" dirty="0" smtClean="0"/>
              <a:t>ob </a:t>
            </a:r>
            <a:r>
              <a:rPr lang="de-CH" sz="2800" dirty="0"/>
              <a:t>es vollkommen ist.“</a:t>
            </a:r>
            <a:endParaRPr lang="en-US" sz="2800" dirty="0"/>
          </a:p>
        </p:txBody>
      </p:sp>
      <p:sp>
        <p:nvSpPr>
          <p:cNvPr id="6" name="Text Box 2"/>
          <p:cNvSpPr txBox="1">
            <a:spLocks noChangeArrowheads="1"/>
          </p:cNvSpPr>
          <p:nvPr/>
        </p:nvSpPr>
        <p:spPr bwMode="auto">
          <a:xfrm>
            <a:off x="1631329" y="4437112"/>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Römer-Brief 12,2</a:t>
            </a:r>
            <a:endParaRPr lang="en-US" sz="2000" i="1" dirty="0">
              <a:latin typeface="Arial Rounded MT Bold" pitchFamily="34" charset="0"/>
            </a:endParaRPr>
          </a:p>
        </p:txBody>
      </p:sp>
    </p:spTree>
    <p:extLst>
      <p:ext uri="{BB962C8B-B14F-4D97-AF65-F5344CB8AC3E}">
        <p14:creationId xmlns:p14="http://schemas.microsoft.com/office/powerpoint/2010/main" val="252988162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03712" y="1268760"/>
            <a:ext cx="6240288" cy="3785652"/>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„Wir sind Bürger des Himmels, und vom Himmel her erwarten wir auch unseren Retter – Jesus Christus, den Herrn.“</a:t>
            </a:r>
            <a:endParaRPr lang="en-US" dirty="0"/>
          </a:p>
        </p:txBody>
      </p:sp>
      <p:sp>
        <p:nvSpPr>
          <p:cNvPr id="7" name="Text Box 2"/>
          <p:cNvSpPr txBox="1">
            <a:spLocks noChangeArrowheads="1"/>
          </p:cNvSpPr>
          <p:nvPr/>
        </p:nvSpPr>
        <p:spPr bwMode="auto">
          <a:xfrm>
            <a:off x="1637159" y="4765214"/>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Philipper-Brief 3,20</a:t>
            </a:r>
            <a:endParaRPr lang="en-US" sz="2000" i="1" dirty="0">
              <a:latin typeface="Arial Rounded MT Bold" pitchFamily="34" charset="0"/>
            </a:endParaRPr>
          </a:p>
        </p:txBody>
      </p:sp>
    </p:spTree>
    <p:extLst>
      <p:ext uri="{BB962C8B-B14F-4D97-AF65-F5344CB8AC3E}">
        <p14:creationId xmlns:p14="http://schemas.microsoft.com/office/powerpoint/2010/main" val="285203641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03712" y="1268760"/>
            <a:ext cx="6240288" cy="3170099"/>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„Unser Leben hier auf der Erde ist ein Leben des Glaubens, noch nicht ein Leben des Schauens.“</a:t>
            </a:r>
            <a:endParaRPr lang="en-US" dirty="0"/>
          </a:p>
        </p:txBody>
      </p:sp>
      <p:sp>
        <p:nvSpPr>
          <p:cNvPr id="7" name="Text Box 2"/>
          <p:cNvSpPr txBox="1">
            <a:spLocks noChangeArrowheads="1"/>
          </p:cNvSpPr>
          <p:nvPr/>
        </p:nvSpPr>
        <p:spPr bwMode="auto">
          <a:xfrm>
            <a:off x="1637159" y="4765214"/>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2.Korinther-Brief 5,7</a:t>
            </a:r>
            <a:endParaRPr lang="en-US" sz="2000" i="1" dirty="0">
              <a:latin typeface="Arial Rounded MT Bold" pitchFamily="34" charset="0"/>
            </a:endParaRPr>
          </a:p>
        </p:txBody>
      </p:sp>
    </p:spTree>
    <p:extLst>
      <p:ext uri="{BB962C8B-B14F-4D97-AF65-F5344CB8AC3E}">
        <p14:creationId xmlns:p14="http://schemas.microsoft.com/office/powerpoint/2010/main" val="115347102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
          <p:cNvSpPr>
            <a:spLocks noChangeArrowheads="1"/>
          </p:cNvSpPr>
          <p:nvPr/>
        </p:nvSpPr>
        <p:spPr bwMode="auto">
          <a:xfrm>
            <a:off x="4841219" y="5013176"/>
            <a:ext cx="4302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smtClean="0">
                <a:solidFill>
                  <a:srgbClr val="000066"/>
                </a:solidFill>
                <a:latin typeface="Arial" charset="0"/>
              </a:rPr>
              <a:t>Gedanken</a:t>
            </a:r>
            <a:r>
              <a:rPr lang="en-US" b="1" dirty="0" smtClean="0">
                <a:solidFill>
                  <a:srgbClr val="000066"/>
                </a:solidFill>
                <a:latin typeface="Arial" charset="0"/>
              </a:rPr>
              <a:t> </a:t>
            </a:r>
            <a:r>
              <a:rPr lang="en-US" b="1" dirty="0" err="1" smtClean="0">
                <a:solidFill>
                  <a:srgbClr val="000066"/>
                </a:solidFill>
                <a:latin typeface="Arial" charset="0"/>
              </a:rPr>
              <a:t>zum</a:t>
            </a:r>
            <a:r>
              <a:rPr lang="en-US" b="1" dirty="0" smtClean="0">
                <a:solidFill>
                  <a:srgbClr val="000066"/>
                </a:solidFill>
                <a:latin typeface="Arial" charset="0"/>
              </a:rPr>
              <a:t> </a:t>
            </a:r>
            <a:r>
              <a:rPr lang="en-US" b="1" dirty="0" err="1" smtClean="0">
                <a:solidFill>
                  <a:srgbClr val="000066"/>
                </a:solidFill>
                <a:latin typeface="Arial" charset="0"/>
              </a:rPr>
              <a:t>Schulanfang</a:t>
            </a:r>
            <a:endParaRPr lang="en-US" b="1" dirty="0">
              <a:solidFill>
                <a:srgbClr val="000066"/>
              </a:solidFill>
              <a:latin typeface="Arial" charset="0"/>
            </a:endParaRPr>
          </a:p>
        </p:txBody>
      </p:sp>
      <p:sp>
        <p:nvSpPr>
          <p:cNvPr id="2052" name="Text Box 17"/>
          <p:cNvSpPr txBox="1">
            <a:spLocks noChangeArrowheads="1"/>
          </p:cNvSpPr>
          <p:nvPr/>
        </p:nvSpPr>
        <p:spPr bwMode="auto">
          <a:xfrm>
            <a:off x="3563888" y="1347193"/>
            <a:ext cx="54726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800" b="1" i="1" dirty="0" err="1" smtClean="0">
                <a:solidFill>
                  <a:srgbClr val="000066"/>
                </a:solidFill>
                <a:latin typeface="Arial" charset="0"/>
              </a:rPr>
              <a:t>Wie</a:t>
            </a:r>
            <a:r>
              <a:rPr lang="en-US" sz="4800" b="1" i="1" dirty="0" smtClean="0">
                <a:solidFill>
                  <a:srgbClr val="000066"/>
                </a:solidFill>
                <a:latin typeface="Arial" charset="0"/>
              </a:rPr>
              <a:t> </a:t>
            </a:r>
            <a:r>
              <a:rPr lang="en-US" sz="4800" b="1" i="1" dirty="0" err="1" smtClean="0">
                <a:solidFill>
                  <a:srgbClr val="000066"/>
                </a:solidFill>
                <a:latin typeface="Arial" charset="0"/>
              </a:rPr>
              <a:t>leben</a:t>
            </a:r>
            <a:r>
              <a:rPr lang="en-US" sz="4800" b="1" i="1" dirty="0" smtClean="0">
                <a:solidFill>
                  <a:srgbClr val="000066"/>
                </a:solidFill>
                <a:latin typeface="Arial" charset="0"/>
              </a:rPr>
              <a:t> </a:t>
            </a:r>
            <a:r>
              <a:rPr lang="en-US" sz="4800" b="1" i="1" dirty="0" err="1" smtClean="0">
                <a:solidFill>
                  <a:srgbClr val="000066"/>
                </a:solidFill>
                <a:latin typeface="Arial" charset="0"/>
              </a:rPr>
              <a:t>wir</a:t>
            </a:r>
            <a:r>
              <a:rPr lang="en-US" sz="4800" b="1" i="1" dirty="0" smtClean="0">
                <a:solidFill>
                  <a:srgbClr val="000066"/>
                </a:solidFill>
                <a:latin typeface="Arial" charset="0"/>
              </a:rPr>
              <a:t> </a:t>
            </a:r>
            <a:r>
              <a:rPr lang="en-US" sz="4800" b="1" i="1" dirty="0" err="1" smtClean="0">
                <a:solidFill>
                  <a:srgbClr val="000066"/>
                </a:solidFill>
                <a:latin typeface="Arial" charset="0"/>
              </a:rPr>
              <a:t>im</a:t>
            </a:r>
            <a:r>
              <a:rPr lang="en-US" sz="4800" b="1" i="1" dirty="0" smtClean="0">
                <a:solidFill>
                  <a:srgbClr val="000066"/>
                </a:solidFill>
                <a:latin typeface="Arial" charset="0"/>
              </a:rPr>
              <a:t> </a:t>
            </a:r>
            <a:r>
              <a:rPr lang="en-US" sz="4800" b="1" i="1" dirty="0" err="1" smtClean="0">
                <a:solidFill>
                  <a:srgbClr val="000066"/>
                </a:solidFill>
                <a:latin typeface="Arial" charset="0"/>
              </a:rPr>
              <a:t>Spannungsfeld</a:t>
            </a:r>
            <a:r>
              <a:rPr lang="en-US" sz="4800" b="1" i="1" dirty="0">
                <a:solidFill>
                  <a:srgbClr val="000066"/>
                </a:solidFill>
                <a:latin typeface="Arial" charset="0"/>
              </a:rPr>
              <a:t> </a:t>
            </a:r>
            <a:r>
              <a:rPr lang="en-US" sz="4800" b="1" i="1" dirty="0" err="1" smtClean="0">
                <a:solidFill>
                  <a:srgbClr val="000066"/>
                </a:solidFill>
                <a:latin typeface="Arial" charset="0"/>
              </a:rPr>
              <a:t>zwischen</a:t>
            </a:r>
            <a:r>
              <a:rPr lang="en-US" sz="4800" b="1" i="1" dirty="0" smtClean="0">
                <a:solidFill>
                  <a:srgbClr val="000066"/>
                </a:solidFill>
                <a:latin typeface="Arial" charset="0"/>
              </a:rPr>
              <a:t> </a:t>
            </a:r>
            <a:r>
              <a:rPr lang="en-US" sz="4800" b="1" i="1" dirty="0" err="1" smtClean="0">
                <a:solidFill>
                  <a:srgbClr val="000066"/>
                </a:solidFill>
                <a:latin typeface="Arial" charset="0"/>
              </a:rPr>
              <a:t>Himmel</a:t>
            </a:r>
            <a:r>
              <a:rPr lang="en-US" sz="4800" b="1" i="1" dirty="0" smtClean="0">
                <a:solidFill>
                  <a:srgbClr val="000066"/>
                </a:solidFill>
                <a:latin typeface="Arial" charset="0"/>
              </a:rPr>
              <a:t> und </a:t>
            </a:r>
            <a:r>
              <a:rPr lang="en-US" sz="4800" b="1" i="1" dirty="0" err="1" smtClean="0">
                <a:solidFill>
                  <a:srgbClr val="000066"/>
                </a:solidFill>
                <a:latin typeface="Arial" charset="0"/>
              </a:rPr>
              <a:t>Erde</a:t>
            </a:r>
            <a:r>
              <a:rPr lang="en-US" sz="4800" b="1" i="1" dirty="0" smtClean="0">
                <a:solidFill>
                  <a:srgbClr val="000066"/>
                </a:solidFill>
                <a:latin typeface="Arial" charset="0"/>
              </a:rPr>
              <a:t>?</a:t>
            </a:r>
            <a:endParaRPr lang="en-US" sz="4800" dirty="0">
              <a:solidFill>
                <a:srgbClr val="000066"/>
              </a:solidFill>
            </a:endParaRPr>
          </a:p>
        </p:txBody>
      </p:sp>
    </p:spTree>
    <p:extLst>
      <p:ext uri="{BB962C8B-B14F-4D97-AF65-F5344CB8AC3E}">
        <p14:creationId xmlns:p14="http://schemas.microsoft.com/office/powerpoint/2010/main" val="113636792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108520" y="165101"/>
            <a:ext cx="726564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800" b="1" dirty="0" smtClean="0">
                <a:solidFill>
                  <a:srgbClr val="000066"/>
                </a:solidFill>
                <a:latin typeface="Arial" charset="0"/>
              </a:rPr>
              <a:t>I. </a:t>
            </a:r>
            <a:r>
              <a:rPr lang="en-US" sz="3800" b="1" dirty="0" err="1" smtClean="0">
                <a:solidFill>
                  <a:srgbClr val="000066"/>
                </a:solidFill>
                <a:latin typeface="Arial" charset="0"/>
              </a:rPr>
              <a:t>Wir</a:t>
            </a:r>
            <a:r>
              <a:rPr lang="en-US" sz="3800" b="1" dirty="0" smtClean="0">
                <a:solidFill>
                  <a:srgbClr val="000066"/>
                </a:solidFill>
                <a:latin typeface="Arial" charset="0"/>
              </a:rPr>
              <a:t> </a:t>
            </a:r>
            <a:r>
              <a:rPr lang="en-US" sz="3800" b="1" dirty="0" err="1" smtClean="0">
                <a:solidFill>
                  <a:srgbClr val="000066"/>
                </a:solidFill>
                <a:latin typeface="Arial" charset="0"/>
              </a:rPr>
              <a:t>schaffen</a:t>
            </a:r>
            <a:r>
              <a:rPr lang="en-US" sz="3800" b="1" dirty="0" smtClean="0">
                <a:solidFill>
                  <a:srgbClr val="000066"/>
                </a:solidFill>
                <a:latin typeface="Arial" charset="0"/>
              </a:rPr>
              <a:t> </a:t>
            </a:r>
            <a:r>
              <a:rPr lang="en-US" sz="3800" b="1" dirty="0" err="1" smtClean="0">
                <a:solidFill>
                  <a:srgbClr val="000066"/>
                </a:solidFill>
                <a:latin typeface="Arial" charset="0"/>
              </a:rPr>
              <a:t>ein</a:t>
            </a:r>
            <a:r>
              <a:rPr lang="en-US" sz="3800" b="1" dirty="0" smtClean="0">
                <a:solidFill>
                  <a:srgbClr val="000066"/>
                </a:solidFill>
                <a:latin typeface="Arial" charset="0"/>
              </a:rPr>
              <a:t> prima </a:t>
            </a:r>
            <a:r>
              <a:rPr lang="en-US" sz="3800" b="1" dirty="0" err="1" smtClean="0">
                <a:solidFill>
                  <a:srgbClr val="000066"/>
                </a:solidFill>
                <a:latin typeface="Arial" charset="0"/>
              </a:rPr>
              <a:t>Klima</a:t>
            </a:r>
            <a:endParaRPr lang="en-US" sz="3800" b="1" dirty="0">
              <a:solidFill>
                <a:srgbClr val="000066"/>
              </a:solidFill>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92288" y="1325910"/>
            <a:ext cx="7151712" cy="2308324"/>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sz="3600" dirty="0"/>
              <a:t>„In meinem früheren Brief habe ich euch vor dem Umgang mit Menschen gewarnt, die ein unmoralisches Leben führen.“</a:t>
            </a:r>
            <a:endParaRPr lang="en-US" sz="3600" dirty="0"/>
          </a:p>
        </p:txBody>
      </p:sp>
      <p:sp>
        <p:nvSpPr>
          <p:cNvPr id="7" name="Text Box 2"/>
          <p:cNvSpPr txBox="1">
            <a:spLocks noChangeArrowheads="1"/>
          </p:cNvSpPr>
          <p:nvPr/>
        </p:nvSpPr>
        <p:spPr bwMode="auto">
          <a:xfrm>
            <a:off x="1626840" y="3789040"/>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1.Korinther-Brief 5,9</a:t>
            </a:r>
            <a:endParaRPr lang="en-US" sz="2000" i="1" dirty="0">
              <a:latin typeface="Arial Rounded MT Bold" pitchFamily="34" charset="0"/>
            </a:endParaRPr>
          </a:p>
        </p:txBody>
      </p:sp>
    </p:spTree>
    <p:extLst>
      <p:ext uri="{BB962C8B-B14F-4D97-AF65-F5344CB8AC3E}">
        <p14:creationId xmlns:p14="http://schemas.microsoft.com/office/powerpoint/2010/main" val="244848813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92288" y="1258882"/>
            <a:ext cx="7260232" cy="3970318"/>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sz="2800" dirty="0"/>
              <a:t>„Dabei dachte ich natürlich nicht an Menschen, mit denen ihr zwar in dieser Welt zu tun habt, die aber Gott nicht kennen. Wenn ihr den Kontakt mit allen vermeiden wolltet, die ein unmoralisches Leben führen, geldgierig sind, andere berauben oder Götzen anbeten, bliebe euch nichts anderes übrig, als die Welt zu verlassen.“</a:t>
            </a:r>
            <a:endParaRPr lang="en-US" sz="2800" dirty="0"/>
          </a:p>
        </p:txBody>
      </p:sp>
      <p:sp>
        <p:nvSpPr>
          <p:cNvPr id="7" name="Text Box 2"/>
          <p:cNvSpPr txBox="1">
            <a:spLocks noChangeArrowheads="1"/>
          </p:cNvSpPr>
          <p:nvPr/>
        </p:nvSpPr>
        <p:spPr bwMode="auto">
          <a:xfrm>
            <a:off x="1691680" y="5157192"/>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1.Korinther-Brief 5,10</a:t>
            </a:r>
            <a:endParaRPr lang="en-US" sz="2000" i="1" dirty="0">
              <a:latin typeface="Arial Rounded MT Bold" pitchFamily="34" charset="0"/>
            </a:endParaRPr>
          </a:p>
        </p:txBody>
      </p:sp>
    </p:spTree>
    <p:extLst>
      <p:ext uri="{BB962C8B-B14F-4D97-AF65-F5344CB8AC3E}">
        <p14:creationId xmlns:p14="http://schemas.microsoft.com/office/powerpoint/2010/main" val="82876965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1187624" y="165101"/>
            <a:ext cx="79367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1. …</a:t>
            </a:r>
            <a:r>
              <a:rPr lang="en-US" sz="4000" b="1" dirty="0" err="1" smtClean="0">
                <a:solidFill>
                  <a:srgbClr val="000066"/>
                </a:solidFill>
                <a:latin typeface="Arial" charset="0"/>
              </a:rPr>
              <a:t>indem</a:t>
            </a:r>
            <a:r>
              <a:rPr lang="en-US" sz="4000" b="1" dirty="0" smtClean="0">
                <a:solidFill>
                  <a:srgbClr val="000066"/>
                </a:solidFill>
                <a:latin typeface="Arial" charset="0"/>
              </a:rPr>
              <a:t> </a:t>
            </a:r>
            <a:r>
              <a:rPr lang="en-US" sz="4000" b="1" dirty="0" err="1" smtClean="0">
                <a:solidFill>
                  <a:srgbClr val="000066"/>
                </a:solidFill>
                <a:latin typeface="Arial" charset="0"/>
              </a:rPr>
              <a:t>wir</a:t>
            </a:r>
            <a:r>
              <a:rPr lang="en-US" sz="4000" b="1" dirty="0">
                <a:solidFill>
                  <a:srgbClr val="000066"/>
                </a:solidFill>
                <a:latin typeface="Arial" charset="0"/>
              </a:rPr>
              <a:t> </a:t>
            </a:r>
            <a:r>
              <a:rPr lang="en-US" sz="4000" b="1" dirty="0" smtClean="0">
                <a:solidFill>
                  <a:srgbClr val="000066"/>
                </a:solidFill>
                <a:latin typeface="Arial" charset="0"/>
              </a:rPr>
              <a:t>Menschen </a:t>
            </a:r>
            <a:r>
              <a:rPr lang="en-US" sz="4000" b="1" dirty="0" err="1" smtClean="0">
                <a:solidFill>
                  <a:srgbClr val="000066"/>
                </a:solidFill>
                <a:latin typeface="Arial" charset="0"/>
              </a:rPr>
              <a:t>lieben</a:t>
            </a:r>
            <a:endParaRPr lang="en-US" sz="4000" b="1" dirty="0">
              <a:solidFill>
                <a:srgbClr val="000066"/>
              </a:solidFill>
              <a:latin typeface="Arial" charset="0"/>
            </a:endParaRPr>
          </a:p>
        </p:txBody>
      </p:sp>
    </p:spTree>
    <p:extLst>
      <p:ext uri="{BB962C8B-B14F-4D97-AF65-F5344CB8AC3E}">
        <p14:creationId xmlns:p14="http://schemas.microsoft.com/office/powerpoint/2010/main" val="390610231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465</Words>
  <Application>Microsoft Office PowerPoint</Application>
  <PresentationFormat>Bildschirmpräsentation (4:3)</PresentationFormat>
  <Paragraphs>44</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Default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 Spannungsfeld zwischen Himmel und Erde - Gedanken zum Schulanfang - Folien</dc:title>
  <dc:creator>Jürg Birnstiel</dc:creator>
  <cp:lastModifiedBy>Me</cp:lastModifiedBy>
  <cp:revision>82</cp:revision>
  <dcterms:created xsi:type="dcterms:W3CDTF">2006-02-16T22:44:03Z</dcterms:created>
  <dcterms:modified xsi:type="dcterms:W3CDTF">2012-11-02T19:26:15Z</dcterms:modified>
</cp:coreProperties>
</file>