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617" r:id="rId4"/>
    <p:sldId id="629" r:id="rId5"/>
    <p:sldId id="430" r:id="rId6"/>
    <p:sldId id="633" r:id="rId7"/>
    <p:sldId id="623" r:id="rId8"/>
    <p:sldId id="635" r:id="rId9"/>
    <p:sldId id="634" r:id="rId10"/>
    <p:sldId id="636" r:id="rId11"/>
    <p:sldId id="612" r:id="rId12"/>
    <p:sldId id="637" r:id="rId13"/>
    <p:sldId id="638" r:id="rId14"/>
    <p:sldId id="639" r:id="rId15"/>
    <p:sldId id="640" r:id="rId16"/>
    <p:sldId id="641" r:id="rId17"/>
    <p:sldId id="642" r:id="rId18"/>
    <p:sldId id="581" r:id="rId19"/>
    <p:sldId id="643" r:id="rId20"/>
    <p:sldId id="644" r:id="rId21"/>
    <p:sldId id="645" r:id="rId22"/>
    <p:sldId id="646" r:id="rId23"/>
    <p:sldId id="647" r:id="rId24"/>
    <p:sldId id="648" r:id="rId25"/>
    <p:sldId id="602" r:id="rId26"/>
    <p:sldId id="649" r:id="rId27"/>
    <p:sldId id="263" r:id="rId28"/>
    <p:sldId id="650" r:id="rId29"/>
    <p:sldId id="651" r:id="rId30"/>
    <p:sldId id="325" r:id="rId31"/>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692CC"/>
    <a:srgbClr val="FF6702"/>
    <a:srgbClr val="FF3305"/>
    <a:srgbClr val="CF3E00"/>
    <a:srgbClr val="236F7A"/>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6470" autoAdjust="0"/>
  </p:normalViewPr>
  <p:slideViewPr>
    <p:cSldViewPr>
      <p:cViewPr>
        <p:scale>
          <a:sx n="132" d="100"/>
          <a:sy n="132" d="100"/>
        </p:scale>
        <p:origin x="-1746" y="6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685800"/>
          </a:xfrm>
        </p:spPr>
        <p:txBody>
          <a:bodyPr/>
          <a:lstStyle>
            <a:lvl1pPr marL="0" indent="0" algn="ctr">
              <a:buFontTx/>
              <a:buNone/>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4AE56D52-7CF5-4B6C-B246-04B1BEC50C7E}"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AC0B7A9-80F1-4F93-BBDB-EB855458D149}" type="slidenum">
              <a:rPr lang="de-CH"/>
              <a:pPr/>
              <a:t>‹Nr.›</a:t>
            </a:fld>
            <a:endParaRPr lang="de-CH"/>
          </a:p>
        </p:txBody>
      </p:sp>
    </p:spTree>
    <p:extLst>
      <p:ext uri="{BB962C8B-B14F-4D97-AF65-F5344CB8AC3E}">
        <p14:creationId xmlns:p14="http://schemas.microsoft.com/office/powerpoint/2010/main" val="288493978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589370D-9209-4DDE-9B23-E9FDB19B23E4}" type="slidenum">
              <a:rPr lang="de-CH"/>
              <a:pPr/>
              <a:t>‹Nr.›</a:t>
            </a:fld>
            <a:endParaRPr lang="de-CH"/>
          </a:p>
        </p:txBody>
      </p:sp>
    </p:spTree>
    <p:extLst>
      <p:ext uri="{BB962C8B-B14F-4D97-AF65-F5344CB8AC3E}">
        <p14:creationId xmlns:p14="http://schemas.microsoft.com/office/powerpoint/2010/main" val="3517582331"/>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de-CH">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45891BA3-9D75-4951-8511-2554CA2111B8}"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2430192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CCF12DF-3F9F-4B32-9282-F41BD8F5DD5B}" type="slidenum">
              <a:rPr lang="de-CH"/>
              <a:pPr/>
              <a:t>‹Nr.›</a:t>
            </a:fld>
            <a:endParaRPr lang="de-CH"/>
          </a:p>
        </p:txBody>
      </p:sp>
    </p:spTree>
    <p:extLst>
      <p:ext uri="{BB962C8B-B14F-4D97-AF65-F5344CB8AC3E}">
        <p14:creationId xmlns:p14="http://schemas.microsoft.com/office/powerpoint/2010/main" val="71744548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937AEBD1-FF7E-4A44-8EC8-C63089230F6C}" type="slidenum">
              <a:rPr lang="de-CH"/>
              <a:pPr/>
              <a:t>‹Nr.›</a:t>
            </a:fld>
            <a:endParaRPr lang="de-CH"/>
          </a:p>
        </p:txBody>
      </p:sp>
    </p:spTree>
    <p:extLst>
      <p:ext uri="{BB962C8B-B14F-4D97-AF65-F5344CB8AC3E}">
        <p14:creationId xmlns:p14="http://schemas.microsoft.com/office/powerpoint/2010/main" val="207633107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B2EECC24-5EB2-4FAB-918A-72BFF3A2F6E4}" type="slidenum">
              <a:rPr lang="de-CH"/>
              <a:pPr/>
              <a:t>‹Nr.›</a:t>
            </a:fld>
            <a:endParaRPr lang="de-CH"/>
          </a:p>
        </p:txBody>
      </p:sp>
    </p:spTree>
    <p:extLst>
      <p:ext uri="{BB962C8B-B14F-4D97-AF65-F5344CB8AC3E}">
        <p14:creationId xmlns:p14="http://schemas.microsoft.com/office/powerpoint/2010/main" val="2872822764"/>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F7B962C1-B21D-4295-86B4-B099CF7E72E8}" type="slidenum">
              <a:rPr lang="de-CH"/>
              <a:pPr/>
              <a:t>‹Nr.›</a:t>
            </a:fld>
            <a:endParaRPr lang="de-CH"/>
          </a:p>
        </p:txBody>
      </p:sp>
    </p:spTree>
    <p:extLst>
      <p:ext uri="{BB962C8B-B14F-4D97-AF65-F5344CB8AC3E}">
        <p14:creationId xmlns:p14="http://schemas.microsoft.com/office/powerpoint/2010/main" val="265808766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A2245D3-21EE-4905-9F49-32B5F993B607}" type="slidenum">
              <a:rPr lang="de-CH"/>
              <a:pPr/>
              <a:t>‹Nr.›</a:t>
            </a:fld>
            <a:endParaRPr lang="de-CH"/>
          </a:p>
        </p:txBody>
      </p:sp>
    </p:spTree>
    <p:extLst>
      <p:ext uri="{BB962C8B-B14F-4D97-AF65-F5344CB8AC3E}">
        <p14:creationId xmlns:p14="http://schemas.microsoft.com/office/powerpoint/2010/main" val="123479513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12CCD10A-8278-4527-ABAF-6A9C57B976CD}" type="slidenum">
              <a:rPr lang="de-CH"/>
              <a:pPr/>
              <a:t>‹Nr.›</a:t>
            </a:fld>
            <a:endParaRPr lang="de-CH"/>
          </a:p>
        </p:txBody>
      </p:sp>
    </p:spTree>
    <p:extLst>
      <p:ext uri="{BB962C8B-B14F-4D97-AF65-F5344CB8AC3E}">
        <p14:creationId xmlns:p14="http://schemas.microsoft.com/office/powerpoint/2010/main" val="3285838110"/>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BE2896E-D8C1-46E6-8AA0-4BC746F79AB8}" type="slidenum">
              <a:rPr lang="de-CH"/>
              <a:pPr/>
              <a:t>‹Nr.›</a:t>
            </a:fld>
            <a:endParaRPr lang="de-CH"/>
          </a:p>
        </p:txBody>
      </p:sp>
    </p:spTree>
    <p:extLst>
      <p:ext uri="{BB962C8B-B14F-4D97-AF65-F5344CB8AC3E}">
        <p14:creationId xmlns:p14="http://schemas.microsoft.com/office/powerpoint/2010/main" val="304834536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8233EDD6-FA42-4C7F-B6C5-1766CF50C2A8}" type="slidenum">
              <a:rPr lang="de-CH"/>
              <a:pPr/>
              <a:t>‹Nr.›</a:t>
            </a:fld>
            <a:endParaRPr lang="de-CH"/>
          </a:p>
        </p:txBody>
      </p:sp>
    </p:spTree>
    <p:extLst>
      <p:ext uri="{BB962C8B-B14F-4D97-AF65-F5344CB8AC3E}">
        <p14:creationId xmlns:p14="http://schemas.microsoft.com/office/powerpoint/2010/main" val="28923273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24FC748A-AEBB-4C13-B035-A3DFBBE6C258}"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Klicken Sie, um das Format des Titel-Masters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Klicken Sie, um die Textformatierung des Masters zu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hangingPunct="0"/>
            <a:endParaRPr lang="de-CH" smtClean="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de-CH" smtClean="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BC677CC2-ABB2-4BA4-96E8-6DC70131AFEC}" type="slidenum">
              <a:rPr lang="de-CH" smtClean="0">
                <a:solidFill>
                  <a:srgbClr val="000000"/>
                </a:solidFill>
                <a:latin typeface="Times New Roman" pitchFamily="18" charset="0"/>
              </a:rPr>
              <a:pPr eaLnBrk="0" hangingPunct="0"/>
              <a:t>‹Nr.›</a:t>
            </a:fld>
            <a:endParaRPr lang="de-CH" smtClean="0">
              <a:solidFill>
                <a:srgbClr val="000000"/>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35496" y="190498"/>
            <a:ext cx="8928992" cy="1421928"/>
          </a:xfrm>
          <a:effectLst>
            <a:outerShdw dist="35921" dir="2700000" algn="ctr" rotWithShape="0">
              <a:srgbClr val="000000"/>
            </a:outerShdw>
          </a:effectLst>
        </p:spPr>
        <p:txBody>
          <a:bodyPr wrap="square">
            <a:spAutoFit/>
          </a:bodyPr>
          <a:lstStyle/>
          <a:p>
            <a:pPr algn="l"/>
            <a:r>
              <a:rPr lang="de-CH" sz="5400" dirty="0" smtClean="0">
                <a:ln>
                  <a:solidFill>
                    <a:srgbClr val="000000"/>
                  </a:solidFill>
                </a:ln>
                <a:solidFill>
                  <a:schemeClr val="bg1"/>
                </a:solidFill>
                <a:latin typeface="Arial Rounded MT Bold" pitchFamily="34" charset="0"/>
              </a:rPr>
              <a:t>Der Auftrag betrifft</a:t>
            </a:r>
            <a:br>
              <a:rPr lang="de-CH" sz="5400" dirty="0" smtClean="0">
                <a:ln>
                  <a:solidFill>
                    <a:srgbClr val="000000"/>
                  </a:solidFill>
                </a:ln>
                <a:solidFill>
                  <a:schemeClr val="bg1"/>
                </a:solidFill>
                <a:latin typeface="Arial Rounded MT Bold" pitchFamily="34" charset="0"/>
              </a:rPr>
            </a:br>
            <a:r>
              <a:rPr lang="de-CH" sz="5400" dirty="0" smtClean="0">
                <a:ln>
                  <a:solidFill>
                    <a:srgbClr val="000000"/>
                  </a:solidFill>
                </a:ln>
                <a:solidFill>
                  <a:schemeClr val="bg1"/>
                </a:solidFill>
                <a:latin typeface="Arial Rounded MT Bold" pitchFamily="34" charset="0"/>
              </a:rPr>
              <a:t>jeden Menschen</a:t>
            </a:r>
            <a:endParaRPr lang="de-CH" sz="5400" dirty="0">
              <a:ln>
                <a:solidFill>
                  <a:srgbClr val="000000"/>
                </a:solidFill>
              </a:ln>
              <a:solidFill>
                <a:schemeClr val="bg1"/>
              </a:solidFill>
              <a:latin typeface="Arial Rounded MT Bold" pitchFamily="34" charset="0"/>
            </a:endParaRPr>
          </a:p>
        </p:txBody>
      </p:sp>
      <p:sp>
        <p:nvSpPr>
          <p:cNvPr id="51203" name="Rectangle 3"/>
          <p:cNvSpPr>
            <a:spLocks noGrp="1" noChangeArrowheads="1"/>
          </p:cNvSpPr>
          <p:nvPr>
            <p:ph type="subTitle" idx="1"/>
          </p:nvPr>
        </p:nvSpPr>
        <p:spPr>
          <a:xfrm>
            <a:off x="541213" y="5949280"/>
            <a:ext cx="8423275" cy="43704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r">
              <a:lnSpc>
                <a:spcPct val="80000"/>
              </a:lnSpc>
              <a:spcBef>
                <a:spcPct val="0"/>
              </a:spcBef>
            </a:pPr>
            <a:r>
              <a:rPr lang="de-CH" sz="2800" kern="1200" dirty="0">
                <a:ln>
                  <a:solidFill>
                    <a:srgbClr val="000000"/>
                  </a:solidFill>
                </a:ln>
                <a:solidFill>
                  <a:schemeClr val="bg1"/>
                </a:solidFill>
                <a:latin typeface="Arial Rounded MT Bold" pitchFamily="34" charset="0"/>
                <a:ea typeface="+mj-ea"/>
                <a:cs typeface="+mj-cs"/>
              </a:rPr>
              <a:t>Reihe: </a:t>
            </a:r>
            <a:r>
              <a:rPr lang="de-CH" sz="2800" kern="1200" dirty="0" smtClean="0">
                <a:ln>
                  <a:solidFill>
                    <a:srgbClr val="000000"/>
                  </a:solidFill>
                </a:ln>
                <a:solidFill>
                  <a:schemeClr val="bg1"/>
                </a:solidFill>
                <a:latin typeface="Arial Rounded MT Bold" pitchFamily="34" charset="0"/>
                <a:ea typeface="+mj-ea"/>
                <a:cs typeface="+mj-cs"/>
              </a:rPr>
              <a:t>Der wichtigste Auftrag (2/3)      </a:t>
            </a:r>
            <a:endParaRPr lang="de-CH" sz="2800" kern="1200" dirty="0">
              <a:ln>
                <a:solidFill>
                  <a:srgbClr val="000000"/>
                </a:solidFill>
              </a:ln>
              <a:solidFill>
                <a:schemeClr val="bg1"/>
              </a:solidFill>
              <a:latin typeface="Arial Rounded MT Bold" pitchFamily="34" charset="0"/>
              <a:ea typeface="+mj-ea"/>
              <a:cs typeface="+mj-cs"/>
            </a:endParaRPr>
          </a:p>
        </p:txBody>
      </p:sp>
      <p:sp>
        <p:nvSpPr>
          <p:cNvPr id="4" name="Rectangle 3"/>
          <p:cNvSpPr txBox="1">
            <a:spLocks noChangeArrowheads="1"/>
          </p:cNvSpPr>
          <p:nvPr/>
        </p:nvSpPr>
        <p:spPr bwMode="auto">
          <a:xfrm>
            <a:off x="512301" y="4886929"/>
            <a:ext cx="8423275" cy="48628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nSpc>
                <a:spcPct val="80000"/>
              </a:lnSpc>
              <a:defRPr sz="6000">
                <a:ln>
                  <a:solidFill>
                    <a:srgbClr val="000000"/>
                  </a:solidFill>
                </a:ln>
                <a:solidFill>
                  <a:schemeClr val="bg1"/>
                </a:solidFill>
                <a:latin typeface="Arial Rounded MT Bold" pitchFamily="34" charset="0"/>
                <a:ea typeface="+mj-ea"/>
                <a:cs typeface="+mj-cs"/>
              </a:defRPr>
            </a:lvl1pPr>
            <a:lvl2pPr>
              <a:lnSpc>
                <a:spcPct val="80000"/>
              </a:lnSpc>
              <a:defRPr sz="4000">
                <a:solidFill>
                  <a:schemeClr val="tx2"/>
                </a:solidFill>
                <a:latin typeface="Arial Black" pitchFamily="34" charset="0"/>
              </a:defRPr>
            </a:lvl2pPr>
            <a:lvl3pPr>
              <a:lnSpc>
                <a:spcPct val="80000"/>
              </a:lnSpc>
              <a:defRPr sz="4000">
                <a:solidFill>
                  <a:schemeClr val="tx2"/>
                </a:solidFill>
                <a:latin typeface="Arial Black" pitchFamily="34" charset="0"/>
              </a:defRPr>
            </a:lvl3pPr>
            <a:lvl4pPr>
              <a:lnSpc>
                <a:spcPct val="80000"/>
              </a:lnSpc>
              <a:defRPr sz="4000">
                <a:solidFill>
                  <a:schemeClr val="tx2"/>
                </a:solidFill>
                <a:latin typeface="Arial Black" pitchFamily="34" charset="0"/>
              </a:defRPr>
            </a:lvl4pPr>
            <a:lvl5pPr>
              <a:lnSpc>
                <a:spcPct val="80000"/>
              </a:lnSpc>
              <a:defRPr sz="4000">
                <a:solidFill>
                  <a:schemeClr val="tx2"/>
                </a:solidFill>
                <a:latin typeface="Arial Black" pitchFamily="34" charset="0"/>
              </a:defRPr>
            </a:lvl5pPr>
            <a:lvl6pPr marL="457200" fontAlgn="base">
              <a:lnSpc>
                <a:spcPct val="80000"/>
              </a:lnSpc>
              <a:spcBef>
                <a:spcPct val="0"/>
              </a:spcBef>
              <a:spcAft>
                <a:spcPct val="0"/>
              </a:spcAft>
              <a:defRPr sz="4000">
                <a:solidFill>
                  <a:schemeClr val="tx2"/>
                </a:solidFill>
                <a:latin typeface="Arial Black" pitchFamily="34" charset="0"/>
              </a:defRPr>
            </a:lvl6pPr>
            <a:lvl7pPr marL="914400" fontAlgn="base">
              <a:lnSpc>
                <a:spcPct val="80000"/>
              </a:lnSpc>
              <a:spcBef>
                <a:spcPct val="0"/>
              </a:spcBef>
              <a:spcAft>
                <a:spcPct val="0"/>
              </a:spcAft>
              <a:defRPr sz="4000">
                <a:solidFill>
                  <a:schemeClr val="tx2"/>
                </a:solidFill>
                <a:latin typeface="Arial Black" pitchFamily="34" charset="0"/>
              </a:defRPr>
            </a:lvl7pPr>
            <a:lvl8pPr marL="1371600" fontAlgn="base">
              <a:lnSpc>
                <a:spcPct val="80000"/>
              </a:lnSpc>
              <a:spcBef>
                <a:spcPct val="0"/>
              </a:spcBef>
              <a:spcAft>
                <a:spcPct val="0"/>
              </a:spcAft>
              <a:defRPr sz="4000">
                <a:solidFill>
                  <a:schemeClr val="tx2"/>
                </a:solidFill>
                <a:latin typeface="Arial Black" pitchFamily="34" charset="0"/>
              </a:defRPr>
            </a:lvl8pPr>
            <a:lvl9pPr marL="1828800" fontAlgn="base">
              <a:lnSpc>
                <a:spcPct val="80000"/>
              </a:lnSpc>
              <a:spcBef>
                <a:spcPct val="0"/>
              </a:spcBef>
              <a:spcAft>
                <a:spcPct val="0"/>
              </a:spcAft>
              <a:defRPr sz="4000">
                <a:solidFill>
                  <a:schemeClr val="tx2"/>
                </a:solidFill>
                <a:latin typeface="Arial Black" pitchFamily="34" charset="0"/>
              </a:defRPr>
            </a:lvl9pPr>
          </a:lstStyle>
          <a:p>
            <a:pPr algn="r"/>
            <a:r>
              <a:rPr lang="de-CH" sz="3200" dirty="0"/>
              <a:t>Kolosser-Brief </a:t>
            </a:r>
            <a:r>
              <a:rPr lang="de-CH" sz="3200" dirty="0" smtClean="0"/>
              <a:t>1,25-26      </a:t>
            </a:r>
            <a:endParaRPr lang="de-CH" sz="3200" dirty="0"/>
          </a:p>
        </p:txBody>
      </p:sp>
      <p:sp>
        <p:nvSpPr>
          <p:cNvPr id="5" name="Rectangle 3"/>
          <p:cNvSpPr txBox="1">
            <a:spLocks noChangeArrowheads="1"/>
          </p:cNvSpPr>
          <p:nvPr/>
        </p:nvSpPr>
        <p:spPr bwMode="auto">
          <a:xfrm>
            <a:off x="4511824" y="5466710"/>
            <a:ext cx="4380656" cy="33855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0" indent="0" algn="r">
              <a:lnSpc>
                <a:spcPct val="80000"/>
              </a:lnSpc>
              <a:buFontTx/>
              <a:buNone/>
              <a:defRPr sz="2800">
                <a:ln>
                  <a:solidFill>
                    <a:srgbClr val="000000"/>
                  </a:solidFill>
                </a:ln>
                <a:solidFill>
                  <a:schemeClr val="bg1"/>
                </a:solidFill>
                <a:latin typeface="Arial Rounded MT Bold" pitchFamily="34" charset="0"/>
                <a:ea typeface="+mj-ea"/>
                <a:cs typeface="+mj-cs"/>
              </a:defRPr>
            </a:lvl1pPr>
            <a:lvl2pPr marL="742950" indent="-285750">
              <a:spcBef>
                <a:spcPct val="20000"/>
              </a:spcBef>
              <a:buChar char="–"/>
              <a:defRPr sz="2800">
                <a:latin typeface="+mn-lt"/>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de-CH" sz="2000" dirty="0"/>
              <a:t>Teil </a:t>
            </a:r>
            <a:r>
              <a:rPr lang="de-CH" sz="2000" dirty="0" smtClean="0"/>
              <a:t>3</a:t>
            </a:r>
            <a:endParaRPr lang="de-CH" sz="2000" dirty="0"/>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712968"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„Dieser Rettung galt schon das Suchen und Forschen der Propheten, denn in ihren Voraussagen ging es um eben diese Gnade, die ihr inzwischen erfahren habt.“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1800" y="2946623"/>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1.Petrus-Brief 1,10</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lvl="0"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3263754161"/>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45243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„Der Geist von Christus, der durch die Propheten sprach, kündigte sowohl die Leiden an, die auf Christus warteten, als auch die darauf folgende Herrlichkeit, und sie versuchten herauszufinden, auf welche </a:t>
            </a:r>
            <a:r>
              <a:rPr lang="de-CH" sz="3600" dirty="0" smtClean="0">
                <a:ln>
                  <a:solidFill>
                    <a:srgbClr val="000000"/>
                  </a:solidFill>
                </a:ln>
                <a:solidFill>
                  <a:srgbClr val="FFFFFF"/>
                </a:solidFill>
                <a:latin typeface="Arial Rounded MT Bold" pitchFamily="34" charset="0"/>
              </a:rPr>
              <a:t>Zeit</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und </a:t>
            </a:r>
            <a:r>
              <a:rPr lang="de-CH" sz="3600" dirty="0">
                <a:ln>
                  <a:solidFill>
                    <a:srgbClr val="000000"/>
                  </a:solidFill>
                </a:ln>
                <a:solidFill>
                  <a:srgbClr val="FFFFFF"/>
                </a:solidFill>
                <a:latin typeface="Arial Rounded MT Bold" pitchFamily="34" charset="0"/>
              </a:rPr>
              <a:t>auf was für Ereignisse </a:t>
            </a:r>
            <a:r>
              <a:rPr lang="de-CH" sz="3600" dirty="0" smtClean="0">
                <a:ln>
                  <a:solidFill>
                    <a:srgbClr val="000000"/>
                  </a:solidFill>
                </a:ln>
                <a:solidFill>
                  <a:srgbClr val="FFFFFF"/>
                </a:solidFill>
                <a:latin typeface="Arial Rounded MT Bold" pitchFamily="34" charset="0"/>
              </a:rPr>
              <a:t>er</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damit </a:t>
            </a:r>
            <a:r>
              <a:rPr lang="de-CH" sz="3600" dirty="0">
                <a:ln>
                  <a:solidFill>
                    <a:srgbClr val="000000"/>
                  </a:solidFill>
                </a:ln>
                <a:solidFill>
                  <a:srgbClr val="FFFFFF"/>
                </a:solidFill>
                <a:latin typeface="Arial Rounded MT Bold" pitchFamily="34" charset="0"/>
              </a:rPr>
              <a:t>hinwies.“</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66434" y="4596358"/>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1.Petrus-Brief 1,11</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lvl="0"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3954794763"/>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7000" r="-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„Paulus führte öffentliche Diskussionen mit den Juden, in denen er ihre Einwände mit überzeugenden Argumenten widerlegte </a:t>
            </a:r>
            <a:r>
              <a:rPr lang="de-CH" sz="3600" dirty="0" smtClean="0">
                <a:ln>
                  <a:solidFill>
                    <a:srgbClr val="000000"/>
                  </a:solidFill>
                </a:ln>
                <a:solidFill>
                  <a:srgbClr val="FFFFFF"/>
                </a:solidFill>
                <a:latin typeface="Arial Rounded MT Bold" pitchFamily="34" charset="0"/>
              </a:rPr>
              <a:t>und</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anhand </a:t>
            </a:r>
            <a:r>
              <a:rPr lang="de-CH" sz="3600" dirty="0">
                <a:ln>
                  <a:solidFill>
                    <a:srgbClr val="000000"/>
                  </a:solidFill>
                </a:ln>
                <a:solidFill>
                  <a:srgbClr val="FFFFFF"/>
                </a:solidFill>
                <a:latin typeface="Arial Rounded MT Bold" pitchFamily="34" charset="0"/>
              </a:rPr>
              <a:t>der Schrift </a:t>
            </a:r>
            <a:r>
              <a:rPr lang="de-CH" sz="3600" dirty="0" smtClean="0">
                <a:ln>
                  <a:solidFill>
                    <a:srgbClr val="000000"/>
                  </a:solidFill>
                </a:ln>
                <a:solidFill>
                  <a:srgbClr val="FFFFFF"/>
                </a:solidFill>
                <a:latin typeface="Arial Rounded MT Bold" pitchFamily="34" charset="0"/>
              </a:rPr>
              <a:t>nachwies,</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dass </a:t>
            </a:r>
            <a:r>
              <a:rPr lang="de-CH" sz="3600" dirty="0">
                <a:ln>
                  <a:solidFill>
                    <a:srgbClr val="000000"/>
                  </a:solidFill>
                </a:ln>
                <a:solidFill>
                  <a:srgbClr val="FFFFFF"/>
                </a:solidFill>
                <a:latin typeface="Arial Rounded MT Bold" pitchFamily="34" charset="0"/>
              </a:rPr>
              <a:t>Jesus der Messias ist.“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3488363"/>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18,28</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2558957908"/>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„Ich (Gott) werde ihnen ein neues Herz und einen neuen Geist geben. Ich nehme das versteinerte Herz </a:t>
            </a:r>
            <a:r>
              <a:rPr lang="de-CH" sz="3600" dirty="0" smtClean="0">
                <a:ln>
                  <a:solidFill>
                    <a:srgbClr val="000000"/>
                  </a:solidFill>
                </a:ln>
                <a:solidFill>
                  <a:srgbClr val="FFFFFF"/>
                </a:solidFill>
                <a:latin typeface="Arial Rounded MT Bold" pitchFamily="34" charset="0"/>
              </a:rPr>
              <a:t>aus</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ihrer </a:t>
            </a:r>
            <a:r>
              <a:rPr lang="de-CH" sz="3600" dirty="0">
                <a:ln>
                  <a:solidFill>
                    <a:srgbClr val="000000"/>
                  </a:solidFill>
                </a:ln>
                <a:solidFill>
                  <a:srgbClr val="FFFFFF"/>
                </a:solidFill>
                <a:latin typeface="Arial Rounded MT Bold" pitchFamily="34" charset="0"/>
              </a:rPr>
              <a:t>Brust und schenke </a:t>
            </a:r>
            <a:r>
              <a:rPr lang="de-CH" sz="3600" dirty="0" smtClean="0">
                <a:ln>
                  <a:solidFill>
                    <a:srgbClr val="000000"/>
                  </a:solidFill>
                </a:ln>
                <a:solidFill>
                  <a:srgbClr val="FFFFFF"/>
                </a:solidFill>
                <a:latin typeface="Arial Rounded MT Bold" pitchFamily="34" charset="0"/>
              </a:rPr>
              <a:t>ihnen</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ein </a:t>
            </a:r>
            <a:r>
              <a:rPr lang="de-CH" sz="3600" dirty="0">
                <a:ln>
                  <a:solidFill>
                    <a:srgbClr val="000000"/>
                  </a:solidFill>
                </a:ln>
                <a:solidFill>
                  <a:srgbClr val="FFFFFF"/>
                </a:solidFill>
                <a:latin typeface="Arial Rounded MT Bold" pitchFamily="34" charset="0"/>
              </a:rPr>
              <a:t>Herz, das lebt.“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699792" y="2996952"/>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Hesekiel 11,19</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1096282662"/>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„Wenn jemand mich liebt, wird er sich nach meinem Wort richten. Mein Vater wird ihn lieben, und wir werden zu ihm kommen und bei ihm wohnen.“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102314" y="5733256"/>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de-CH" sz="2000" dirty="0" smtClean="0">
                <a:ln>
                  <a:solidFill>
                    <a:srgbClr val="000000"/>
                  </a:solidFill>
                </a:ln>
                <a:solidFill>
                  <a:srgbClr val="FFFFFF"/>
                </a:solidFill>
                <a:latin typeface="Arial Rounded MT Bold" pitchFamily="34" charset="0"/>
              </a:rPr>
              <a:t>Johannes-Evangelium 14,23</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3641610453"/>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193899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„Jetzt hat er das Geheimnis denen enthüllt, die zu seinem heiligen Volk gehören.“</a:t>
            </a:r>
            <a:endParaRPr lang="de-DE" sz="40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64010" y="213285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1,26</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589375300"/>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7776864" cy="212365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„Ich bin nur zu den verlorenen Schafen des Volkes Israel gesandt.“</a:t>
            </a:r>
            <a:endParaRPr lang="de-DE" sz="44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682744" y="2348880"/>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Matthäus-Evangelium 15,24</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1712754341"/>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107504" y="404664"/>
            <a:ext cx="9006036" cy="1421928"/>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DE" sz="5400" dirty="0">
                <a:ln>
                  <a:solidFill>
                    <a:srgbClr val="000000"/>
                  </a:solidFill>
                </a:ln>
                <a:solidFill>
                  <a:schemeClr val="bg1"/>
                </a:solidFill>
                <a:latin typeface="Arial Rounded MT Bold" pitchFamily="34" charset="0"/>
              </a:rPr>
              <a:t>II.  </a:t>
            </a:r>
            <a:r>
              <a:rPr lang="de-DE" sz="5400" dirty="0" smtClean="0">
                <a:ln>
                  <a:solidFill>
                    <a:srgbClr val="000000"/>
                  </a:solidFill>
                </a:ln>
                <a:solidFill>
                  <a:schemeClr val="bg1"/>
                </a:solidFill>
                <a:latin typeface="Arial Rounded MT Bold" pitchFamily="34" charset="0"/>
              </a:rPr>
              <a:t> Geheimnis 2:</a:t>
            </a:r>
            <a:br>
              <a:rPr lang="de-DE" sz="5400" dirty="0" smtClean="0">
                <a:ln>
                  <a:solidFill>
                    <a:srgbClr val="000000"/>
                  </a:solidFill>
                </a:ln>
                <a:solidFill>
                  <a:schemeClr val="bg1"/>
                </a:solidFill>
                <a:latin typeface="Arial Rounded MT Bold" pitchFamily="34" charset="0"/>
              </a:rPr>
            </a:br>
            <a:r>
              <a:rPr lang="de-DE" sz="5400" dirty="0" smtClean="0">
                <a:ln>
                  <a:solidFill>
                    <a:srgbClr val="000000"/>
                  </a:solidFill>
                </a:ln>
                <a:solidFill>
                  <a:schemeClr val="bg1"/>
                </a:solidFill>
                <a:latin typeface="Arial Rounded MT Bold" pitchFamily="34" charset="0"/>
              </a:rPr>
              <a:t>Christus in Euch!</a:t>
            </a:r>
            <a:endParaRPr lang="de-CH" sz="5400" dirty="0">
              <a:ln>
                <a:solidFill>
                  <a:srgbClr val="000000"/>
                </a:solidFill>
              </a:ln>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5220072" y="6453336"/>
            <a:ext cx="3816350" cy="361081"/>
          </a:xfrm>
          <a:noFill/>
          <a:ln/>
          <a:effectLst>
            <a:outerShdw dist="35921" dir="2700000" algn="ctr" rotWithShape="0">
              <a:srgbClr val="000000"/>
            </a:outerShdw>
          </a:effectLst>
        </p:spPr>
        <p:txBody>
          <a:bodyPr/>
          <a:lstStyle/>
          <a:p>
            <a:pPr lvl="0"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1952657128"/>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„Ihnen wollte Gott zu erkennen geben, welch wunderbaren Reichtum für die nichtjüdischen Völker dieses Geheimnis umschliesst.“</a:t>
            </a:r>
            <a:endParaRPr lang="de-DE" sz="36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64010" y="2636912"/>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1,27</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3993421742"/>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72043"/>
            <a:ext cx="9001000" cy="40318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„Die Christen, die sich in der Verfolgungszeit nach dem Tod des Stephanus über ganz Judäa und </a:t>
            </a:r>
            <a:r>
              <a:rPr lang="de-CH" sz="3200" dirty="0" err="1">
                <a:ln>
                  <a:solidFill>
                    <a:srgbClr val="000000"/>
                  </a:solidFill>
                </a:ln>
                <a:solidFill>
                  <a:srgbClr val="FFFFFF"/>
                </a:solidFill>
                <a:latin typeface="Arial Rounded MT Bold" pitchFamily="34" charset="0"/>
              </a:rPr>
              <a:t>Samarien</a:t>
            </a:r>
            <a:r>
              <a:rPr lang="de-CH" sz="3200" dirty="0">
                <a:ln>
                  <a:solidFill>
                    <a:srgbClr val="000000"/>
                  </a:solidFill>
                </a:ln>
                <a:solidFill>
                  <a:srgbClr val="FFFFFF"/>
                </a:solidFill>
                <a:latin typeface="Arial Rounded MT Bold" pitchFamily="34" charset="0"/>
              </a:rPr>
              <a:t> hin zerstreut hatten, zogen zum Teil noch weiter und kamen bis nach Phönizien und Zypern und bis nach Antiochia, aber sie machten die Botschaft Gottes nach wie vor ausschliesslich unter Juden bekannt.“</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4365104"/>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11,19</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1890546744"/>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„In früheren Zeiten und für frühere Generationen war diese Botschaft ein Geheimnis, das Gott verborgen </a:t>
            </a:r>
            <a:r>
              <a:rPr lang="de-CH" sz="3200" dirty="0" smtClean="0">
                <a:ln>
                  <a:solidFill>
                    <a:srgbClr val="000000"/>
                  </a:solidFill>
                </a:ln>
                <a:solidFill>
                  <a:srgbClr val="FFFFFF"/>
                </a:solidFill>
                <a:latin typeface="Arial Rounded MT Bold" pitchFamily="34" charset="0"/>
              </a:rPr>
              <a:t>hielt;</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doch </a:t>
            </a:r>
            <a:r>
              <a:rPr lang="de-CH" sz="3200" dirty="0">
                <a:ln>
                  <a:solidFill>
                    <a:srgbClr val="000000"/>
                  </a:solidFill>
                </a:ln>
                <a:solidFill>
                  <a:srgbClr val="FFFFFF"/>
                </a:solidFill>
                <a:latin typeface="Arial Rounded MT Bold" pitchFamily="34" charset="0"/>
              </a:rPr>
              <a:t>jetzt hat er es denen </a:t>
            </a:r>
            <a:r>
              <a:rPr lang="de-CH" sz="3200" dirty="0" smtClean="0">
                <a:ln>
                  <a:solidFill>
                    <a:srgbClr val="000000"/>
                  </a:solidFill>
                </a:ln>
                <a:solidFill>
                  <a:srgbClr val="FFFFFF"/>
                </a:solidFill>
                <a:latin typeface="Arial Rounded MT Bold" pitchFamily="34" charset="0"/>
              </a:rPr>
              <a:t>enthüllt,</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die </a:t>
            </a:r>
            <a:r>
              <a:rPr lang="de-CH" sz="3200" dirty="0">
                <a:ln>
                  <a:solidFill>
                    <a:srgbClr val="000000"/>
                  </a:solidFill>
                </a:ln>
                <a:solidFill>
                  <a:srgbClr val="FFFFFF"/>
                </a:solidFill>
                <a:latin typeface="Arial Rounded MT Bold" pitchFamily="34" charset="0"/>
              </a:rPr>
              <a:t>zu seinem heiligen Volk gehören.“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547664" y="294799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1,26</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1222007439"/>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„Wahrhaftig, jetzt wird mir erst richtig klar, dass Gott keine Unterschiede zwischen den Menschen macht! Er fragt nicht danach, zu welchem Volk jemand gehört, sondern nimmt jeden an, der Ehrfurcht vor </a:t>
            </a:r>
            <a:r>
              <a:rPr lang="de-CH" sz="3200" dirty="0" smtClean="0">
                <a:ln>
                  <a:solidFill>
                    <a:srgbClr val="000000"/>
                  </a:solidFill>
                </a:ln>
                <a:solidFill>
                  <a:srgbClr val="FFFFFF"/>
                </a:solidFill>
                <a:latin typeface="Arial Rounded MT Bold" pitchFamily="34" charset="0"/>
              </a:rPr>
              <a:t>ihm</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hat </a:t>
            </a:r>
            <a:r>
              <a:rPr lang="de-CH" sz="3200" dirty="0">
                <a:ln>
                  <a:solidFill>
                    <a:srgbClr val="000000"/>
                  </a:solidFill>
                </a:ln>
                <a:solidFill>
                  <a:srgbClr val="FFFFFF"/>
                </a:solidFill>
                <a:latin typeface="Arial Rounded MT Bold" pitchFamily="34" charset="0"/>
              </a:rPr>
              <a:t>und tut, was gut und richtig ist.“</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3119031"/>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10,34-35</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307562796"/>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120032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7200" dirty="0">
                <a:ln>
                  <a:solidFill>
                    <a:srgbClr val="000000"/>
                  </a:solidFill>
                </a:ln>
                <a:solidFill>
                  <a:srgbClr val="FFFFFF"/>
                </a:solidFill>
                <a:latin typeface="Arial Rounded MT Bold" pitchFamily="34" charset="0"/>
              </a:rPr>
              <a:t>„Christus in euch!“</a:t>
            </a:r>
            <a:endParaRPr lang="de-DE" sz="7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170080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1,27</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747078951"/>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40318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„Die Nichtjuden – darin besteht dieses Geheimnis – sind zusammen mit den Juden Erben, bilden zusammen mit ihnen einen Leib und haben zusammen mit ihnen teil an dem, was Gott seinem Volk zugesagt hat. Das alles ist durch Jesus Christus </a:t>
            </a:r>
            <a:r>
              <a:rPr lang="de-CH" sz="3200" dirty="0" smtClean="0">
                <a:ln>
                  <a:solidFill>
                    <a:srgbClr val="000000"/>
                  </a:solidFill>
                </a:ln>
                <a:solidFill>
                  <a:srgbClr val="FFFFFF"/>
                </a:solidFill>
                <a:latin typeface="Arial Rounded MT Bold" pitchFamily="34" charset="0"/>
              </a:rPr>
              <a:t>und</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mit </a:t>
            </a:r>
            <a:r>
              <a:rPr lang="de-CH" sz="3200" dirty="0">
                <a:ln>
                  <a:solidFill>
                    <a:srgbClr val="000000"/>
                  </a:solidFill>
                </a:ln>
                <a:solidFill>
                  <a:srgbClr val="FFFFFF"/>
                </a:solidFill>
                <a:latin typeface="Arial Rounded MT Bold" pitchFamily="34" charset="0"/>
              </a:rPr>
              <a:t>Hilfe des Evangeliums Wirklichkeit geworden.“</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92002" y="4005064"/>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Epheser-Brief 3,6</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2601598580"/>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3139321"/>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6600" dirty="0">
                <a:ln>
                  <a:solidFill>
                    <a:srgbClr val="000000"/>
                  </a:solidFill>
                </a:ln>
                <a:solidFill>
                  <a:srgbClr val="FFFFFF"/>
                </a:solidFill>
                <a:latin typeface="Arial Rounded MT Bold" pitchFamily="34" charset="0"/>
              </a:rPr>
              <a:t>„Christus in euch – die Hoffnung auf Gottes Herrlichkeit!“</a:t>
            </a:r>
            <a:endParaRPr lang="de-DE" sz="66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91680" y="357301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1,27</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3147730430"/>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3" y="44624"/>
            <a:ext cx="8929265"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2800" dirty="0">
                <a:ln>
                  <a:solidFill>
                    <a:srgbClr val="000000"/>
                  </a:solidFill>
                </a:ln>
                <a:solidFill>
                  <a:srgbClr val="FFFFFF"/>
                </a:solidFill>
                <a:latin typeface="Arial Rounded MT Bold" pitchFamily="34" charset="0"/>
              </a:rPr>
              <a:t>„Auch ihr gehört jetzt zu Christus. Ihr habt die Botschaft der Wahrheit gehört, das Evangelium, das euch Rettung bringt. Und weil ihr diese Botschaft im Glauben angenommen habt, hat Gott euch – wie er es versprochen hat – durch Christus den Heiligen Geist gegeben. Damit hat er euch sein Siegel aufgedrückt, die Bestätigung dafür, dass auch ihr jetzt sein Eigentum seid.“</a:t>
            </a:r>
            <a:endParaRPr lang="de-DE" sz="28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358405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Epheser-Brief 1,13</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3565275657"/>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3" y="44624"/>
            <a:ext cx="8929265" cy="310854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2800" dirty="0">
                <a:ln>
                  <a:solidFill>
                    <a:srgbClr val="000000"/>
                  </a:solidFill>
                </a:ln>
                <a:solidFill>
                  <a:srgbClr val="FFFFFF"/>
                </a:solidFill>
                <a:latin typeface="Arial Rounded MT Bold" pitchFamily="34" charset="0"/>
              </a:rPr>
              <a:t>„Der Heilige Geist ist gewissermassen eine Anzahlung, die Gott uns macht, der erste Teil unseres himmlischen Erbes; Gott verbürgt sich damit für die vollständige Erlösung </a:t>
            </a:r>
            <a:r>
              <a:rPr lang="de-CH" sz="2800" dirty="0" smtClean="0">
                <a:ln>
                  <a:solidFill>
                    <a:srgbClr val="000000"/>
                  </a:solidFill>
                </a:ln>
                <a:solidFill>
                  <a:srgbClr val="FFFFFF"/>
                </a:solidFill>
                <a:latin typeface="Arial Rounded MT Bold" pitchFamily="34" charset="0"/>
              </a:rPr>
              <a:t>derer,</a:t>
            </a:r>
            <a:br>
              <a:rPr lang="de-CH" sz="2800" dirty="0" smtClean="0">
                <a:ln>
                  <a:solidFill>
                    <a:srgbClr val="000000"/>
                  </a:solidFill>
                </a:ln>
                <a:solidFill>
                  <a:srgbClr val="FFFFFF"/>
                </a:solidFill>
                <a:latin typeface="Arial Rounded MT Bold" pitchFamily="34" charset="0"/>
              </a:rPr>
            </a:br>
            <a:r>
              <a:rPr lang="de-CH" sz="2800" dirty="0" smtClean="0">
                <a:ln>
                  <a:solidFill>
                    <a:srgbClr val="000000"/>
                  </a:solidFill>
                </a:ln>
                <a:solidFill>
                  <a:srgbClr val="FFFFFF"/>
                </a:solidFill>
                <a:latin typeface="Arial Rounded MT Bold" pitchFamily="34" charset="0"/>
              </a:rPr>
              <a:t>die </a:t>
            </a:r>
            <a:r>
              <a:rPr lang="de-CH" sz="2800" dirty="0">
                <a:ln>
                  <a:solidFill>
                    <a:srgbClr val="000000"/>
                  </a:solidFill>
                </a:ln>
                <a:solidFill>
                  <a:srgbClr val="FFFFFF"/>
                </a:solidFill>
                <a:latin typeface="Arial Rounded MT Bold" pitchFamily="34" charset="0"/>
              </a:rPr>
              <a:t>sein Eigentum sind. Und auch das </a:t>
            </a:r>
            <a:r>
              <a:rPr lang="de-CH" sz="2800" dirty="0" smtClean="0">
                <a:ln>
                  <a:solidFill>
                    <a:srgbClr val="000000"/>
                  </a:solidFill>
                </a:ln>
                <a:solidFill>
                  <a:srgbClr val="FFFFFF"/>
                </a:solidFill>
                <a:latin typeface="Arial Rounded MT Bold" pitchFamily="34" charset="0"/>
              </a:rPr>
              <a:t>soll</a:t>
            </a:r>
            <a:br>
              <a:rPr lang="de-CH" sz="2800" dirty="0" smtClean="0">
                <a:ln>
                  <a:solidFill>
                    <a:srgbClr val="000000"/>
                  </a:solidFill>
                </a:ln>
                <a:solidFill>
                  <a:srgbClr val="FFFFFF"/>
                </a:solidFill>
                <a:latin typeface="Arial Rounded MT Bold" pitchFamily="34" charset="0"/>
              </a:rPr>
            </a:br>
            <a:r>
              <a:rPr lang="de-CH" sz="2800" dirty="0" smtClean="0">
                <a:ln>
                  <a:solidFill>
                    <a:srgbClr val="000000"/>
                  </a:solidFill>
                </a:ln>
                <a:solidFill>
                  <a:srgbClr val="FFFFFF"/>
                </a:solidFill>
                <a:latin typeface="Arial Rounded MT Bold" pitchFamily="34" charset="0"/>
              </a:rPr>
              <a:t>zum </a:t>
            </a:r>
            <a:r>
              <a:rPr lang="de-CH" sz="2800" dirty="0">
                <a:ln>
                  <a:solidFill>
                    <a:srgbClr val="000000"/>
                  </a:solidFill>
                </a:ln>
                <a:solidFill>
                  <a:srgbClr val="FFFFFF"/>
                </a:solidFill>
                <a:latin typeface="Arial Rounded MT Bold" pitchFamily="34" charset="0"/>
              </a:rPr>
              <a:t>Ruhm seiner Macht </a:t>
            </a:r>
            <a:r>
              <a:rPr lang="de-CH" sz="2800" dirty="0" smtClean="0">
                <a:ln>
                  <a:solidFill>
                    <a:srgbClr val="000000"/>
                  </a:solidFill>
                </a:ln>
                <a:solidFill>
                  <a:srgbClr val="FFFFFF"/>
                </a:solidFill>
                <a:latin typeface="Arial Rounded MT Bold" pitchFamily="34" charset="0"/>
              </a:rPr>
              <a:t>und</a:t>
            </a:r>
            <a:br>
              <a:rPr lang="de-CH" sz="2800" dirty="0" smtClean="0">
                <a:ln>
                  <a:solidFill>
                    <a:srgbClr val="000000"/>
                  </a:solidFill>
                </a:ln>
                <a:solidFill>
                  <a:srgbClr val="FFFFFF"/>
                </a:solidFill>
                <a:latin typeface="Arial Rounded MT Bold" pitchFamily="34" charset="0"/>
              </a:rPr>
            </a:br>
            <a:r>
              <a:rPr lang="de-CH" sz="2800" dirty="0" smtClean="0">
                <a:ln>
                  <a:solidFill>
                    <a:srgbClr val="000000"/>
                  </a:solidFill>
                </a:ln>
                <a:solidFill>
                  <a:srgbClr val="FFFFFF"/>
                </a:solidFill>
                <a:latin typeface="Arial Rounded MT Bold" pitchFamily="34" charset="0"/>
              </a:rPr>
              <a:t>Herrlichkeit </a:t>
            </a:r>
            <a:r>
              <a:rPr lang="de-CH" sz="2800" dirty="0">
                <a:ln>
                  <a:solidFill>
                    <a:srgbClr val="000000"/>
                  </a:solidFill>
                </a:ln>
                <a:solidFill>
                  <a:srgbClr val="FFFFFF"/>
                </a:solidFill>
                <a:latin typeface="Arial Rounded MT Bold" pitchFamily="34" charset="0"/>
              </a:rPr>
              <a:t>beitragen.“</a:t>
            </a:r>
            <a:endParaRPr lang="de-DE" sz="28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2968501"/>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Epheser-Brief 1,14</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1497433605"/>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07504" y="188640"/>
            <a:ext cx="6768752" cy="83099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CH" sz="6000" dirty="0">
                <a:ln>
                  <a:solidFill>
                    <a:srgbClr val="000000"/>
                  </a:solidFill>
                </a:ln>
                <a:solidFill>
                  <a:schemeClr val="bg1"/>
                </a:solidFill>
                <a:latin typeface="Arial Rounded MT Bold" pitchFamily="34" charset="0"/>
              </a:rPr>
              <a:t>Schlussgedanke</a:t>
            </a:r>
            <a:r>
              <a:rPr lang="de-DE" sz="6000" dirty="0">
                <a:ln>
                  <a:solidFill>
                    <a:srgbClr val="000000"/>
                  </a:solidFill>
                </a:ln>
                <a:solidFill>
                  <a:schemeClr val="bg1"/>
                </a:solidFill>
                <a:latin typeface="Arial Rounded MT Bold" pitchFamily="34" charset="0"/>
              </a:rPr>
              <a:t> </a:t>
            </a:r>
            <a:endParaRPr lang="de-CH" sz="6000" dirty="0">
              <a:ln>
                <a:solidFill>
                  <a:srgbClr val="000000"/>
                </a:solidFill>
              </a:ln>
              <a:solidFill>
                <a:schemeClr val="bg1"/>
              </a:solidFill>
              <a:latin typeface="Arial Rounded MT Bold" pitchFamily="34" charset="0"/>
            </a:endParaRPr>
          </a:p>
        </p:txBody>
      </p:sp>
      <p:sp>
        <p:nvSpPr>
          <p:cNvPr id="58376" name="Rectangle 8"/>
          <p:cNvSpPr>
            <a:spLocks noGrp="1" noChangeArrowheads="1"/>
          </p:cNvSpPr>
          <p:nvPr>
            <p:ph type="subTitle" idx="1"/>
          </p:nvPr>
        </p:nvSpPr>
        <p:spPr>
          <a:xfrm>
            <a:off x="5292080" y="6537903"/>
            <a:ext cx="3816350" cy="289073"/>
          </a:xfrm>
          <a:noFill/>
          <a:ln/>
          <a:effectLst>
            <a:outerShdw dist="35921" dir="2700000" algn="ctr" rotWithShape="0">
              <a:srgbClr val="000000"/>
            </a:outerShdw>
          </a:effectLst>
        </p:spPr>
        <p:txBody>
          <a:bodyPr/>
          <a:lstStyle/>
          <a:p>
            <a:pPr lvl="0" algn="r">
              <a:lnSpc>
                <a:spcPct val="80000"/>
              </a:lnSpc>
            </a:pPr>
            <a:r>
              <a:rPr lang="de-CH" sz="1600" dirty="0">
                <a:solidFill>
                  <a:srgbClr val="FFFFFF"/>
                </a:solidFill>
              </a:rPr>
              <a:t>Der wichtigste Auftrag</a:t>
            </a:r>
          </a:p>
        </p:txBody>
      </p:sp>
    </p:spTree>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856984"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„Gott fragt nicht danach, zu welchem Volk jemand gehört, sondern nimmt jeden an, der Ehrfurcht vor ihm </a:t>
            </a:r>
            <a:r>
              <a:rPr lang="de-CH" sz="3600" dirty="0" smtClean="0">
                <a:ln>
                  <a:solidFill>
                    <a:srgbClr val="000000"/>
                  </a:solidFill>
                </a:ln>
                <a:solidFill>
                  <a:srgbClr val="FFFFFF"/>
                </a:solidFill>
                <a:latin typeface="Arial Rounded MT Bold" pitchFamily="34" charset="0"/>
              </a:rPr>
              <a:t>hat</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und </a:t>
            </a:r>
            <a:r>
              <a:rPr lang="de-CH" sz="3600" dirty="0">
                <a:ln>
                  <a:solidFill>
                    <a:srgbClr val="000000"/>
                  </a:solidFill>
                </a:ln>
                <a:solidFill>
                  <a:srgbClr val="FFFFFF"/>
                </a:solidFill>
                <a:latin typeface="Arial Rounded MT Bold" pitchFamily="34" charset="0"/>
              </a:rPr>
              <a:t>tut, was gut und richtig ist.“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2636912"/>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10,35</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1293261996"/>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501675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„Bisher habt ihr Jesus nicht mit eigenen Augen gesehen, und trotzdem liebt ihr ihn; ihr vertraut ihm, auch wenn ihr ihn vorläufig noch nicht sehen könnt. Daher erfüllt euch schon jetzt eine überwältigende, jubelnde Freude, eine Freude, die die künftige Herrlichkeit widerspiegelt; denn </a:t>
            </a:r>
            <a:r>
              <a:rPr lang="de-CH" sz="3200" dirty="0" smtClean="0">
                <a:ln>
                  <a:solidFill>
                    <a:srgbClr val="000000"/>
                  </a:solidFill>
                </a:ln>
                <a:solidFill>
                  <a:srgbClr val="FFFFFF"/>
                </a:solidFill>
                <a:latin typeface="Arial Rounded MT Bold" pitchFamily="34" charset="0"/>
              </a:rPr>
              <a:t>ihr</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wisst</a:t>
            </a:r>
            <a:r>
              <a:rPr lang="de-CH" sz="3200" dirty="0">
                <a:ln>
                  <a:solidFill>
                    <a:srgbClr val="000000"/>
                  </a:solidFill>
                </a:ln>
                <a:solidFill>
                  <a:srgbClr val="FFFFFF"/>
                </a:solidFill>
                <a:latin typeface="Arial Rounded MT Bold" pitchFamily="34" charset="0"/>
              </a:rPr>
              <a:t>, dass ihr das </a:t>
            </a:r>
            <a:r>
              <a:rPr lang="de-CH" sz="3200">
                <a:ln>
                  <a:solidFill>
                    <a:srgbClr val="000000"/>
                  </a:solidFill>
                </a:ln>
                <a:solidFill>
                  <a:srgbClr val="FFFFFF"/>
                </a:solidFill>
                <a:latin typeface="Arial Rounded MT Bold" pitchFamily="34" charset="0"/>
              </a:rPr>
              <a:t>Ziel </a:t>
            </a:r>
            <a:r>
              <a:rPr lang="de-CH" sz="3200" smtClean="0">
                <a:ln>
                  <a:solidFill>
                    <a:srgbClr val="000000"/>
                  </a:solidFill>
                </a:ln>
                <a:solidFill>
                  <a:srgbClr val="FFFFFF"/>
                </a:solidFill>
                <a:latin typeface="Arial Rounded MT Bold" pitchFamily="34" charset="0"/>
              </a:rPr>
              <a:t>eures</a:t>
            </a:r>
            <a:br>
              <a:rPr lang="de-CH" sz="3200" smtClean="0">
                <a:ln>
                  <a:solidFill>
                    <a:srgbClr val="000000"/>
                  </a:solidFill>
                </a:ln>
                <a:solidFill>
                  <a:srgbClr val="FFFFFF"/>
                </a:solidFill>
                <a:latin typeface="Arial Rounded MT Bold" pitchFamily="34" charset="0"/>
              </a:rPr>
            </a:br>
            <a:r>
              <a:rPr lang="de-CH" sz="3200" smtClean="0">
                <a:ln>
                  <a:solidFill>
                    <a:srgbClr val="000000"/>
                  </a:solidFill>
                </a:ln>
                <a:solidFill>
                  <a:srgbClr val="FFFFFF"/>
                </a:solidFill>
                <a:latin typeface="Arial Rounded MT Bold" pitchFamily="34" charset="0"/>
              </a:rPr>
              <a:t>Glaubens </a:t>
            </a:r>
            <a:r>
              <a:rPr lang="de-CH" sz="3200" dirty="0">
                <a:ln>
                  <a:solidFill>
                    <a:srgbClr val="000000"/>
                  </a:solidFill>
                </a:ln>
                <a:solidFill>
                  <a:srgbClr val="FFFFFF"/>
                </a:solidFill>
                <a:latin typeface="Arial Rounded MT Bold" pitchFamily="34" charset="0"/>
              </a:rPr>
              <a:t>erreichen </a:t>
            </a:r>
            <a:r>
              <a:rPr lang="de-CH" sz="3200">
                <a:ln>
                  <a:solidFill>
                    <a:srgbClr val="000000"/>
                  </a:solidFill>
                </a:ln>
                <a:solidFill>
                  <a:srgbClr val="FFFFFF"/>
                </a:solidFill>
                <a:latin typeface="Arial Rounded MT Bold" pitchFamily="34" charset="0"/>
              </a:rPr>
              <a:t>werdet </a:t>
            </a:r>
            <a:r>
              <a:rPr lang="de-CH" sz="3200" smtClean="0">
                <a:ln>
                  <a:solidFill>
                    <a:srgbClr val="000000"/>
                  </a:solidFill>
                </a:ln>
                <a:solidFill>
                  <a:srgbClr val="FFFFFF"/>
                </a:solidFill>
                <a:latin typeface="Arial Rounded MT Bold" pitchFamily="34" charset="0"/>
              </a:rPr>
              <a:t>–</a:t>
            </a:r>
            <a:br>
              <a:rPr lang="de-CH" sz="3200" smtClean="0">
                <a:ln>
                  <a:solidFill>
                    <a:srgbClr val="000000"/>
                  </a:solidFill>
                </a:ln>
                <a:solidFill>
                  <a:srgbClr val="FFFFFF"/>
                </a:solidFill>
                <a:latin typeface="Arial Rounded MT Bold" pitchFamily="34" charset="0"/>
              </a:rPr>
            </a:br>
            <a:r>
              <a:rPr lang="de-CH" sz="3200" smtClean="0">
                <a:ln>
                  <a:solidFill>
                    <a:srgbClr val="000000"/>
                  </a:solidFill>
                </a:ln>
                <a:solidFill>
                  <a:srgbClr val="FFFFFF"/>
                </a:solidFill>
                <a:latin typeface="Arial Rounded MT Bold" pitchFamily="34" charset="0"/>
              </a:rPr>
              <a:t>eure </a:t>
            </a:r>
            <a:r>
              <a:rPr lang="de-CH" sz="3200" dirty="0">
                <a:ln>
                  <a:solidFill>
                    <a:srgbClr val="000000"/>
                  </a:solidFill>
                </a:ln>
                <a:solidFill>
                  <a:srgbClr val="FFFFFF"/>
                </a:solidFill>
                <a:latin typeface="Arial Rounded MT Bold" pitchFamily="34" charset="0"/>
              </a:rPr>
              <a:t>endgültige Rettung.“</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699792" y="4869160"/>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1.Petrus-Brief 1,8-9</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3287076019"/>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4"/>
          <p:cNvSpPr txBox="1">
            <a:spLocks noChangeArrowheads="1"/>
          </p:cNvSpPr>
          <p:nvPr/>
        </p:nvSpPr>
        <p:spPr bwMode="auto">
          <a:xfrm>
            <a:off x="5076403" y="6381328"/>
            <a:ext cx="3816350" cy="2890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r">
              <a:lnSpc>
                <a:spcPct val="80000"/>
              </a:lnSpc>
            </a:pPr>
            <a:r>
              <a:rPr lang="de-CH" sz="1600" smtClean="0">
                <a:solidFill>
                  <a:srgbClr val="FFFFFF"/>
                </a:solidFill>
              </a:rPr>
              <a:t>Der wichtigste Auftrag</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„Ihnen wollte er zu erkennen </a:t>
            </a:r>
            <a:r>
              <a:rPr lang="de-CH" sz="3200" dirty="0" smtClean="0">
                <a:ln>
                  <a:solidFill>
                    <a:srgbClr val="000000"/>
                  </a:solidFill>
                </a:ln>
                <a:solidFill>
                  <a:srgbClr val="FFFFFF"/>
                </a:solidFill>
                <a:latin typeface="Arial Rounded MT Bold" pitchFamily="34" charset="0"/>
              </a:rPr>
              <a:t>geben,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welch </a:t>
            </a:r>
            <a:r>
              <a:rPr lang="de-CH" sz="3200" dirty="0">
                <a:ln>
                  <a:solidFill>
                    <a:srgbClr val="000000"/>
                  </a:solidFill>
                </a:ln>
                <a:solidFill>
                  <a:srgbClr val="FFFFFF"/>
                </a:solidFill>
                <a:latin typeface="Arial Rounded MT Bold" pitchFamily="34" charset="0"/>
              </a:rPr>
              <a:t>wunderbaren Reichtum für die nichtjüdischen Völker dieses Geheimnis umschliesst. Und wie lautet dieses Geheimnis? ‚Christus in euch – die Hoffnung auf Gottes Herrlichkeit!‘“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547664" y="342900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1,27</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1222401516"/>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206872"/>
            <a:ext cx="8784976" cy="1421928"/>
          </a:xfrm>
          <a:effectLst>
            <a:outerShdw dist="35921" dir="2700000" algn="ctr" rotWithShape="0">
              <a:srgbClr val="000000"/>
            </a:outerShdw>
          </a:effectLst>
        </p:spPr>
        <p:txBody>
          <a:bodyPr wrap="square">
            <a:spAutoFit/>
          </a:bodyPr>
          <a:lstStyle/>
          <a:p>
            <a:pPr marL="1117600" indent="-1117600" algn="l"/>
            <a:r>
              <a:rPr lang="de-DE" sz="5400" dirty="0">
                <a:ln>
                  <a:solidFill>
                    <a:srgbClr val="000000"/>
                  </a:solidFill>
                </a:ln>
                <a:solidFill>
                  <a:schemeClr val="bg1"/>
                </a:solidFill>
                <a:latin typeface="Arial Rounded MT Bold" pitchFamily="34" charset="0"/>
              </a:rPr>
              <a:t>I.    </a:t>
            </a:r>
            <a:r>
              <a:rPr lang="de-DE" sz="5400" dirty="0" smtClean="0">
                <a:ln>
                  <a:solidFill>
                    <a:srgbClr val="000000"/>
                  </a:solidFill>
                </a:ln>
                <a:solidFill>
                  <a:schemeClr val="bg1"/>
                </a:solidFill>
                <a:latin typeface="Arial Rounded MT Bold" pitchFamily="34" charset="0"/>
              </a:rPr>
              <a:t>Geheimnis 1:</a:t>
            </a:r>
            <a:br>
              <a:rPr lang="de-DE" sz="5400" dirty="0" smtClean="0">
                <a:ln>
                  <a:solidFill>
                    <a:srgbClr val="000000"/>
                  </a:solidFill>
                </a:ln>
                <a:solidFill>
                  <a:schemeClr val="bg1"/>
                </a:solidFill>
                <a:latin typeface="Arial Rounded MT Bold" pitchFamily="34" charset="0"/>
              </a:rPr>
            </a:br>
            <a:r>
              <a:rPr lang="de-DE" sz="5400" dirty="0" smtClean="0">
                <a:ln>
                  <a:solidFill>
                    <a:srgbClr val="000000"/>
                  </a:solidFill>
                </a:ln>
                <a:solidFill>
                  <a:schemeClr val="bg1"/>
                </a:solidFill>
                <a:latin typeface="Arial Rounded MT Bold" pitchFamily="34" charset="0"/>
              </a:rPr>
              <a:t>Christus in uns</a:t>
            </a:r>
            <a:endParaRPr lang="de-CH" sz="54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5220072" y="6465895"/>
            <a:ext cx="3816350" cy="361081"/>
          </a:xfrm>
          <a:effectLst>
            <a:outerShdw dist="35921" dir="2700000" algn="ctr" rotWithShape="0">
              <a:srgbClr val="000000"/>
            </a:outerShdw>
          </a:effectLst>
        </p:spPr>
        <p:txBody>
          <a:bodyPr/>
          <a:lstStyle/>
          <a:p>
            <a:pPr lvl="0" algn="r">
              <a:lnSpc>
                <a:spcPct val="80000"/>
              </a:lnSpc>
            </a:pPr>
            <a:r>
              <a:rPr lang="de-CH" sz="1600" dirty="0">
                <a:solidFill>
                  <a:srgbClr val="FFFFFF"/>
                </a:solidFill>
              </a:rPr>
              <a:t>Der wichtigste Auftrag</a:t>
            </a:r>
          </a:p>
        </p:txBody>
      </p:sp>
    </p:spTree>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„In früheren Zeiten und für frühere Generationen war diese Botschaft ein Geheimnis, das Gott verborgen hielt.“</a:t>
            </a:r>
            <a:endParaRPr lang="de-DE" sz="40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270892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1,26</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2435065756"/>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6984776"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„Ich hatte mir vorgenommen, eure Aufmerksamkeit einzig und allein auf Jesus Christus zu lenken – auf Jesus Christus, den Gekreuzigten.“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4549190"/>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1.Korinther-Brief 2,2</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3402671364"/>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4000" r="-24000"/>
          </a:stretch>
        </a:blipFill>
        <a:effectLst/>
      </p:bgPr>
    </p:bg>
    <p:spTree>
      <p:nvGrpSpPr>
        <p:cNvPr id="1" name=""/>
        <p:cNvGrpSpPr/>
        <p:nvPr/>
      </p:nvGrpSpPr>
      <p:grpSpPr>
        <a:xfrm>
          <a:off x="0" y="0"/>
          <a:ext cx="0" cy="0"/>
          <a:chOff x="0" y="0"/>
          <a:chExt cx="0" cy="0"/>
        </a:xfrm>
      </p:grpSpPr>
      <p:sp>
        <p:nvSpPr>
          <p:cNvPr id="15367" name="Text Box 7"/>
          <p:cNvSpPr txBox="1">
            <a:spLocks noChangeArrowheads="1"/>
          </p:cNvSpPr>
          <p:nvPr/>
        </p:nvSpPr>
        <p:spPr bwMode="auto">
          <a:xfrm>
            <a:off x="1043608" y="3272087"/>
            <a:ext cx="206801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de-CH" sz="2400" dirty="0" smtClean="0">
                <a:solidFill>
                  <a:schemeClr val="bg1"/>
                </a:solidFill>
                <a:latin typeface="Arial Rounded MT Bold" pitchFamily="34" charset="0"/>
              </a:rPr>
              <a:t>Nachkomme</a:t>
            </a:r>
            <a:br>
              <a:rPr lang="de-CH" sz="2400" dirty="0" smtClean="0">
                <a:solidFill>
                  <a:schemeClr val="bg1"/>
                </a:solidFill>
                <a:latin typeface="Arial Rounded MT Bold" pitchFamily="34" charset="0"/>
              </a:rPr>
            </a:br>
            <a:r>
              <a:rPr lang="de-CH" sz="2400" dirty="0" smtClean="0">
                <a:solidFill>
                  <a:schemeClr val="bg1"/>
                </a:solidFill>
                <a:latin typeface="Arial Rounded MT Bold" pitchFamily="34" charset="0"/>
              </a:rPr>
              <a:t>Segen für die Nationen</a:t>
            </a:r>
          </a:p>
        </p:txBody>
      </p:sp>
      <p:sp>
        <p:nvSpPr>
          <p:cNvPr id="15368" name="Text Box 8"/>
          <p:cNvSpPr txBox="1">
            <a:spLocks noChangeArrowheads="1"/>
          </p:cNvSpPr>
          <p:nvPr/>
        </p:nvSpPr>
        <p:spPr bwMode="auto">
          <a:xfrm>
            <a:off x="6219825" y="5452825"/>
            <a:ext cx="2819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de-CH"/>
            </a:defPPr>
            <a:lvl1pPr algn="ctr" eaLnBrk="0" hangingPunct="0">
              <a:spcBef>
                <a:spcPct val="50000"/>
              </a:spcBef>
              <a:defRPr sz="2400">
                <a:solidFill>
                  <a:srgbClr val="000000"/>
                </a:solidFill>
                <a:latin typeface="Arial Rounded MT Bold" pitchFamily="34" charset="0"/>
              </a:defRPr>
            </a:lvl1pPr>
          </a:lstStyle>
          <a:p>
            <a:r>
              <a:rPr lang="de-CH" dirty="0">
                <a:solidFill>
                  <a:schemeClr val="bg1"/>
                </a:solidFill>
              </a:rPr>
              <a:t>Nation Israel</a:t>
            </a:r>
          </a:p>
        </p:txBody>
      </p:sp>
      <p:sp>
        <p:nvSpPr>
          <p:cNvPr id="15369" name="Text Box 9"/>
          <p:cNvSpPr txBox="1">
            <a:spLocks noChangeArrowheads="1"/>
          </p:cNvSpPr>
          <p:nvPr/>
        </p:nvSpPr>
        <p:spPr bwMode="auto">
          <a:xfrm>
            <a:off x="3995936" y="2204864"/>
            <a:ext cx="1676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de-CH"/>
            </a:defPPr>
            <a:lvl1pPr algn="ctr" eaLnBrk="0" hangingPunct="0">
              <a:spcBef>
                <a:spcPct val="50000"/>
              </a:spcBef>
              <a:defRPr sz="2400">
                <a:solidFill>
                  <a:srgbClr val="000000"/>
                </a:solidFill>
                <a:latin typeface="Arial Rounded MT Bold" pitchFamily="34" charset="0"/>
              </a:defRPr>
            </a:lvl1pPr>
          </a:lstStyle>
          <a:p>
            <a:r>
              <a:rPr lang="de-CH" dirty="0">
                <a:solidFill>
                  <a:schemeClr val="bg1"/>
                </a:solidFill>
              </a:rPr>
              <a:t>Prophet wie Mose</a:t>
            </a:r>
          </a:p>
        </p:txBody>
      </p:sp>
      <p:sp>
        <p:nvSpPr>
          <p:cNvPr id="15370" name="Text Box 10"/>
          <p:cNvSpPr txBox="1">
            <a:spLocks noChangeArrowheads="1"/>
          </p:cNvSpPr>
          <p:nvPr/>
        </p:nvSpPr>
        <p:spPr bwMode="auto">
          <a:xfrm>
            <a:off x="4211960" y="5906889"/>
            <a:ext cx="214840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de-CH"/>
            </a:defPPr>
            <a:lvl1pPr algn="ctr" eaLnBrk="0" hangingPunct="0">
              <a:spcBef>
                <a:spcPct val="50000"/>
              </a:spcBef>
              <a:defRPr sz="2400">
                <a:solidFill>
                  <a:srgbClr val="000000"/>
                </a:solidFill>
                <a:latin typeface="Arial Rounded MT Bold" pitchFamily="34" charset="0"/>
              </a:defRPr>
            </a:lvl1pPr>
          </a:lstStyle>
          <a:p>
            <a:r>
              <a:rPr lang="de-CH" dirty="0">
                <a:solidFill>
                  <a:schemeClr val="bg1"/>
                </a:solidFill>
              </a:rPr>
              <a:t>Nachkomme Davids</a:t>
            </a:r>
          </a:p>
        </p:txBody>
      </p:sp>
      <p:sp>
        <p:nvSpPr>
          <p:cNvPr id="15371" name="WordArt 11"/>
          <p:cNvSpPr>
            <a:spLocks noChangeArrowheads="1" noChangeShapeType="1" noTextEdit="1"/>
          </p:cNvSpPr>
          <p:nvPr/>
        </p:nvSpPr>
        <p:spPr bwMode="auto">
          <a:xfrm>
            <a:off x="1676400" y="685800"/>
            <a:ext cx="5953125"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eaLnBrk="0" hangingPunct="0"/>
            <a:r>
              <a:rPr lang="de-CH" sz="3600" kern="10" dirty="0" smtClean="0">
                <a:ln w="9525">
                  <a:solidFill>
                    <a:srgbClr val="000000"/>
                  </a:solidFill>
                  <a:round/>
                  <a:headEnd/>
                  <a:tailEnd/>
                </a:ln>
                <a:solidFill>
                  <a:srgbClr val="808080"/>
                </a:solidFill>
                <a:latin typeface="Arial Black"/>
              </a:rPr>
              <a:t>Verborgenes Geheimnis</a:t>
            </a:r>
          </a:p>
          <a:p>
            <a:pPr algn="ctr" eaLnBrk="0" hangingPunct="0"/>
            <a:r>
              <a:rPr lang="de-CH" sz="3600" kern="10" dirty="0" smtClean="0">
                <a:ln w="9525">
                  <a:solidFill>
                    <a:srgbClr val="000000"/>
                  </a:solidFill>
                  <a:round/>
                  <a:headEnd/>
                  <a:tailEnd/>
                </a:ln>
                <a:solidFill>
                  <a:srgbClr val="808080"/>
                </a:solidFill>
                <a:latin typeface="Arial Black"/>
              </a:rPr>
              <a:t>im Alten Testament</a:t>
            </a:r>
          </a:p>
        </p:txBody>
      </p:sp>
      <p:sp>
        <p:nvSpPr>
          <p:cNvPr id="10" name="Text Box 10"/>
          <p:cNvSpPr txBox="1">
            <a:spLocks noChangeArrowheads="1"/>
          </p:cNvSpPr>
          <p:nvPr/>
        </p:nvSpPr>
        <p:spPr bwMode="auto">
          <a:xfrm>
            <a:off x="6494785" y="2794336"/>
            <a:ext cx="214840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de-CH"/>
            </a:defPPr>
            <a:lvl1pPr algn="ctr" eaLnBrk="0" hangingPunct="0">
              <a:spcBef>
                <a:spcPct val="50000"/>
              </a:spcBef>
              <a:defRPr sz="2400">
                <a:solidFill>
                  <a:srgbClr val="000000"/>
                </a:solidFill>
                <a:latin typeface="Arial Rounded MT Bold" pitchFamily="34" charset="0"/>
              </a:defRPr>
            </a:lvl1pPr>
          </a:lstStyle>
          <a:p>
            <a:r>
              <a:rPr lang="de-CH" dirty="0" smtClean="0">
                <a:solidFill>
                  <a:schemeClr val="bg1"/>
                </a:solidFill>
              </a:rPr>
              <a:t>Nachkomme der Frau</a:t>
            </a:r>
            <a:endParaRPr lang="de-CH" dirty="0">
              <a:solidFill>
                <a:schemeClr val="bg1"/>
              </a:solidFill>
            </a:endParaRPr>
          </a:p>
        </p:txBody>
      </p:sp>
      <p:sp>
        <p:nvSpPr>
          <p:cNvPr id="11" name="Text Box 10"/>
          <p:cNvSpPr txBox="1">
            <a:spLocks noChangeArrowheads="1"/>
          </p:cNvSpPr>
          <p:nvPr/>
        </p:nvSpPr>
        <p:spPr bwMode="auto">
          <a:xfrm>
            <a:off x="602196" y="5495165"/>
            <a:ext cx="21484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de-CH"/>
            </a:defPPr>
            <a:lvl1pPr algn="ctr" eaLnBrk="0" hangingPunct="0">
              <a:spcBef>
                <a:spcPct val="50000"/>
              </a:spcBef>
              <a:defRPr sz="2400">
                <a:solidFill>
                  <a:srgbClr val="000000"/>
                </a:solidFill>
                <a:latin typeface="Arial Rounded MT Bold" pitchFamily="34" charset="0"/>
              </a:defRPr>
            </a:lvl1pPr>
          </a:lstStyle>
          <a:p>
            <a:r>
              <a:rPr lang="de-CH" dirty="0" smtClean="0">
                <a:solidFill>
                  <a:schemeClr val="bg1"/>
                </a:solidFill>
              </a:rPr>
              <a:t>wie ein Reis</a:t>
            </a:r>
            <a:endParaRPr lang="de-CH" dirty="0">
              <a:solidFill>
                <a:schemeClr val="bg1"/>
              </a:solidFill>
            </a:endParaRPr>
          </a:p>
        </p:txBody>
      </p:sp>
      <p:sp>
        <p:nvSpPr>
          <p:cNvPr id="12" name="Text Box 10"/>
          <p:cNvSpPr txBox="1">
            <a:spLocks noChangeArrowheads="1"/>
          </p:cNvSpPr>
          <p:nvPr/>
        </p:nvSpPr>
        <p:spPr bwMode="auto">
          <a:xfrm>
            <a:off x="3563888" y="4077072"/>
            <a:ext cx="351656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de-CH"/>
            </a:defPPr>
            <a:lvl1pPr algn="ctr" eaLnBrk="0" hangingPunct="0">
              <a:spcBef>
                <a:spcPct val="50000"/>
              </a:spcBef>
              <a:defRPr sz="2400">
                <a:solidFill>
                  <a:srgbClr val="000000"/>
                </a:solidFill>
                <a:latin typeface="Arial Rounded MT Bold" pitchFamily="34" charset="0"/>
              </a:defRPr>
            </a:lvl1pPr>
          </a:lstStyle>
          <a:p>
            <a:r>
              <a:rPr lang="de-CH" dirty="0" smtClean="0">
                <a:solidFill>
                  <a:schemeClr val="bg1"/>
                </a:solidFill>
              </a:rPr>
              <a:t>wie ein Lamm zur Schlachtbank geführt</a:t>
            </a:r>
            <a:endParaRPr lang="de-CH" dirty="0">
              <a:solidFill>
                <a:schemeClr val="bg1"/>
              </a:solidFill>
            </a:endParaRPr>
          </a:p>
        </p:txBody>
      </p:sp>
      <p:sp>
        <p:nvSpPr>
          <p:cNvPr id="13" name="Text Box 10"/>
          <p:cNvSpPr txBox="1">
            <a:spLocks noChangeArrowheads="1"/>
          </p:cNvSpPr>
          <p:nvPr/>
        </p:nvSpPr>
        <p:spPr bwMode="auto">
          <a:xfrm>
            <a:off x="602196" y="2204864"/>
            <a:ext cx="21484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de-CH"/>
            </a:defPPr>
            <a:lvl1pPr algn="ctr" eaLnBrk="0" hangingPunct="0">
              <a:spcBef>
                <a:spcPct val="50000"/>
              </a:spcBef>
              <a:defRPr sz="2400">
                <a:solidFill>
                  <a:srgbClr val="000000"/>
                </a:solidFill>
                <a:latin typeface="Arial Rounded MT Bold" pitchFamily="34" charset="0"/>
              </a:defRPr>
            </a:lvl1pPr>
          </a:lstStyle>
          <a:p>
            <a:r>
              <a:rPr lang="de-CH" dirty="0" smtClean="0">
                <a:solidFill>
                  <a:schemeClr val="bg1"/>
                </a:solidFill>
              </a:rPr>
              <a:t>Messias</a:t>
            </a:r>
            <a:endParaRPr lang="de-CH" dirty="0">
              <a:solidFill>
                <a:schemeClr val="bg1"/>
              </a:solidFill>
            </a:endParaRPr>
          </a:p>
        </p:txBody>
      </p:sp>
    </p:spTree>
    <p:extLst>
      <p:ext uri="{BB962C8B-B14F-4D97-AF65-F5344CB8AC3E}">
        <p14:creationId xmlns:p14="http://schemas.microsoft.com/office/powerpoint/2010/main" val="3246131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569225"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„Er ging mit ihnen die ganze Schrift durch und erklärte ihnen alles, was sich auf ihn bezog – zuerst bei Mose und dann bei sämtlichen Propheten.“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699792" y="2708920"/>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24,27</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148064" y="6568927"/>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950756541"/>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397031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„Bis zum heutigen Tag liegt, </a:t>
            </a:r>
            <a:r>
              <a:rPr lang="de-CH" sz="3600" dirty="0" smtClean="0">
                <a:ln>
                  <a:solidFill>
                    <a:srgbClr val="000000"/>
                  </a:solidFill>
                </a:ln>
                <a:solidFill>
                  <a:srgbClr val="FFFFFF"/>
                </a:solidFill>
                <a:latin typeface="Arial Rounded MT Bold" pitchFamily="34" charset="0"/>
              </a:rPr>
              <a:t>wenn</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aus </a:t>
            </a:r>
            <a:r>
              <a:rPr lang="de-CH" sz="3600" dirty="0">
                <a:ln>
                  <a:solidFill>
                    <a:srgbClr val="000000"/>
                  </a:solidFill>
                </a:ln>
                <a:solidFill>
                  <a:srgbClr val="FFFFFF"/>
                </a:solidFill>
                <a:latin typeface="Arial Rounded MT Bold" pitchFamily="34" charset="0"/>
              </a:rPr>
              <a:t>den Schriften des alten Bundes vorgelesen wird, diese Decke über ihrem Verständnis und wird nicht weggenommen. Beseitigt wird </a:t>
            </a:r>
            <a:r>
              <a:rPr lang="de-CH" sz="3600" dirty="0" smtClean="0">
                <a:ln>
                  <a:solidFill>
                    <a:srgbClr val="000000"/>
                  </a:solidFill>
                </a:ln>
                <a:solidFill>
                  <a:srgbClr val="FFFFFF"/>
                </a:solidFill>
                <a:latin typeface="Arial Rounded MT Bold" pitchFamily="34" charset="0"/>
              </a:rPr>
              <a:t>sie</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nur </a:t>
            </a:r>
            <a:r>
              <a:rPr lang="de-CH" sz="3600" dirty="0">
                <a:ln>
                  <a:solidFill>
                    <a:srgbClr val="000000"/>
                  </a:solidFill>
                </a:ln>
                <a:solidFill>
                  <a:srgbClr val="FFFFFF"/>
                </a:solidFill>
                <a:latin typeface="Arial Rounded MT Bold" pitchFamily="34" charset="0"/>
              </a:rPr>
              <a:t>dort, wo jemand sich Christus anschliesst.“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1800" y="4149080"/>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2.Korinther-Brief 3,14</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4108505307"/>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01072134</Template>
  <TotalTime>0</TotalTime>
  <Words>804</Words>
  <Application>Microsoft Office PowerPoint</Application>
  <PresentationFormat>Bildschirmpräsentation (4:3)</PresentationFormat>
  <Paragraphs>90</Paragraphs>
  <Slides>29</Slides>
  <Notes>0</Notes>
  <HiddenSlides>0</HiddenSlides>
  <MMClips>0</MMClips>
  <ScaleCrop>false</ScaleCrop>
  <HeadingPairs>
    <vt:vector size="4" baseType="variant">
      <vt:variant>
        <vt:lpstr>Design</vt:lpstr>
      </vt:variant>
      <vt:variant>
        <vt:i4>2</vt:i4>
      </vt:variant>
      <vt:variant>
        <vt:lpstr>Folientitel</vt:lpstr>
      </vt:variant>
      <vt:variant>
        <vt:i4>29</vt:i4>
      </vt:variant>
    </vt:vector>
  </HeadingPairs>
  <TitlesOfParts>
    <vt:vector size="31" baseType="lpstr">
      <vt:lpstr>01072134</vt:lpstr>
      <vt:lpstr>Larissa</vt:lpstr>
      <vt:lpstr>Der Auftrag betrifft jeden Menschen</vt:lpstr>
      <vt:lpstr>PowerPoint-Präsentation</vt:lpstr>
      <vt:lpstr>PowerPoint-Präsentation</vt:lpstr>
      <vt:lpstr>I.    Geheimnis 1: Christus in uns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II.   Geheimnis 2: Christus in Euch!</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Schlussgedanke </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 wichtigste Auftrag - Teil 2/3 - Der Auftrag betrifft jeden Menschen - Folien</dc:title>
  <dc:creator>Jürg Birnstiel</dc:creator>
  <cp:lastModifiedBy>Me</cp:lastModifiedBy>
  <cp:revision>460</cp:revision>
  <cp:lastPrinted>1601-01-01T00:00:00Z</cp:lastPrinted>
  <dcterms:created xsi:type="dcterms:W3CDTF">2005-04-13T18:10:29Z</dcterms:created>
  <dcterms:modified xsi:type="dcterms:W3CDTF">2012-11-02T21:17:44Z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