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764" r:id="rId3"/>
    <p:sldId id="736" r:id="rId4"/>
    <p:sldId id="757" r:id="rId5"/>
    <p:sldId id="758" r:id="rId6"/>
    <p:sldId id="645" r:id="rId7"/>
    <p:sldId id="747" r:id="rId8"/>
    <p:sldId id="430" r:id="rId9"/>
    <p:sldId id="707" r:id="rId10"/>
    <p:sldId id="748" r:id="rId11"/>
    <p:sldId id="759" r:id="rId12"/>
    <p:sldId id="760" r:id="rId13"/>
    <p:sldId id="738" r:id="rId14"/>
    <p:sldId id="761" r:id="rId15"/>
    <p:sldId id="739" r:id="rId16"/>
    <p:sldId id="721" r:id="rId17"/>
    <p:sldId id="749" r:id="rId18"/>
    <p:sldId id="643" r:id="rId19"/>
    <p:sldId id="762" r:id="rId20"/>
    <p:sldId id="727" r:id="rId21"/>
    <p:sldId id="763" r:id="rId22"/>
    <p:sldId id="751" r:id="rId23"/>
    <p:sldId id="765" r:id="rId24"/>
    <p:sldId id="766" r:id="rId25"/>
    <p:sldId id="263" r:id="rId26"/>
    <p:sldId id="754" r:id="rId27"/>
    <p:sldId id="767" r:id="rId28"/>
    <p:sldId id="325" r:id="rId29"/>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4EDE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49" autoAdjust="0"/>
  </p:normalViewPr>
  <p:slideViewPr>
    <p:cSldViewPr>
      <p:cViewPr varScale="1">
        <p:scale>
          <a:sx n="125" d="100"/>
          <a:sy n="125"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88640"/>
            <a:ext cx="8928992" cy="2086725"/>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Das ABC der Verhaltensregeln</a:t>
            </a:r>
            <a:br>
              <a:rPr lang="de-CH" sz="5400" dirty="0" smtClean="0">
                <a:ln>
                  <a:solidFill>
                    <a:srgbClr val="000000"/>
                  </a:solidFill>
                </a:ln>
                <a:solidFill>
                  <a:schemeClr val="bg1"/>
                </a:solidFill>
                <a:latin typeface="Arial Rounded MT Bold" pitchFamily="34" charset="0"/>
              </a:rPr>
            </a:br>
            <a:r>
              <a:rPr lang="de-CH" sz="5400" dirty="0" smtClean="0">
                <a:ln>
                  <a:solidFill>
                    <a:srgbClr val="000000"/>
                  </a:solidFill>
                </a:ln>
                <a:solidFill>
                  <a:schemeClr val="bg1"/>
                </a:solidFill>
                <a:latin typeface="Arial Rounded MT Bold" pitchFamily="34" charset="0"/>
              </a:rPr>
              <a:t>in der Familie</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6088301"/>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smtClean="0">
                <a:ln>
                  <a:solidFill>
                    <a:srgbClr val="000000"/>
                  </a:solidFill>
                </a:ln>
                <a:solidFill>
                  <a:schemeClr val="bg1"/>
                </a:solidFill>
                <a:latin typeface="Arial Rounded MT Bold" pitchFamily="34" charset="0"/>
                <a:ea typeface="+mj-ea"/>
                <a:cs typeface="+mj-cs"/>
              </a:rPr>
              <a:t> (2/4</a:t>
            </a:r>
            <a:r>
              <a:rPr lang="de-CH" sz="2800" kern="1200" dirty="0" smtClean="0">
                <a:ln>
                  <a:solidFill>
                    <a:srgbClr val="000000"/>
                  </a:solidFill>
                </a:ln>
                <a:solidFill>
                  <a:schemeClr val="bg1"/>
                </a:solidFill>
                <a:latin typeface="Arial Rounded MT Bold" pitchFamily="34" charset="0"/>
                <a:ea typeface="+mj-ea"/>
                <a:cs typeface="+mj-cs"/>
              </a:rPr>
              <a:t>)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451773" y="3014721"/>
            <a:ext cx="5992436"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3,20-21      </a:t>
            </a:r>
            <a:endParaRPr lang="de-CH" sz="32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08000" b="-208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5400" dirty="0">
                <a:ln w="19050">
                  <a:solidFill>
                    <a:srgbClr val="000000"/>
                  </a:solidFill>
                </a:ln>
                <a:solidFill>
                  <a:srgbClr val="FFFFFF"/>
                </a:solidFill>
                <a:latin typeface="Arial Rounded MT Bold" pitchFamily="34" charset="0"/>
              </a:rPr>
              <a:t>„Ihr Kinder, gehorcht euren Eltern in allem.“</a:t>
            </a:r>
            <a:endParaRPr lang="de-DE" sz="54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198884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3,20</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2264319754"/>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08000" b="-208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5400" dirty="0">
                <a:ln w="19050">
                  <a:solidFill>
                    <a:srgbClr val="000000"/>
                  </a:solidFill>
                </a:ln>
                <a:solidFill>
                  <a:srgbClr val="FFFFFF"/>
                </a:solidFill>
                <a:latin typeface="Arial Rounded MT Bold" pitchFamily="34" charset="0"/>
              </a:rPr>
              <a:t>„Daran hat der Herr, dem ihr gehört, Freude.“</a:t>
            </a:r>
            <a:endParaRPr lang="de-DE" sz="54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198884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3,20</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2943571345"/>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08000" b="-208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5400" dirty="0">
                <a:ln w="19050">
                  <a:solidFill>
                    <a:srgbClr val="000000"/>
                  </a:solidFill>
                </a:ln>
                <a:solidFill>
                  <a:srgbClr val="FFFFFF"/>
                </a:solidFill>
                <a:latin typeface="Arial Rounded MT Bold" pitchFamily="34" charset="0"/>
              </a:rPr>
              <a:t>„Ihr Kinder, gehorcht euren Eltern in allem.“</a:t>
            </a:r>
            <a:endParaRPr lang="de-DE" sz="54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22259" y="198884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3,20</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4098525013"/>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4067944" y="93980"/>
            <a:ext cx="496855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800" dirty="0"/>
              <a:t>»Ehre deinen Vater und deine Mutter!«</a:t>
            </a:r>
            <a:endParaRPr lang="de-DE" sz="4800" dirty="0"/>
          </a:p>
        </p:txBody>
      </p:sp>
      <p:sp>
        <p:nvSpPr>
          <p:cNvPr id="312323" name="Text Box 3"/>
          <p:cNvSpPr txBox="1">
            <a:spLocks noChangeArrowheads="1"/>
          </p:cNvSpPr>
          <p:nvPr/>
        </p:nvSpPr>
        <p:spPr bwMode="auto">
          <a:xfrm>
            <a:off x="2915816" y="241782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6,2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1833978318"/>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4355976" y="3296"/>
            <a:ext cx="4752528"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800" dirty="0"/>
              <a:t>„Dann wird es dir gut gehen, und du wirst lange auf dieser Erde leben.“</a:t>
            </a:r>
            <a:endParaRPr lang="de-DE" sz="4800" dirty="0"/>
          </a:p>
        </p:txBody>
      </p:sp>
      <p:sp>
        <p:nvSpPr>
          <p:cNvPr id="312323" name="Text Box 3"/>
          <p:cNvSpPr txBox="1">
            <a:spLocks noChangeArrowheads="1"/>
          </p:cNvSpPr>
          <p:nvPr/>
        </p:nvSpPr>
        <p:spPr bwMode="auto">
          <a:xfrm>
            <a:off x="2987824" y="464384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6,3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1032832454"/>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419872" y="112563"/>
            <a:ext cx="561662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dirty="0"/>
              <a:t>„Jesus erniedrigte sich: Im Gehorsam gegenüber Gott nahm er sogar den Tod auf sich; er starb am Kreuz wie ein Verbrecher.“</a:t>
            </a:r>
            <a:endParaRPr lang="de-DE" dirty="0"/>
          </a:p>
        </p:txBody>
      </p:sp>
      <p:sp>
        <p:nvSpPr>
          <p:cNvPr id="312323" name="Text Box 3"/>
          <p:cNvSpPr txBox="1">
            <a:spLocks noChangeArrowheads="1"/>
          </p:cNvSpPr>
          <p:nvPr/>
        </p:nvSpPr>
        <p:spPr bwMode="auto">
          <a:xfrm>
            <a:off x="2843808" y="278092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Philipper-Brief 2,8</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1498833255"/>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512" y="484105"/>
            <a:ext cx="8928992" cy="683264"/>
          </a:xfrm>
          <a:effectLst>
            <a:outerShdw dist="35921" dir="2700000" algn="ctr" rotWithShape="0">
              <a:srgbClr val="000000"/>
            </a:outerShdw>
          </a:effectLst>
        </p:spPr>
        <p:txBody>
          <a:bodyPr wrap="square">
            <a:spAutoFit/>
          </a:bodyPr>
          <a:lstStyle/>
          <a:p>
            <a:pPr marL="1117600" indent="-1117600" algn="l"/>
            <a:r>
              <a:rPr lang="de-DE" sz="4800" dirty="0" smtClean="0">
                <a:ln>
                  <a:solidFill>
                    <a:srgbClr val="000000"/>
                  </a:solidFill>
                </a:ln>
                <a:solidFill>
                  <a:schemeClr val="bg1"/>
                </a:solidFill>
                <a:latin typeface="Arial Rounded MT Bold" pitchFamily="34" charset="0"/>
              </a:rPr>
              <a:t>II. </a:t>
            </a:r>
            <a:r>
              <a:rPr lang="de-DE" sz="4800" dirty="0">
                <a:ln>
                  <a:solidFill>
                    <a:srgbClr val="000000"/>
                  </a:solidFill>
                </a:ln>
                <a:solidFill>
                  <a:schemeClr val="bg1"/>
                </a:solidFill>
                <a:latin typeface="Arial Rounded MT Bold" pitchFamily="34" charset="0"/>
              </a:rPr>
              <a:t>Väter, ermutigt die Kinder!</a:t>
            </a:r>
            <a:endParaRPr lang="de-CH" sz="48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1865166433"/>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08000" b="-208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7704857" cy="3477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w="19050">
                  <a:solidFill>
                    <a:srgbClr val="000000"/>
                  </a:solidFill>
                </a:ln>
                <a:solidFill>
                  <a:srgbClr val="FFFFFF"/>
                </a:solidFill>
                <a:latin typeface="Arial Rounded MT Bold" pitchFamily="34" charset="0"/>
              </a:rPr>
              <a:t>„Ihr Väter, seid mit euren Kindern nicht übermässig streng, denn damit erreicht ihr nur, dass sie mutlos werden.“</a:t>
            </a:r>
            <a:endParaRPr lang="de-DE" sz="44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478827"/>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3,21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49684336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79512" y="98647"/>
            <a:ext cx="8280920"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„Mir ist keine Kultur in der Vergangenheit bekannt, in der nicht eine autoritäre Erziehung geherrscht hat. Die autoritäre Erziehung war überwiegend von den Männern bestimmt. Die Mütter haben wohl zu allen Zeiten mehr </a:t>
            </a:r>
            <a:r>
              <a:rPr lang="de-CH" sz="3200" dirty="0" err="1">
                <a:ln>
                  <a:solidFill>
                    <a:srgbClr val="000000"/>
                  </a:solidFill>
                </a:ln>
                <a:solidFill>
                  <a:srgbClr val="FFFFFF"/>
                </a:solidFill>
                <a:latin typeface="Arial Rounded MT Bold" pitchFamily="34" charset="0"/>
              </a:rPr>
              <a:t>kind</a:t>
            </a:r>
            <a:r>
              <a:rPr lang="de-CH" sz="3200" dirty="0">
                <a:ln>
                  <a:solidFill>
                    <a:srgbClr val="000000"/>
                  </a:solidFill>
                </a:ln>
                <a:solidFill>
                  <a:srgbClr val="FFFFFF"/>
                </a:solidFill>
                <a:latin typeface="Arial Rounded MT Bold" pitchFamily="34" charset="0"/>
              </a:rPr>
              <a:t>- und beziehungsorientiert erzogen.“</a:t>
            </a: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Das ABC der Verhaltensregeln…</a:t>
            </a:r>
          </a:p>
        </p:txBody>
      </p:sp>
      <p:sp>
        <p:nvSpPr>
          <p:cNvPr id="4" name="Text Box 2"/>
          <p:cNvSpPr txBox="1">
            <a:spLocks noChangeArrowheads="1"/>
          </p:cNvSpPr>
          <p:nvPr/>
        </p:nvSpPr>
        <p:spPr bwMode="auto">
          <a:xfrm>
            <a:off x="3635896" y="3789040"/>
            <a:ext cx="5165696"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Remo Largo, Erziehungsexperte</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90554719"/>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547664" y="12680"/>
            <a:ext cx="7560840"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3600" dirty="0"/>
              <a:t>„Ihr Väter, verhaltet euch euren Kindern gegenüber so, dass sie keinen Grund haben, sich gegen euch aufzulehnen; erzieht sie mit der nötigen Zurechtweisung und Ermahnung, wie der Herr es tut.“</a:t>
            </a:r>
            <a:endParaRPr lang="de-DE" sz="3600" dirty="0"/>
          </a:p>
        </p:txBody>
      </p:sp>
      <p:sp>
        <p:nvSpPr>
          <p:cNvPr id="312323" name="Text Box 3"/>
          <p:cNvSpPr txBox="1">
            <a:spLocks noChangeArrowheads="1"/>
          </p:cNvSpPr>
          <p:nvPr/>
        </p:nvSpPr>
        <p:spPr bwMode="auto">
          <a:xfrm>
            <a:off x="2915816" y="3717032"/>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6,4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1140833693"/>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Das ABC der Verhaltensregeln…</a:t>
            </a:r>
          </a:p>
        </p:txBody>
      </p:sp>
      <p:pic>
        <p:nvPicPr>
          <p:cNvPr id="1026" name="Picture 2" descr="C:\Users\jür\Desktop\Erziehungsverstandnisse_in_evangelikalen_Erziehungsratgebern_und_kursen__infoSekta_20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880" y="188640"/>
            <a:ext cx="467151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286351"/>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79512" y="42877"/>
            <a:ext cx="8892480"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000" dirty="0"/>
              <a:t>„Der Herr ist voll Liebe und Erbarmen, voll Geduld und unendlicher Güte.“</a:t>
            </a:r>
            <a:endParaRPr lang="de-DE" sz="4000" dirty="0"/>
          </a:p>
        </p:txBody>
      </p:sp>
      <p:sp>
        <p:nvSpPr>
          <p:cNvPr id="312323" name="Text Box 3"/>
          <p:cNvSpPr txBox="1">
            <a:spLocks noChangeArrowheads="1"/>
          </p:cNvSpPr>
          <p:nvPr/>
        </p:nvSpPr>
        <p:spPr bwMode="auto">
          <a:xfrm>
            <a:off x="2627784" y="1981869"/>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Psalm 103,8</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3489545158"/>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508727"/>
            <a:ext cx="8928992" cy="634020"/>
          </a:xfrm>
          <a:effectLst>
            <a:outerShdw dist="35921" dir="2700000" algn="ctr" rotWithShape="0">
              <a:srgbClr val="000000"/>
            </a:outerShdw>
          </a:effectLst>
        </p:spPr>
        <p:txBody>
          <a:bodyPr wrap="square">
            <a:spAutoFit/>
          </a:bodyPr>
          <a:lstStyle/>
          <a:p>
            <a:pPr marL="1117600" indent="-1117600" algn="l"/>
            <a:r>
              <a:rPr lang="de-DE" dirty="0" smtClean="0">
                <a:ln>
                  <a:solidFill>
                    <a:srgbClr val="000000"/>
                  </a:solidFill>
                </a:ln>
                <a:solidFill>
                  <a:schemeClr val="bg1"/>
                </a:solidFill>
                <a:latin typeface="Arial Rounded MT Bold" pitchFamily="34" charset="0"/>
              </a:rPr>
              <a:t>III. Kleiner Exkurs zur Erziehung</a:t>
            </a:r>
            <a:endParaRPr lang="de-CH"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2435212435"/>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79512" y="98647"/>
            <a:ext cx="8856984" cy="769441"/>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square">
            <a:spAutoFit/>
          </a:bodyPr>
          <a:lstStyle>
            <a:defPPr>
              <a:defRPr lang="de-CH"/>
            </a:defPPr>
            <a:lvl1pPr>
              <a:spcBef>
                <a:spcPct val="50000"/>
              </a:spcBef>
              <a:defRPr sz="4400">
                <a:ln>
                  <a:solidFill>
                    <a:srgbClr val="000000"/>
                  </a:solidFill>
                </a:ln>
                <a:solidFill>
                  <a:srgbClr val="FFFFFF"/>
                </a:solidFill>
                <a:effectLst>
                  <a:outerShdw blurRad="50800" dist="50800" dir="5400000" algn="ctr" rotWithShape="0">
                    <a:srgbClr val="000000"/>
                  </a:outerShdw>
                </a:effectLst>
                <a:latin typeface="Arial Rounded MT Bold" pitchFamily="34" charset="0"/>
              </a:defRPr>
            </a:lvl1pPr>
          </a:lstStyle>
          <a:p>
            <a:r>
              <a:rPr lang="de-CH" dirty="0"/>
              <a:t>A. Kinder sind Persönlichkeiten</a:t>
            </a: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2185579396"/>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79512" y="98647"/>
            <a:ext cx="8856984" cy="1446550"/>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square">
            <a:spAutoFit/>
          </a:bodyPr>
          <a:lstStyle>
            <a:defPPr>
              <a:defRPr lang="de-CH"/>
            </a:defPPr>
            <a:lvl1pPr>
              <a:spcBef>
                <a:spcPct val="50000"/>
              </a:spcBef>
              <a:defRPr sz="4400">
                <a:ln>
                  <a:solidFill>
                    <a:srgbClr val="000000"/>
                  </a:solidFill>
                </a:ln>
                <a:solidFill>
                  <a:srgbClr val="FFFFFF"/>
                </a:solidFill>
                <a:effectLst>
                  <a:outerShdw blurRad="50800" dist="50800" dir="5400000" algn="ctr" rotWithShape="0">
                    <a:srgbClr val="000000"/>
                  </a:outerShdw>
                </a:effectLst>
                <a:latin typeface="Arial Rounded MT Bold" pitchFamily="34" charset="0"/>
              </a:defRPr>
            </a:lvl1pPr>
          </a:lstStyle>
          <a:p>
            <a:r>
              <a:rPr lang="de-CH" dirty="0"/>
              <a:t>B. Kinder orientieren sich</a:t>
            </a:r>
            <a:br>
              <a:rPr lang="de-CH" dirty="0"/>
            </a:br>
            <a:r>
              <a:rPr lang="de-CH" dirty="0"/>
              <a:t>     an Vorbildern</a:t>
            </a: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406697931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79512" y="98647"/>
            <a:ext cx="8856984" cy="1446550"/>
          </a:xfrm>
          <a:prstGeom prst="rect">
            <a:avLst/>
          </a:prstGeom>
          <a:noFill/>
          <a:ln w="9525"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square">
            <a:spAutoFit/>
          </a:bodyPr>
          <a:lstStyle/>
          <a:p>
            <a:pPr>
              <a:spcBef>
                <a:spcPct val="50000"/>
              </a:spcBef>
            </a:pPr>
            <a:r>
              <a:rPr lang="de-CH" sz="4400" dirty="0" smtClean="0">
                <a:ln>
                  <a:solidFill>
                    <a:srgbClr val="000000"/>
                  </a:solidFill>
                </a:ln>
                <a:solidFill>
                  <a:srgbClr val="FFFFFF"/>
                </a:solidFill>
                <a:effectLst>
                  <a:outerShdw blurRad="50800" dist="50800" dir="5400000" algn="ctr" rotWithShape="0">
                    <a:srgbClr val="000000"/>
                  </a:outerShdw>
                </a:effectLst>
                <a:latin typeface="Arial Rounded MT Bold" pitchFamily="34" charset="0"/>
              </a:rPr>
              <a:t>C. Kinder brauchen eine</a:t>
            </a:r>
            <a:br>
              <a:rPr lang="de-CH" sz="4400" dirty="0" smtClean="0">
                <a:ln>
                  <a:solidFill>
                    <a:srgbClr val="000000"/>
                  </a:solidFill>
                </a:ln>
                <a:solidFill>
                  <a:srgbClr val="FFFFFF"/>
                </a:solidFill>
                <a:effectLst>
                  <a:outerShdw blurRad="50800" dist="50800" dir="5400000" algn="ctr" rotWithShape="0">
                    <a:srgbClr val="000000"/>
                  </a:outerShdw>
                </a:effectLst>
                <a:latin typeface="Arial Rounded MT Bold" pitchFamily="34" charset="0"/>
              </a:rPr>
            </a:br>
            <a:r>
              <a:rPr lang="de-CH" sz="4400" dirty="0" smtClean="0">
                <a:ln>
                  <a:solidFill>
                    <a:srgbClr val="000000"/>
                  </a:solidFill>
                </a:ln>
                <a:solidFill>
                  <a:srgbClr val="FFFFFF"/>
                </a:solidFill>
                <a:effectLst>
                  <a:outerShdw blurRad="50800" dist="50800" dir="5400000" algn="ctr" rotWithShape="0">
                    <a:srgbClr val="000000"/>
                  </a:outerShdw>
                </a:effectLst>
                <a:latin typeface="Arial Rounded MT Bold" pitchFamily="34" charset="0"/>
              </a:rPr>
              <a:t>     liebevolle Beziehung</a:t>
            </a:r>
            <a:endParaRPr lang="de-CH" sz="4400" dirty="0">
              <a:ln>
                <a:solidFill>
                  <a:srgbClr val="000000"/>
                </a:solidFill>
              </a:ln>
              <a:solidFill>
                <a:srgbClr val="FFFFFF"/>
              </a:solidFill>
              <a:effectLst>
                <a:outerShdw blurRad="50800" dist="50800" dir="5400000" algn="ctr" rotWithShape="0">
                  <a:srgbClr val="000000"/>
                </a:outerShdw>
              </a:effectLst>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255536231"/>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Das ABC der Verhaltensregeln…</a:t>
            </a:r>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3" y="112564"/>
            <a:ext cx="7704857"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3600" dirty="0"/>
              <a:t>„Gepriesen sei Gott, der Vater unseres Herrn Jesus Christus! Denn er ist ein Vater, der sich erbarmt, und ein Gott, der auf jede erdenkliche Weise tröstet und ermutigt.“ </a:t>
            </a:r>
            <a:endParaRPr lang="de-DE" sz="3600" dirty="0"/>
          </a:p>
        </p:txBody>
      </p:sp>
      <p:sp>
        <p:nvSpPr>
          <p:cNvPr id="312323" name="Text Box 3"/>
          <p:cNvSpPr txBox="1">
            <a:spLocks noChangeArrowheads="1"/>
          </p:cNvSpPr>
          <p:nvPr/>
        </p:nvSpPr>
        <p:spPr bwMode="auto">
          <a:xfrm>
            <a:off x="2267744" y="352888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2.Korinther-Brief 1,3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3380521354"/>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7" y="44624"/>
            <a:ext cx="6768751"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3600" dirty="0"/>
              <a:t>„Wenn es einem von euch an Weisheit fehlt, bitte er Gott darum, und sie wird ihm gegeben werden; denn Gott gibt allen gern und macht dem, der ihn bittet, keine Vorhaltungen.“</a:t>
            </a:r>
            <a:endParaRPr lang="de-DE" sz="3600" dirty="0"/>
          </a:p>
        </p:txBody>
      </p:sp>
      <p:sp>
        <p:nvSpPr>
          <p:cNvPr id="312323" name="Text Box 3"/>
          <p:cNvSpPr txBox="1">
            <a:spLocks noChangeArrowheads="1"/>
          </p:cNvSpPr>
          <p:nvPr/>
        </p:nvSpPr>
        <p:spPr bwMode="auto">
          <a:xfrm>
            <a:off x="2267744" y="356372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Jakobus-Brief 1,5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3630105588"/>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Das ABC der Verhaltensregeln…</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5" y="8698"/>
            <a:ext cx="7776863" cy="3477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„Es gibt nicht die ‚christliche Erziehung‘, sondern eine Vielzahl unterschiedlicher Ansätze unter diesem Begriff.“</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64502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Studie, </a:t>
            </a:r>
            <a:r>
              <a:rPr lang="de-CH" sz="1800" dirty="0" err="1" smtClean="0">
                <a:ln>
                  <a:solidFill>
                    <a:srgbClr val="000000"/>
                  </a:solidFill>
                </a:ln>
                <a:solidFill>
                  <a:srgbClr val="FFFFFF"/>
                </a:solidFill>
                <a:latin typeface="Arial Rounded MT Bold" pitchFamily="34" charset="0"/>
              </a:rPr>
              <a:t>infoSekta</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smtClean="0">
                <a:solidFill>
                  <a:srgbClr val="FFFFFF"/>
                </a:solidFill>
              </a:rPr>
              <a:t>Das ABC der Verhaltensregeln…</a:t>
            </a:r>
            <a:endParaRPr lang="de-CH" sz="1200" dirty="0">
              <a:solidFill>
                <a:srgbClr val="FFFFFF"/>
              </a:solidFill>
            </a:endParaRPr>
          </a:p>
        </p:txBody>
      </p:sp>
    </p:spTree>
    <p:extLst>
      <p:ext uri="{BB962C8B-B14F-4D97-AF65-F5344CB8AC3E}">
        <p14:creationId xmlns:p14="http://schemas.microsoft.com/office/powerpoint/2010/main" val="2802525098"/>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8698"/>
            <a:ext cx="9001001"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smtClean="0">
                <a:ln>
                  <a:solidFill>
                    <a:srgbClr val="000000"/>
                  </a:solidFill>
                </a:ln>
                <a:solidFill>
                  <a:srgbClr val="FFFFFF"/>
                </a:solidFill>
                <a:latin typeface="Arial Rounded MT Bold" pitchFamily="34" charset="0"/>
              </a:rPr>
              <a:t>Die </a:t>
            </a:r>
            <a:r>
              <a:rPr lang="de-CH" sz="4400" dirty="0">
                <a:ln>
                  <a:solidFill>
                    <a:srgbClr val="000000"/>
                  </a:solidFill>
                </a:ln>
                <a:solidFill>
                  <a:srgbClr val="FFFFFF"/>
                </a:solidFill>
                <a:latin typeface="Arial Rounded MT Bold" pitchFamily="34" charset="0"/>
              </a:rPr>
              <a:t>Erziehung als herstellendes Machen.</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206084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Studie, </a:t>
            </a:r>
            <a:r>
              <a:rPr lang="de-CH" sz="1800" dirty="0" err="1" smtClean="0">
                <a:ln>
                  <a:solidFill>
                    <a:srgbClr val="000000"/>
                  </a:solidFill>
                </a:ln>
                <a:solidFill>
                  <a:srgbClr val="FFFFFF"/>
                </a:solidFill>
                <a:latin typeface="Arial Rounded MT Bold" pitchFamily="34" charset="0"/>
              </a:rPr>
              <a:t>infoSekta</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smtClean="0">
                <a:solidFill>
                  <a:srgbClr val="FFFFFF"/>
                </a:solidFill>
              </a:rPr>
              <a:t>Das ABC der Verhaltensregeln…</a:t>
            </a:r>
            <a:endParaRPr lang="de-CH" sz="1200" dirty="0">
              <a:solidFill>
                <a:srgbClr val="FFFFFF"/>
              </a:solidFill>
            </a:endParaRPr>
          </a:p>
        </p:txBody>
      </p:sp>
    </p:spTree>
    <p:extLst>
      <p:ext uri="{BB962C8B-B14F-4D97-AF65-F5344CB8AC3E}">
        <p14:creationId xmlns:p14="http://schemas.microsoft.com/office/powerpoint/2010/main" val="47279868"/>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8698"/>
            <a:ext cx="9001001"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smtClean="0">
                <a:ln>
                  <a:solidFill>
                    <a:srgbClr val="000000"/>
                  </a:solidFill>
                </a:ln>
                <a:solidFill>
                  <a:srgbClr val="FFFFFF"/>
                </a:solidFill>
                <a:latin typeface="Arial Rounded MT Bold" pitchFamily="34" charset="0"/>
              </a:rPr>
              <a:t>Die </a:t>
            </a:r>
            <a:r>
              <a:rPr lang="de-CH" sz="4400" dirty="0">
                <a:ln>
                  <a:solidFill>
                    <a:srgbClr val="000000"/>
                  </a:solidFill>
                </a:ln>
                <a:solidFill>
                  <a:srgbClr val="FFFFFF"/>
                </a:solidFill>
                <a:latin typeface="Arial Rounded MT Bold" pitchFamily="34" charset="0"/>
              </a:rPr>
              <a:t>Erziehung als herstellendes Machen.</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78904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Studie, </a:t>
            </a:r>
            <a:r>
              <a:rPr lang="de-CH" sz="1800" dirty="0" err="1" smtClean="0">
                <a:ln>
                  <a:solidFill>
                    <a:srgbClr val="000000"/>
                  </a:solidFill>
                </a:ln>
                <a:solidFill>
                  <a:srgbClr val="FFFFFF"/>
                </a:solidFill>
                <a:latin typeface="Arial Rounded MT Bold" pitchFamily="34" charset="0"/>
              </a:rPr>
              <a:t>infoSekta</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smtClean="0">
                <a:solidFill>
                  <a:srgbClr val="FFFFFF"/>
                </a:solidFill>
              </a:rPr>
              <a:t>Das ABC der Verhaltensregeln…</a:t>
            </a:r>
            <a:endParaRPr lang="de-CH" sz="1200" dirty="0">
              <a:solidFill>
                <a:srgbClr val="FFFFFF"/>
              </a:solidFill>
            </a:endParaRPr>
          </a:p>
        </p:txBody>
      </p:sp>
      <p:sp>
        <p:nvSpPr>
          <p:cNvPr id="5" name="Text Box 2"/>
          <p:cNvSpPr txBox="1">
            <a:spLocks noChangeArrowheads="1"/>
          </p:cNvSpPr>
          <p:nvPr/>
        </p:nvSpPr>
        <p:spPr bwMode="auto">
          <a:xfrm>
            <a:off x="107503" y="1844824"/>
            <a:ext cx="9001001"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smtClean="0">
                <a:ln>
                  <a:solidFill>
                    <a:srgbClr val="000000"/>
                  </a:solidFill>
                </a:ln>
                <a:solidFill>
                  <a:srgbClr val="FFFFFF"/>
                </a:solidFill>
                <a:latin typeface="Arial Rounded MT Bold" pitchFamily="34" charset="0"/>
              </a:rPr>
              <a:t>Die </a:t>
            </a:r>
            <a:r>
              <a:rPr lang="de-CH" sz="4400" dirty="0">
                <a:ln>
                  <a:solidFill>
                    <a:srgbClr val="000000"/>
                  </a:solidFill>
                </a:ln>
                <a:solidFill>
                  <a:srgbClr val="FFFFFF"/>
                </a:solidFill>
                <a:latin typeface="Arial Rounded MT Bold" pitchFamily="34" charset="0"/>
              </a:rPr>
              <a:t>Erziehung als begleitendes </a:t>
            </a:r>
            <a:r>
              <a:rPr lang="de-CH" sz="4400" dirty="0" err="1" smtClean="0">
                <a:ln>
                  <a:solidFill>
                    <a:srgbClr val="000000"/>
                  </a:solidFill>
                </a:ln>
                <a:solidFill>
                  <a:srgbClr val="FFFFFF"/>
                </a:solidFill>
                <a:latin typeface="Arial Rounded MT Bold" pitchFamily="34" charset="0"/>
              </a:rPr>
              <a:t>Wachsenlassen</a:t>
            </a:r>
            <a:r>
              <a:rPr lang="de-CH" sz="4400" dirty="0" smtClean="0">
                <a:ln>
                  <a:solidFill>
                    <a:srgbClr val="000000"/>
                  </a:solidFill>
                </a:ln>
                <a:solidFill>
                  <a:srgbClr val="FFFFFF"/>
                </a:solidFill>
                <a:latin typeface="Arial Rounded MT Bold" pitchFamily="34" charset="0"/>
              </a:rPr>
              <a:t>.</a:t>
            </a:r>
            <a:endParaRPr lang="de-DE" sz="4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278459188"/>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08000" b="-208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7848873"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w="19050">
                  <a:solidFill>
                    <a:srgbClr val="000000"/>
                  </a:solidFill>
                </a:ln>
                <a:solidFill>
                  <a:srgbClr val="FFFFFF"/>
                </a:solidFill>
                <a:latin typeface="Arial Rounded MT Bold" pitchFamily="34" charset="0"/>
              </a:rPr>
              <a:t>„Ihr Kinder, gehorcht euren Eltern in allem, denn daran hat der Herr, dem ihr gehört, Freude.“</a:t>
            </a:r>
            <a:endParaRPr lang="de-DE" sz="44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808513"/>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3,20</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1459966405"/>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08000" b="-208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7704857" cy="3477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w="19050">
                  <a:solidFill>
                    <a:srgbClr val="000000"/>
                  </a:solidFill>
                </a:ln>
                <a:solidFill>
                  <a:srgbClr val="FFFFFF"/>
                </a:solidFill>
                <a:latin typeface="Arial Rounded MT Bold" pitchFamily="34" charset="0"/>
              </a:rPr>
              <a:t>„Ihr Väter, seid mit euren Kindern nicht übermässig streng, denn damit erreicht ihr nur, dass sie mutlos werden.“</a:t>
            </a:r>
            <a:endParaRPr lang="de-DE" sz="44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328498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3,21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1888865950"/>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434046"/>
            <a:ext cx="8784976" cy="683264"/>
          </a:xfrm>
          <a:effectLst>
            <a:outerShdw dist="35921" dir="2700000" algn="ctr" rotWithShape="0">
              <a:srgbClr val="000000"/>
            </a:outerShdw>
          </a:effectLst>
        </p:spPr>
        <p:txBody>
          <a:bodyPr wrap="square">
            <a:spAutoFit/>
          </a:bodyPr>
          <a:lstStyle/>
          <a:p>
            <a:pPr marL="1117600" indent="-1117600" algn="l"/>
            <a:r>
              <a:rPr lang="de-DE" sz="4800" dirty="0">
                <a:ln>
                  <a:solidFill>
                    <a:srgbClr val="000000"/>
                  </a:solidFill>
                </a:ln>
                <a:solidFill>
                  <a:schemeClr val="bg1"/>
                </a:solidFill>
                <a:latin typeface="Arial Rounded MT Bold" pitchFamily="34" charset="0"/>
              </a:rPr>
              <a:t>I. </a:t>
            </a:r>
            <a:r>
              <a:rPr lang="de-DE" sz="4800" dirty="0" smtClean="0">
                <a:ln>
                  <a:solidFill>
                    <a:srgbClr val="000000"/>
                  </a:solidFill>
                </a:ln>
                <a:solidFill>
                  <a:schemeClr val="bg1"/>
                </a:solidFill>
                <a:latin typeface="Arial Rounded MT Bold" pitchFamily="34" charset="0"/>
              </a:rPr>
              <a:t>Kinder</a:t>
            </a:r>
            <a:r>
              <a:rPr lang="de-DE" sz="4800" dirty="0">
                <a:ln>
                  <a:solidFill>
                    <a:srgbClr val="000000"/>
                  </a:solidFill>
                </a:ln>
                <a:solidFill>
                  <a:schemeClr val="bg1"/>
                </a:solidFill>
                <a:latin typeface="Arial Rounded MT Bold" pitchFamily="34" charset="0"/>
              </a:rPr>
              <a:t>, erfreut Gott!</a:t>
            </a:r>
            <a:endParaRPr lang="de-CH" sz="48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Das ABC der Verhaltensregeln…</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3" y="44624"/>
            <a:ext cx="8856985"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400" dirty="0"/>
              <a:t>„Die Menschen werden ihre Mitmenschen </a:t>
            </a:r>
            <a:r>
              <a:rPr lang="de-CH" sz="4400" dirty="0" smtClean="0"/>
              <a:t>beleidigen und </a:t>
            </a:r>
            <a:r>
              <a:rPr lang="de-CH" sz="4400" dirty="0"/>
              <a:t>ihren Eltern nicht gehorchen.“</a:t>
            </a:r>
            <a:endParaRPr lang="de-DE" sz="4400" dirty="0"/>
          </a:p>
        </p:txBody>
      </p:sp>
      <p:sp>
        <p:nvSpPr>
          <p:cNvPr id="312323" name="Text Box 3"/>
          <p:cNvSpPr txBox="1">
            <a:spLocks noChangeArrowheads="1"/>
          </p:cNvSpPr>
          <p:nvPr/>
        </p:nvSpPr>
        <p:spPr bwMode="auto">
          <a:xfrm>
            <a:off x="2483768" y="2168282"/>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Timotheus-Brief 3,2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Das ABC der Verhaltensregeln…</a:t>
            </a:r>
          </a:p>
        </p:txBody>
      </p:sp>
    </p:spTree>
    <p:extLst>
      <p:ext uri="{BB962C8B-B14F-4D97-AF65-F5344CB8AC3E}">
        <p14:creationId xmlns:p14="http://schemas.microsoft.com/office/powerpoint/2010/main" val="249575712"/>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589</Words>
  <Application>Microsoft Office PowerPoint</Application>
  <PresentationFormat>Bildschirmpräsentation (4:3)</PresentationFormat>
  <Paragraphs>74</Paragraphs>
  <Slides>28</Slides>
  <Notes>0</Notes>
  <HiddenSlides>0</HiddenSlides>
  <MMClips>0</MMClips>
  <ScaleCrop>false</ScaleCrop>
  <HeadingPairs>
    <vt:vector size="4" baseType="variant">
      <vt:variant>
        <vt:lpstr>Design</vt:lpstr>
      </vt:variant>
      <vt:variant>
        <vt:i4>1</vt:i4>
      </vt:variant>
      <vt:variant>
        <vt:lpstr>Folientitel</vt:lpstr>
      </vt:variant>
      <vt:variant>
        <vt:i4>28</vt:i4>
      </vt:variant>
    </vt:vector>
  </HeadingPairs>
  <TitlesOfParts>
    <vt:vector size="29" baseType="lpstr">
      <vt:lpstr>01072134</vt:lpstr>
      <vt:lpstr>Das ABC der Verhaltensregeln in der Familie</vt:lpstr>
      <vt:lpstr>PowerPoint-Präsentation</vt:lpstr>
      <vt:lpstr>PowerPoint-Präsentation</vt:lpstr>
      <vt:lpstr>PowerPoint-Präsentation</vt:lpstr>
      <vt:lpstr>PowerPoint-Präsentation</vt:lpstr>
      <vt:lpstr>PowerPoint-Präsentation</vt:lpstr>
      <vt:lpstr>PowerPoint-Präsentation</vt:lpstr>
      <vt:lpstr>I. Kinder, erfreut Gott!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Väter, ermutigt die Kinder!</vt:lpstr>
      <vt:lpstr>PowerPoint-Präsentation</vt:lpstr>
      <vt:lpstr>PowerPoint-Präsentation</vt:lpstr>
      <vt:lpstr>PowerPoint-Präsentation</vt:lpstr>
      <vt:lpstr>PowerPoint-Präsentation</vt:lpstr>
      <vt:lpstr>III. Kleiner Exkurs zur Erziehung</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ABC der Verhaltensregeln... - Teil 2/4 - ...in der Familie - Folien</dc:title>
  <dc:creator>Jürg Birnstiel</dc:creator>
  <cp:lastModifiedBy>Me</cp:lastModifiedBy>
  <cp:revision>650</cp:revision>
  <cp:lastPrinted>1601-01-01T00:00:00Z</cp:lastPrinted>
  <dcterms:created xsi:type="dcterms:W3CDTF">2005-04-13T18:10:29Z</dcterms:created>
  <dcterms:modified xsi:type="dcterms:W3CDTF">2013-07-18T19:10:50Z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