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643" r:id="rId3"/>
    <p:sldId id="430" r:id="rId4"/>
    <p:sldId id="701" r:id="rId5"/>
    <p:sldId id="692" r:id="rId6"/>
    <p:sldId id="702" r:id="rId7"/>
    <p:sldId id="693" r:id="rId8"/>
    <p:sldId id="703" r:id="rId9"/>
    <p:sldId id="694" r:id="rId10"/>
    <p:sldId id="696" r:id="rId11"/>
    <p:sldId id="691" r:id="rId12"/>
    <p:sldId id="695" r:id="rId13"/>
    <p:sldId id="697" r:id="rId14"/>
    <p:sldId id="698" r:id="rId15"/>
    <p:sldId id="699" r:id="rId16"/>
    <p:sldId id="263" r:id="rId17"/>
    <p:sldId id="700" r:id="rId18"/>
    <p:sldId id="704" r:id="rId19"/>
    <p:sldId id="325" r:id="rId20"/>
  </p:sldIdLst>
  <p:sldSz cx="9144000" cy="6858000" type="screen4x3"/>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92CC"/>
    <a:srgbClr val="FF6702"/>
    <a:srgbClr val="FF3305"/>
    <a:srgbClr val="CF3E00"/>
    <a:srgbClr val="236F7A"/>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49" autoAdjust="0"/>
  </p:normalViewPr>
  <p:slideViewPr>
    <p:cSldViewPr>
      <p:cViewPr varScale="1">
        <p:scale>
          <a:sx n="125" d="100"/>
          <a:sy n="125" d="100"/>
        </p:scale>
        <p:origin x="-13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20" name="Fußzeilenplatzhalter 19"/>
          <p:cNvSpPr>
            <a:spLocks noGrp="1"/>
          </p:cNvSpPr>
          <p:nvPr>
            <p:ph type="ftr" sz="quarter" idx="11"/>
          </p:nvPr>
        </p:nvSpPr>
        <p:spPr/>
        <p:txBody>
          <a:bodyPr/>
          <a:lstStyle>
            <a:extLst/>
          </a:lstStyle>
          <a:p>
            <a:endParaRPr lang="de-CH"/>
          </a:p>
        </p:txBody>
      </p:sp>
      <p:sp>
        <p:nvSpPr>
          <p:cNvPr id="10" name="Foliennummernplatzhalter 9"/>
          <p:cNvSpPr>
            <a:spLocks noGrp="1"/>
          </p:cNvSpPr>
          <p:nvPr>
            <p:ph type="sldNum" sz="quarter" idx="12"/>
          </p:nvPr>
        </p:nvSpPr>
        <p:spPr/>
        <p:txBody>
          <a:bodyPr/>
          <a:lstStyle>
            <a:extLst/>
          </a:lstStyle>
          <a:p>
            <a:fld id="{4AE56D52-7CF5-4B6C-B246-04B1BEC50C7E}" type="slidenum">
              <a:rPr lang="de-CH" smtClean="0"/>
              <a:pPr/>
              <a:t>‹Nr.›</a:t>
            </a:fld>
            <a:endParaRPr lang="de-CH"/>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4AC0B7A9-80F1-4F93-BBDB-EB855458D149}"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5589370D-9209-4DDE-9B23-E9FDB19B23E4}"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ACCF12DF-3F9F-4B32-9282-F41BD8F5DD5B}"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937AEBD1-FF7E-4A44-8EC8-C63089230F6C}" type="slidenum">
              <a:rPr lang="de-CH" smtClean="0"/>
              <a:pPr/>
              <a:t>‹Nr.›</a:t>
            </a:fld>
            <a:endParaRPr lang="de-CH"/>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B2EECC24-5EB2-4FAB-918A-72BFF3A2F6E4}"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8" name="Fußzeilenplatzhalter 7"/>
          <p:cNvSpPr>
            <a:spLocks noGrp="1"/>
          </p:cNvSpPr>
          <p:nvPr>
            <p:ph type="ftr" sz="quarter" idx="11"/>
          </p:nvPr>
        </p:nvSpPr>
        <p:spPr/>
        <p:txBody>
          <a:bodyPr/>
          <a:lstStyle>
            <a:extLst/>
          </a:lstStyle>
          <a:p>
            <a:endParaRPr lang="de-CH"/>
          </a:p>
        </p:txBody>
      </p:sp>
      <p:sp>
        <p:nvSpPr>
          <p:cNvPr id="9" name="Foliennummernplatzhalter 8"/>
          <p:cNvSpPr>
            <a:spLocks noGrp="1"/>
          </p:cNvSpPr>
          <p:nvPr>
            <p:ph type="sldNum" sz="quarter" idx="12"/>
          </p:nvPr>
        </p:nvSpPr>
        <p:spPr/>
        <p:txBody>
          <a:bodyPr/>
          <a:lstStyle>
            <a:extLst/>
          </a:lstStyle>
          <a:p>
            <a:fld id="{F7B962C1-B21D-4295-86B4-B099CF7E72E8}"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endParaRPr lang="de-CH"/>
          </a:p>
        </p:txBody>
      </p:sp>
      <p:sp>
        <p:nvSpPr>
          <p:cNvPr id="4" name="Fußzeilenplatzhalter 3"/>
          <p:cNvSpPr>
            <a:spLocks noGrp="1"/>
          </p:cNvSpPr>
          <p:nvPr>
            <p:ph type="ftr" sz="quarter" idx="11"/>
          </p:nvPr>
        </p:nvSpPr>
        <p:spPr/>
        <p:txBody>
          <a:bodyPr/>
          <a:lstStyle>
            <a:extLst/>
          </a:lstStyle>
          <a:p>
            <a:endParaRPr lang="de-CH"/>
          </a:p>
        </p:txBody>
      </p:sp>
      <p:sp>
        <p:nvSpPr>
          <p:cNvPr id="5" name="Foliennummernplatzhalter 4"/>
          <p:cNvSpPr>
            <a:spLocks noGrp="1"/>
          </p:cNvSpPr>
          <p:nvPr>
            <p:ph type="sldNum" sz="quarter" idx="12"/>
          </p:nvPr>
        </p:nvSpPr>
        <p:spPr/>
        <p:txBody>
          <a:bodyPr/>
          <a:lstStyle>
            <a:extLst/>
          </a:lstStyle>
          <a:p>
            <a:fld id="{FA2245D3-21EE-4905-9F49-32B5F993B607}"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endParaRPr lang="de-CH"/>
          </a:p>
        </p:txBody>
      </p:sp>
      <p:sp>
        <p:nvSpPr>
          <p:cNvPr id="3" name="Fußzeilenplatzhalter 2"/>
          <p:cNvSpPr>
            <a:spLocks noGrp="1"/>
          </p:cNvSpPr>
          <p:nvPr>
            <p:ph type="ftr" sz="quarter" idx="11"/>
          </p:nvPr>
        </p:nvSpPr>
        <p:spPr/>
        <p:txBody>
          <a:bodyPr/>
          <a:lstStyle>
            <a:extLst/>
          </a:lstStyle>
          <a:p>
            <a:endParaRPr lang="de-CH"/>
          </a:p>
        </p:txBody>
      </p:sp>
      <p:sp>
        <p:nvSpPr>
          <p:cNvPr id="4" name="Foliennummernplatzhalter 3"/>
          <p:cNvSpPr>
            <a:spLocks noGrp="1"/>
          </p:cNvSpPr>
          <p:nvPr>
            <p:ph type="sldNum" sz="quarter" idx="12"/>
          </p:nvPr>
        </p:nvSpPr>
        <p:spPr/>
        <p:txBody>
          <a:bodyPr/>
          <a:lstStyle>
            <a:extLst/>
          </a:lstStyle>
          <a:p>
            <a:fld id="{12CCD10A-8278-4527-ABAF-6A9C57B976CD}" type="slidenum">
              <a:rPr lang="de-CH" smtClean="0"/>
              <a:pPr/>
              <a:t>‹Nr.›</a:t>
            </a:fld>
            <a:endParaRPr lang="de-CH"/>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3BE2896E-D8C1-46E6-8AA0-4BC746F79AB8}"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8233EDD6-FA42-4C7F-B6C5-1766CF50C2A8}" type="slidenum">
              <a:rPr lang="de-CH" smtClean="0"/>
              <a:pPr/>
              <a:t>‹Nr.›</a:t>
            </a:fld>
            <a:endParaRPr lang="de-CH"/>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rei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de-CH"/>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CH"/>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4FC748A-AEBB-4C13-B035-A3DFBBE6C258}" type="slidenum">
              <a:rPr lang="de-CH" smtClean="0"/>
              <a:pPr/>
              <a:t>‹Nr.›</a:t>
            </a:fld>
            <a:endParaRPr lang="de-CH"/>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61704" y="402258"/>
            <a:ext cx="8270736" cy="1472184"/>
          </a:xfrm>
        </p:spPr>
        <p:txBody>
          <a:bodyPr>
            <a:normAutofit/>
          </a:bodyPr>
          <a:lstStyle/>
          <a:p>
            <a:r>
              <a:rPr lang="de-CH" sz="4800" dirty="0" smtClean="0"/>
              <a:t>Beteilige dich im Gebet</a:t>
            </a:r>
            <a:endParaRPr lang="de-CH" sz="4800" dirty="0"/>
          </a:p>
        </p:txBody>
      </p:sp>
      <p:sp>
        <p:nvSpPr>
          <p:cNvPr id="51203" name="Rectangle 3"/>
          <p:cNvSpPr>
            <a:spLocks noGrp="1" noChangeArrowheads="1"/>
          </p:cNvSpPr>
          <p:nvPr>
            <p:ph type="subTitle" idx="1"/>
          </p:nvPr>
        </p:nvSpPr>
        <p:spPr>
          <a:xfrm>
            <a:off x="261704" y="1892424"/>
            <a:ext cx="8270736" cy="1752600"/>
          </a:xfrm>
        </p:spPr>
        <p:txBody>
          <a:bodyPr/>
          <a:lstStyle/>
          <a:p>
            <a:r>
              <a:rPr lang="de-CH" dirty="0" smtClean="0"/>
              <a:t>Reihe: Das ABC der Mission (2/4)      </a:t>
            </a:r>
            <a:endParaRPr lang="de-CH" dirty="0"/>
          </a:p>
        </p:txBody>
      </p:sp>
      <p:sp>
        <p:nvSpPr>
          <p:cNvPr id="4" name="Rectangle 3"/>
          <p:cNvSpPr txBox="1">
            <a:spLocks noChangeArrowheads="1"/>
          </p:cNvSpPr>
          <p:nvPr/>
        </p:nvSpPr>
        <p:spPr bwMode="auto">
          <a:xfrm>
            <a:off x="6012160" y="4941168"/>
            <a:ext cx="2996218" cy="492443"/>
          </a:xfrm>
          <a:prstGeom prst="rect">
            <a:avLst/>
          </a:prstGeom>
          <a:extLst/>
        </p:spPr>
        <p:txBody>
          <a:bodyPr tIns="0">
            <a:normAutofit/>
          </a:bodyPr>
          <a:lstStyle>
            <a:lvl1pPr marL="27432"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4,3-4      </a:t>
            </a:r>
            <a:endParaRPr lang="de-CH"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76081" y="44624"/>
            <a:ext cx="8929322" cy="2808312"/>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„Eine dieser Frauen – sie hiess Lydia – war eine Purpurhändlerin aus </a:t>
            </a:r>
            <a:r>
              <a:rPr lang="de-CH" sz="3600" dirty="0" err="1"/>
              <a:t>Thyatira</a:t>
            </a:r>
            <a:r>
              <a:rPr lang="de-CH" sz="3600" dirty="0"/>
              <a:t>, die an den Gott Israels glaubte. Während sie uns zuhörte, öffnete ihr der Herr das Herz, so dass sie das, was Paulus sagte, bereitwillig aufnahm.“</a:t>
            </a:r>
          </a:p>
        </p:txBody>
      </p:sp>
      <p:sp>
        <p:nvSpPr>
          <p:cNvPr id="319491" name="Text Box 3"/>
          <p:cNvSpPr txBox="1">
            <a:spLocks noChangeArrowheads="1"/>
          </p:cNvSpPr>
          <p:nvPr/>
        </p:nvSpPr>
        <p:spPr bwMode="auto">
          <a:xfrm>
            <a:off x="3203848" y="3140968"/>
            <a:ext cx="3694010"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Apostelgeschichte 16,14</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24474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107504" y="359898"/>
            <a:ext cx="9036496" cy="1472184"/>
          </a:xfrm>
        </p:spPr>
        <p:txBody>
          <a:bodyPr/>
          <a:lstStyle/>
          <a:p>
            <a:r>
              <a:rPr lang="de-DE" dirty="0" smtClean="0"/>
              <a:t>II.   Die Hauptsache im Auge behalten</a:t>
            </a:r>
            <a:endParaRPr lang="de-CH" dirty="0"/>
          </a:p>
        </p:txBody>
      </p:sp>
      <p:sp>
        <p:nvSpPr>
          <p:cNvPr id="9"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40184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98647"/>
            <a:ext cx="8641290" cy="225023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„Bittet Gott, uns eine Tür für seine Botschaft zu öffnen. Dann können wir das Geheimnis weitergeben, das Christus uns enthüllt hat und für das ich im Gefängnis bin.“</a:t>
            </a:r>
          </a:p>
        </p:txBody>
      </p:sp>
      <p:sp>
        <p:nvSpPr>
          <p:cNvPr id="319491" name="Text Box 3"/>
          <p:cNvSpPr txBox="1">
            <a:spLocks noChangeArrowheads="1"/>
          </p:cNvSpPr>
          <p:nvPr/>
        </p:nvSpPr>
        <p:spPr bwMode="auto">
          <a:xfrm>
            <a:off x="611560" y="2636912"/>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1277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641290" cy="245292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000" dirty="0"/>
              <a:t>„Höre nun, Herr, wie sie uns drohen, und hilf uns als deinen Dienern, furchtlos und unerschrocken deine Botschaft zu verkünden.“</a:t>
            </a:r>
          </a:p>
        </p:txBody>
      </p:sp>
      <p:sp>
        <p:nvSpPr>
          <p:cNvPr id="319491" name="Text Box 3"/>
          <p:cNvSpPr txBox="1">
            <a:spLocks noChangeArrowheads="1"/>
          </p:cNvSpPr>
          <p:nvPr/>
        </p:nvSpPr>
        <p:spPr bwMode="auto">
          <a:xfrm>
            <a:off x="3851920" y="2492896"/>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4,29</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33940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641290" cy="245292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„Selbst wenn ihr euch an Gott wendet, werden eure Bitten nicht erhört, weil ihr in verwerflicher Absicht bittet: Das Erbetene soll dazu beitragen, eure selbstsüchtigen Wünsche zu erfüllen!“</a:t>
            </a:r>
          </a:p>
        </p:txBody>
      </p:sp>
      <p:sp>
        <p:nvSpPr>
          <p:cNvPr id="319491" name="Text Box 3"/>
          <p:cNvSpPr txBox="1">
            <a:spLocks noChangeArrowheads="1"/>
          </p:cNvSpPr>
          <p:nvPr/>
        </p:nvSpPr>
        <p:spPr bwMode="auto">
          <a:xfrm>
            <a:off x="3059832" y="2996952"/>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Jakobus-Brief 4,3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74109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425266" cy="309634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800" dirty="0"/>
              <a:t>„Es soll euch zuerst um Gottes Reich und Gottes Gerechtigkeit gehen, dann wird euch das Übrige alles dazugegeben.“</a:t>
            </a:r>
          </a:p>
        </p:txBody>
      </p:sp>
      <p:sp>
        <p:nvSpPr>
          <p:cNvPr id="319491" name="Text Box 3"/>
          <p:cNvSpPr txBox="1">
            <a:spLocks noChangeArrowheads="1"/>
          </p:cNvSpPr>
          <p:nvPr/>
        </p:nvSpPr>
        <p:spPr bwMode="auto">
          <a:xfrm>
            <a:off x="2628106" y="3368605"/>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Matthäus-Evangelium 6,33</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10442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07504" y="116632"/>
            <a:ext cx="7406640" cy="1472184"/>
          </a:xfrm>
        </p:spPr>
        <p:txBody>
          <a:bodyPr>
            <a:normAutofit/>
          </a:bodyPr>
          <a:lstStyle/>
          <a:p>
            <a:r>
              <a:rPr lang="de-CH" sz="8000" dirty="0" smtClean="0"/>
              <a:t>Schlussgedanke</a:t>
            </a:r>
            <a:r>
              <a:rPr lang="de-DE" sz="8000" dirty="0" smtClean="0"/>
              <a:t> </a:t>
            </a:r>
            <a:endParaRPr lang="de-CH" sz="8000" dirty="0"/>
          </a:p>
        </p:txBody>
      </p:sp>
      <p:sp>
        <p:nvSpPr>
          <p:cNvPr id="7"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09288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800" dirty="0"/>
              <a:t>„Legt alle eure Sorgen bei Jesus ab, denn er sorgt für euch.“</a:t>
            </a:r>
          </a:p>
        </p:txBody>
      </p:sp>
      <p:sp>
        <p:nvSpPr>
          <p:cNvPr id="319491" name="Text Box 3"/>
          <p:cNvSpPr txBox="1">
            <a:spLocks noChangeArrowheads="1"/>
          </p:cNvSpPr>
          <p:nvPr/>
        </p:nvSpPr>
        <p:spPr bwMode="auto">
          <a:xfrm>
            <a:off x="827584" y="242088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1.Petrus-Brief 5,7</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56839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25023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„Die Ernte ist gross, doch es sind nur wenig Arbeiter da. Bittet deshalb den Herrn der Ernte, dass er Arbeiter auf sein Erntefeld schickt!“</a:t>
            </a:r>
          </a:p>
        </p:txBody>
      </p:sp>
      <p:sp>
        <p:nvSpPr>
          <p:cNvPr id="319491" name="Text Box 3"/>
          <p:cNvSpPr txBox="1">
            <a:spLocks noChangeArrowheads="1"/>
          </p:cNvSpPr>
          <p:nvPr/>
        </p:nvSpPr>
        <p:spPr bwMode="auto">
          <a:xfrm>
            <a:off x="827584" y="242088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Matthäus-Evangelium 9,37-38</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101195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122889" name="Rectangle 9"/>
          <p:cNvSpPr>
            <a:spLocks noGrp="1" noChangeArrowheads="1"/>
          </p:cNvSpPr>
          <p:nvPr>
            <p:ph type="subTitle" idx="1"/>
          </p:nvPr>
        </p:nvSpPr>
        <p:spPr>
          <a:xfrm>
            <a:off x="179388" y="6452295"/>
            <a:ext cx="3816350" cy="289073"/>
          </a:xfrm>
          <a:noFill/>
          <a:ln/>
          <a:effectLst>
            <a:outerShdw dist="35921" dir="2700000" algn="ctr" rotWithShape="0">
              <a:srgbClr val="000000"/>
            </a:outerShdw>
          </a:effectLst>
        </p:spPr>
        <p:txBody>
          <a:bodyPr/>
          <a:lstStyle/>
          <a:p>
            <a:pPr algn="l">
              <a:lnSpc>
                <a:spcPct val="80000"/>
              </a:lnSpc>
            </a:pPr>
            <a:r>
              <a:rPr lang="de-CH" sz="1600" dirty="0" smtClean="0">
                <a:solidFill>
                  <a:srgbClr val="FFFFFF"/>
                </a:solidFill>
              </a:rPr>
              <a:t>Das ABC der Mission</a:t>
            </a:r>
            <a:endParaRPr lang="de-CH" sz="1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929322" cy="3474369"/>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„Tretet auch für uns ein, wenn ihr betet! Bittet Gott, uns eine Tür für seine Botschaft zu öffnen. Dann können wir das Geheimnis weitergeben, das Christus uns enthüllt hat und für das ich im Gefängnis bin. Betet, dass ich meinen </a:t>
            </a:r>
            <a:r>
              <a:rPr lang="de-CH" sz="3200" dirty="0" smtClean="0"/>
              <a:t>Auftrag</a:t>
            </a:r>
            <a:br>
              <a:rPr lang="de-CH" sz="3200" dirty="0" smtClean="0"/>
            </a:br>
            <a:r>
              <a:rPr lang="de-CH" sz="3200" dirty="0" smtClean="0"/>
              <a:t>erfüllen </a:t>
            </a:r>
            <a:r>
              <a:rPr lang="de-CH" sz="3200" dirty="0"/>
              <a:t>und dieses Geheimnis klar </a:t>
            </a:r>
            <a:r>
              <a:rPr lang="de-CH" sz="3200" dirty="0" smtClean="0"/>
              <a:t>und</a:t>
            </a:r>
            <a:br>
              <a:rPr lang="de-CH" sz="3200" dirty="0" smtClean="0"/>
            </a:br>
            <a:r>
              <a:rPr lang="de-CH" sz="3200" dirty="0" smtClean="0"/>
              <a:t>verständlich </a:t>
            </a:r>
            <a:r>
              <a:rPr lang="de-CH" sz="3200" dirty="0"/>
              <a:t>verkünden kann.“</a:t>
            </a:r>
          </a:p>
        </p:txBody>
      </p:sp>
      <p:sp>
        <p:nvSpPr>
          <p:cNvPr id="319491" name="Text Box 3"/>
          <p:cNvSpPr txBox="1">
            <a:spLocks noChangeArrowheads="1"/>
          </p:cNvSpPr>
          <p:nvPr/>
        </p:nvSpPr>
        <p:spPr bwMode="auto">
          <a:xfrm>
            <a:off x="1798893" y="494116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4,3-4</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790554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251520" y="359898"/>
            <a:ext cx="8587680" cy="1472184"/>
          </a:xfrm>
        </p:spPr>
        <p:txBody>
          <a:bodyPr/>
          <a:lstStyle/>
          <a:p>
            <a:r>
              <a:rPr lang="de-DE" dirty="0" smtClean="0"/>
              <a:t>I.    Auch die Besten brauchen</a:t>
            </a:r>
            <a:br>
              <a:rPr lang="de-DE" dirty="0" smtClean="0"/>
            </a:br>
            <a:r>
              <a:rPr lang="de-DE" dirty="0" smtClean="0"/>
              <a:t>     Gebetsunterstützung</a:t>
            </a:r>
            <a:endParaRPr lang="de-CH" dirty="0"/>
          </a:p>
        </p:txBody>
      </p:sp>
      <p:sp>
        <p:nvSpPr>
          <p:cNvPr id="8" name="Rectangle 4"/>
          <p:cNvSpPr txBox="1">
            <a:spLocks noChangeArrowheads="1"/>
          </p:cNvSpPr>
          <p:nvPr/>
        </p:nvSpPr>
        <p:spPr>
          <a:xfrm>
            <a:off x="1259632" y="6453336"/>
            <a:ext cx="7406640" cy="261610"/>
          </a:xfrm>
          <a:prstGeom prst="rect">
            <a:avLst/>
          </a:prstGeom>
        </p:spPr>
        <p:txBody>
          <a:bodyPr tIns="0">
            <a:sp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fontAlgn="auto">
              <a:spcAft>
                <a:spcPts val="0"/>
              </a:spcAft>
            </a:pPr>
            <a:r>
              <a:rPr lang="de-CH" sz="140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97641" y="59803"/>
            <a:ext cx="8650823" cy="297031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7200" dirty="0"/>
              <a:t>„Tretet auch für uns ein, wenn ihr betet!“</a:t>
            </a:r>
          </a:p>
        </p:txBody>
      </p:sp>
      <p:sp>
        <p:nvSpPr>
          <p:cNvPr id="319491" name="Text Box 3"/>
          <p:cNvSpPr txBox="1">
            <a:spLocks noChangeArrowheads="1"/>
          </p:cNvSpPr>
          <p:nvPr/>
        </p:nvSpPr>
        <p:spPr bwMode="auto">
          <a:xfrm>
            <a:off x="4394452" y="2420888"/>
            <a:ext cx="3600239"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4,3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43907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7705186" cy="3474369"/>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„Paulus trat mit immer grösserer Entschiedenheit auf und brachte die Juden, die in Damaskus lebten, </a:t>
            </a:r>
            <a:r>
              <a:rPr lang="de-CH" sz="3600" dirty="0" smtClean="0"/>
              <a:t>in</a:t>
            </a:r>
            <a:br>
              <a:rPr lang="de-CH" sz="3600" dirty="0" smtClean="0"/>
            </a:br>
            <a:r>
              <a:rPr lang="de-CH" sz="3600" dirty="0" smtClean="0"/>
              <a:t>grösste </a:t>
            </a:r>
            <a:r>
              <a:rPr lang="de-CH" sz="3600" dirty="0"/>
              <a:t>Verwirrung, weil er überzeugend darlegte, dass Jesus der Messias ist.“</a:t>
            </a:r>
          </a:p>
        </p:txBody>
      </p:sp>
      <p:sp>
        <p:nvSpPr>
          <p:cNvPr id="319491" name="Text Box 3"/>
          <p:cNvSpPr txBox="1">
            <a:spLocks noChangeArrowheads="1"/>
          </p:cNvSpPr>
          <p:nvPr/>
        </p:nvSpPr>
        <p:spPr bwMode="auto">
          <a:xfrm>
            <a:off x="1763688" y="4869160"/>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Apostelgeschichte 9,22</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0555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16632"/>
            <a:ext cx="8857314" cy="345638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„Mir, dem Allergeringsten von allen, die zu Gottes heiligem Volk gehören, hat Gott in seiner Gnade den Auftrag gegeben, den nichtjüdischen Völkern zu verkünden, was für ein unermesslich grosser Reichtum uns in der Person von Christus geschenkt ist.“</a:t>
            </a:r>
          </a:p>
        </p:txBody>
      </p:sp>
      <p:sp>
        <p:nvSpPr>
          <p:cNvPr id="319491" name="Text Box 3"/>
          <p:cNvSpPr txBox="1">
            <a:spLocks noChangeArrowheads="1"/>
          </p:cNvSpPr>
          <p:nvPr/>
        </p:nvSpPr>
        <p:spPr bwMode="auto">
          <a:xfrm>
            <a:off x="1768233" y="4437112"/>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Epheser-Brief 3,8</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099743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425266" cy="2092881"/>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400" dirty="0"/>
              <a:t>„Ich fühlte mich schwach; ich war ängstlich und sehr unsicher, als ich zu euch sprach.“</a:t>
            </a:r>
          </a:p>
        </p:txBody>
      </p:sp>
      <p:sp>
        <p:nvSpPr>
          <p:cNvPr id="319491" name="Text Box 3"/>
          <p:cNvSpPr txBox="1">
            <a:spLocks noChangeArrowheads="1"/>
          </p:cNvSpPr>
          <p:nvPr/>
        </p:nvSpPr>
        <p:spPr bwMode="auto">
          <a:xfrm>
            <a:off x="827906" y="2432501"/>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1.Korinther-Brief 2,3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81898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784976" cy="3600400"/>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„Kurz zuvor, in Philippi, hatten wir noch viel zu leiden gehabt; ihr wisst, dass wir beschimpft und misshandelt worden waren. Aber unser Gott schenkte uns neuen Mut, und obwohl wir auch in </a:t>
            </a:r>
            <a:r>
              <a:rPr lang="de-CH" sz="3200" dirty="0" err="1"/>
              <a:t>Thessalonich</a:t>
            </a:r>
            <a:r>
              <a:rPr lang="de-CH" sz="3200" dirty="0"/>
              <a:t> auf heftigen Widerstand stiessen, konnten wir euch sein Evangelium frei und offen verkünden.“</a:t>
            </a:r>
          </a:p>
        </p:txBody>
      </p:sp>
      <p:sp>
        <p:nvSpPr>
          <p:cNvPr id="319491" name="Text Box 3"/>
          <p:cNvSpPr txBox="1">
            <a:spLocks noChangeArrowheads="1"/>
          </p:cNvSpPr>
          <p:nvPr/>
        </p:nvSpPr>
        <p:spPr bwMode="auto">
          <a:xfrm>
            <a:off x="2699792" y="3440613"/>
            <a:ext cx="3888110"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sz="2000" dirty="0" smtClean="0"/>
              <a:t>1.Thessalonicher-Brief 2,2</a:t>
            </a:r>
            <a:endParaRPr lang="de-DE" sz="2000"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512168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5496" y="44624"/>
            <a:ext cx="8929322" cy="2304256"/>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4800" dirty="0"/>
              <a:t>„Betet, dass ich meinen Auftrag erfüllen und dieses Geheimnis klar und verständlich verkünden kann.“</a:t>
            </a:r>
          </a:p>
        </p:txBody>
      </p:sp>
      <p:sp>
        <p:nvSpPr>
          <p:cNvPr id="319491" name="Text Box 3"/>
          <p:cNvSpPr txBox="1">
            <a:spLocks noChangeArrowheads="1"/>
          </p:cNvSpPr>
          <p:nvPr/>
        </p:nvSpPr>
        <p:spPr bwMode="auto">
          <a:xfrm>
            <a:off x="539552" y="2636912"/>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4,4</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463938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Nya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548</Words>
  <Application>Microsoft Office PowerPoint</Application>
  <PresentationFormat>Bildschirmpräsentation (4:3)</PresentationFormat>
  <Paragraphs>52</Paragraphs>
  <Slides>19</Slides>
  <Notes>0</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Nyad</vt:lpstr>
      <vt:lpstr>Beteilige dich im Gebet</vt:lpstr>
      <vt:lpstr>PowerPoint-Präsentation</vt:lpstr>
      <vt:lpstr>I.    Auch die Besten brauchen      Gebetsunterstützung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II.   Die Hauptsache im Auge behalten</vt:lpstr>
      <vt:lpstr>PowerPoint-Präsentation</vt:lpstr>
      <vt:lpstr>PowerPoint-Präsentation</vt:lpstr>
      <vt:lpstr>PowerPoint-Präsentation</vt:lpstr>
      <vt:lpstr>PowerPoint-Präsentation</vt:lpstr>
      <vt:lpstr>Schlussgedanke </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ABC der Mission - Teil 2/4 - Beteilige dich im Gebet - Folien</dc:title>
  <dc:creator>Jürg Birnstiel</dc:creator>
  <cp:lastModifiedBy>Me</cp:lastModifiedBy>
  <cp:revision>582</cp:revision>
  <cp:lastPrinted>1601-01-01T00:00:00Z</cp:lastPrinted>
  <dcterms:created xsi:type="dcterms:W3CDTF">2005-04-13T18:10:29Z</dcterms:created>
  <dcterms:modified xsi:type="dcterms:W3CDTF">2013-10-01T19:58:28Z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